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23" autoAdjust="0"/>
  </p:normalViewPr>
  <p:slideViewPr>
    <p:cSldViewPr>
      <p:cViewPr varScale="1">
        <p:scale>
          <a:sx n="115" d="100"/>
          <a:sy n="115" d="100"/>
        </p:scale>
        <p:origin x="181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08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C62BC5-6A2B-4EAB-8124-7F0ECE291F20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5B76849E-FED3-4C43-B355-B1A6E214F61A}">
      <dgm:prSet phldrT="[Texte]"/>
      <dgm:spPr/>
      <dgm:t>
        <a:bodyPr/>
        <a:lstStyle/>
        <a:p>
          <a:r>
            <a:rPr lang="fr-FR" dirty="0" smtClean="0"/>
            <a:t>Projets SH04</a:t>
          </a:r>
          <a:endParaRPr lang="fr-FR" dirty="0"/>
        </a:p>
      </dgm:t>
    </dgm:pt>
    <dgm:pt modelId="{69843C95-6560-4A40-92E8-19A1A4C31C3E}" type="parTrans" cxnId="{1EE85F64-0581-4173-891D-589CCD40C003}">
      <dgm:prSet/>
      <dgm:spPr/>
      <dgm:t>
        <a:bodyPr/>
        <a:lstStyle/>
        <a:p>
          <a:endParaRPr lang="fr-FR"/>
        </a:p>
      </dgm:t>
    </dgm:pt>
    <dgm:pt modelId="{27814F01-630B-4943-8C55-98958069691A}" type="sibTrans" cxnId="{1EE85F64-0581-4173-891D-589CCD40C003}">
      <dgm:prSet/>
      <dgm:spPr/>
      <dgm:t>
        <a:bodyPr/>
        <a:lstStyle/>
        <a:p>
          <a:endParaRPr lang="fr-FR"/>
        </a:p>
      </dgm:t>
    </dgm:pt>
    <dgm:pt modelId="{7C9F125D-014A-4236-8335-922419AB6604}">
      <dgm:prSet phldrT="[Texte]"/>
      <dgm:spPr/>
      <dgm:t>
        <a:bodyPr/>
        <a:lstStyle/>
        <a:p>
          <a:r>
            <a:rPr lang="fr-FR" dirty="0" smtClean="0"/>
            <a:t>1) Choisir en groupe un outil de communication</a:t>
          </a:r>
          <a:endParaRPr lang="fr-FR" dirty="0"/>
        </a:p>
      </dgm:t>
    </dgm:pt>
    <dgm:pt modelId="{8B5FD77B-DC2D-4A24-B034-C14A5F449622}" type="parTrans" cxnId="{8F6A2F40-3B88-4408-8CFF-E1F1674F03E7}">
      <dgm:prSet/>
      <dgm:spPr/>
      <dgm:t>
        <a:bodyPr/>
        <a:lstStyle/>
        <a:p>
          <a:endParaRPr lang="fr-FR"/>
        </a:p>
      </dgm:t>
    </dgm:pt>
    <dgm:pt modelId="{B08C7DC8-F3C9-460E-9191-3FF59A16C24F}" type="sibTrans" cxnId="{8F6A2F40-3B88-4408-8CFF-E1F1674F03E7}">
      <dgm:prSet/>
      <dgm:spPr/>
      <dgm:t>
        <a:bodyPr/>
        <a:lstStyle/>
        <a:p>
          <a:endParaRPr lang="fr-FR"/>
        </a:p>
      </dgm:t>
    </dgm:pt>
    <dgm:pt modelId="{7B0A8DF4-3431-4C23-8A9F-70DB11844A78}">
      <dgm:prSet phldrT="[Texte]"/>
      <dgm:spPr/>
      <dgm:t>
        <a:bodyPr/>
        <a:lstStyle/>
        <a:p>
          <a:r>
            <a:rPr lang="fr-FR" dirty="0" smtClean="0"/>
            <a:t>3) Exposer une hypothèse argumentée concernant l’influence de l’outil</a:t>
          </a:r>
          <a:endParaRPr lang="fr-FR" dirty="0"/>
        </a:p>
      </dgm:t>
    </dgm:pt>
    <dgm:pt modelId="{0EAB6E73-2245-4E43-9C6B-D5F45D1A56C7}" type="parTrans" cxnId="{B07A68A3-4492-492B-945F-B27B9D3B01FC}">
      <dgm:prSet/>
      <dgm:spPr/>
      <dgm:t>
        <a:bodyPr/>
        <a:lstStyle/>
        <a:p>
          <a:endParaRPr lang="fr-FR"/>
        </a:p>
      </dgm:t>
    </dgm:pt>
    <dgm:pt modelId="{F821E885-BA85-4F33-911F-55D825BC2357}" type="sibTrans" cxnId="{B07A68A3-4492-492B-945F-B27B9D3B01FC}">
      <dgm:prSet/>
      <dgm:spPr/>
      <dgm:t>
        <a:bodyPr/>
        <a:lstStyle/>
        <a:p>
          <a:endParaRPr lang="fr-FR"/>
        </a:p>
      </dgm:t>
    </dgm:pt>
    <dgm:pt modelId="{547EB003-2176-47AB-8738-11B509C00475}">
      <dgm:prSet phldrT="[Texte]"/>
      <dgm:spPr/>
      <dgm:t>
        <a:bodyPr/>
        <a:lstStyle/>
        <a:p>
          <a:r>
            <a:rPr lang="fr-FR" dirty="0" smtClean="0"/>
            <a:t>2) Analyser les choix techniques et sémiotiques</a:t>
          </a:r>
          <a:endParaRPr lang="fr-FR" dirty="0"/>
        </a:p>
      </dgm:t>
    </dgm:pt>
    <dgm:pt modelId="{8CF1295B-B4F2-433D-A6DA-B110BBAD7C5E}" type="parTrans" cxnId="{6B38692C-CEB7-4A65-9D03-C3E77F2110FE}">
      <dgm:prSet/>
      <dgm:spPr/>
      <dgm:t>
        <a:bodyPr/>
        <a:lstStyle/>
        <a:p>
          <a:endParaRPr lang="fr-FR"/>
        </a:p>
      </dgm:t>
    </dgm:pt>
    <dgm:pt modelId="{3CDE68A1-61C3-4188-9A5E-1CDFB81979EB}" type="sibTrans" cxnId="{6B38692C-CEB7-4A65-9D03-C3E77F2110FE}">
      <dgm:prSet/>
      <dgm:spPr/>
      <dgm:t>
        <a:bodyPr/>
        <a:lstStyle/>
        <a:p>
          <a:endParaRPr lang="fr-FR"/>
        </a:p>
      </dgm:t>
    </dgm:pt>
    <dgm:pt modelId="{8B5F14A3-83EE-48C9-998A-9660086053F7}" type="pres">
      <dgm:prSet presAssocID="{ABC62BC5-6A2B-4EAB-8124-7F0ECE291F2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FA24049-6D2F-4775-84E6-920350F47050}" type="pres">
      <dgm:prSet presAssocID="{5B76849E-FED3-4C43-B355-B1A6E214F61A}" presName="centerShape" presStyleLbl="node0" presStyleIdx="0" presStyleCnt="1"/>
      <dgm:spPr/>
      <dgm:t>
        <a:bodyPr/>
        <a:lstStyle/>
        <a:p>
          <a:endParaRPr lang="fr-FR"/>
        </a:p>
      </dgm:t>
    </dgm:pt>
    <dgm:pt modelId="{122CB84B-32BF-41D4-939A-1D91F9D0A3A1}" type="pres">
      <dgm:prSet presAssocID="{8B5FD77B-DC2D-4A24-B034-C14A5F449622}" presName="Name9" presStyleLbl="parChTrans1D2" presStyleIdx="0" presStyleCnt="3"/>
      <dgm:spPr/>
      <dgm:t>
        <a:bodyPr/>
        <a:lstStyle/>
        <a:p>
          <a:endParaRPr lang="fr-FR"/>
        </a:p>
      </dgm:t>
    </dgm:pt>
    <dgm:pt modelId="{4D00BB01-FBBA-4394-AB0D-67D039BF236E}" type="pres">
      <dgm:prSet presAssocID="{8B5FD77B-DC2D-4A24-B034-C14A5F449622}" presName="connTx" presStyleLbl="parChTrans1D2" presStyleIdx="0" presStyleCnt="3"/>
      <dgm:spPr/>
      <dgm:t>
        <a:bodyPr/>
        <a:lstStyle/>
        <a:p>
          <a:endParaRPr lang="fr-FR"/>
        </a:p>
      </dgm:t>
    </dgm:pt>
    <dgm:pt modelId="{7B3DFCDE-74BD-4F19-A859-D1FA126F8164}" type="pres">
      <dgm:prSet presAssocID="{7C9F125D-014A-4236-8335-922419AB660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DBE37BF-494A-47FE-9E9F-7183EE3BE105}" type="pres">
      <dgm:prSet presAssocID="{0EAB6E73-2245-4E43-9C6B-D5F45D1A56C7}" presName="Name9" presStyleLbl="parChTrans1D2" presStyleIdx="1" presStyleCnt="3"/>
      <dgm:spPr/>
      <dgm:t>
        <a:bodyPr/>
        <a:lstStyle/>
        <a:p>
          <a:endParaRPr lang="fr-FR"/>
        </a:p>
      </dgm:t>
    </dgm:pt>
    <dgm:pt modelId="{A1B45C6D-B262-40F7-960B-27CDC9203547}" type="pres">
      <dgm:prSet presAssocID="{0EAB6E73-2245-4E43-9C6B-D5F45D1A56C7}" presName="connTx" presStyleLbl="parChTrans1D2" presStyleIdx="1" presStyleCnt="3"/>
      <dgm:spPr/>
      <dgm:t>
        <a:bodyPr/>
        <a:lstStyle/>
        <a:p>
          <a:endParaRPr lang="fr-FR"/>
        </a:p>
      </dgm:t>
    </dgm:pt>
    <dgm:pt modelId="{C55C7E92-5488-4068-90E1-65D1734F2806}" type="pres">
      <dgm:prSet presAssocID="{7B0A8DF4-3431-4C23-8A9F-70DB11844A7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C7F9F8-1952-493D-9F65-A07C360A10FF}" type="pres">
      <dgm:prSet presAssocID="{8CF1295B-B4F2-433D-A6DA-B110BBAD7C5E}" presName="Name9" presStyleLbl="parChTrans1D2" presStyleIdx="2" presStyleCnt="3"/>
      <dgm:spPr/>
      <dgm:t>
        <a:bodyPr/>
        <a:lstStyle/>
        <a:p>
          <a:endParaRPr lang="fr-FR"/>
        </a:p>
      </dgm:t>
    </dgm:pt>
    <dgm:pt modelId="{36DEBFED-BD8A-4988-8B0D-29421DDE91A3}" type="pres">
      <dgm:prSet presAssocID="{8CF1295B-B4F2-433D-A6DA-B110BBAD7C5E}" presName="connTx" presStyleLbl="parChTrans1D2" presStyleIdx="2" presStyleCnt="3"/>
      <dgm:spPr/>
      <dgm:t>
        <a:bodyPr/>
        <a:lstStyle/>
        <a:p>
          <a:endParaRPr lang="fr-FR"/>
        </a:p>
      </dgm:t>
    </dgm:pt>
    <dgm:pt modelId="{56C0AF1E-137C-49D0-BCF7-D8AB819096DC}" type="pres">
      <dgm:prSet presAssocID="{547EB003-2176-47AB-8738-11B509C0047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7784F79-59B7-45F5-8F10-27DFF1C21D5D}" type="presOf" srcId="{5B76849E-FED3-4C43-B355-B1A6E214F61A}" destId="{BFA24049-6D2F-4775-84E6-920350F47050}" srcOrd="0" destOrd="0" presId="urn:microsoft.com/office/officeart/2005/8/layout/radial1"/>
    <dgm:cxn modelId="{0C9F33D2-C41A-4A4B-A2A0-90CC83F4CC74}" type="presOf" srcId="{0EAB6E73-2245-4E43-9C6B-D5F45D1A56C7}" destId="{6DBE37BF-494A-47FE-9E9F-7183EE3BE105}" srcOrd="0" destOrd="0" presId="urn:microsoft.com/office/officeart/2005/8/layout/radial1"/>
    <dgm:cxn modelId="{82E91B51-5B75-490D-8A20-8A101DD751CB}" type="presOf" srcId="{8B5FD77B-DC2D-4A24-B034-C14A5F449622}" destId="{122CB84B-32BF-41D4-939A-1D91F9D0A3A1}" srcOrd="0" destOrd="0" presId="urn:microsoft.com/office/officeart/2005/8/layout/radial1"/>
    <dgm:cxn modelId="{6B5B1649-7956-40E9-942D-E4E0407034CD}" type="presOf" srcId="{ABC62BC5-6A2B-4EAB-8124-7F0ECE291F20}" destId="{8B5F14A3-83EE-48C9-998A-9660086053F7}" srcOrd="0" destOrd="0" presId="urn:microsoft.com/office/officeart/2005/8/layout/radial1"/>
    <dgm:cxn modelId="{ADB02D36-4D90-4184-B38F-B8E3E90178A3}" type="presOf" srcId="{8CF1295B-B4F2-433D-A6DA-B110BBAD7C5E}" destId="{B1C7F9F8-1952-493D-9F65-A07C360A10FF}" srcOrd="0" destOrd="0" presId="urn:microsoft.com/office/officeart/2005/8/layout/radial1"/>
    <dgm:cxn modelId="{E586877A-17F3-4AA4-9BAA-7E884D7C2319}" type="presOf" srcId="{8CF1295B-B4F2-433D-A6DA-B110BBAD7C5E}" destId="{36DEBFED-BD8A-4988-8B0D-29421DDE91A3}" srcOrd="1" destOrd="0" presId="urn:microsoft.com/office/officeart/2005/8/layout/radial1"/>
    <dgm:cxn modelId="{6B38692C-CEB7-4A65-9D03-C3E77F2110FE}" srcId="{5B76849E-FED3-4C43-B355-B1A6E214F61A}" destId="{547EB003-2176-47AB-8738-11B509C00475}" srcOrd="2" destOrd="0" parTransId="{8CF1295B-B4F2-433D-A6DA-B110BBAD7C5E}" sibTransId="{3CDE68A1-61C3-4188-9A5E-1CDFB81979EB}"/>
    <dgm:cxn modelId="{EE1BA0C8-5D1C-4AC8-AA6B-BC72B77770BA}" type="presOf" srcId="{7B0A8DF4-3431-4C23-8A9F-70DB11844A78}" destId="{C55C7E92-5488-4068-90E1-65D1734F2806}" srcOrd="0" destOrd="0" presId="urn:microsoft.com/office/officeart/2005/8/layout/radial1"/>
    <dgm:cxn modelId="{8F6A2F40-3B88-4408-8CFF-E1F1674F03E7}" srcId="{5B76849E-FED3-4C43-B355-B1A6E214F61A}" destId="{7C9F125D-014A-4236-8335-922419AB6604}" srcOrd="0" destOrd="0" parTransId="{8B5FD77B-DC2D-4A24-B034-C14A5F449622}" sibTransId="{B08C7DC8-F3C9-460E-9191-3FF59A16C24F}"/>
    <dgm:cxn modelId="{B07A68A3-4492-492B-945F-B27B9D3B01FC}" srcId="{5B76849E-FED3-4C43-B355-B1A6E214F61A}" destId="{7B0A8DF4-3431-4C23-8A9F-70DB11844A78}" srcOrd="1" destOrd="0" parTransId="{0EAB6E73-2245-4E43-9C6B-D5F45D1A56C7}" sibTransId="{F821E885-BA85-4F33-911F-55D825BC2357}"/>
    <dgm:cxn modelId="{E478705D-92BD-4B6C-911E-EBA605FC26D9}" type="presOf" srcId="{8B5FD77B-DC2D-4A24-B034-C14A5F449622}" destId="{4D00BB01-FBBA-4394-AB0D-67D039BF236E}" srcOrd="1" destOrd="0" presId="urn:microsoft.com/office/officeart/2005/8/layout/radial1"/>
    <dgm:cxn modelId="{9D9E8BF6-465C-49B6-ACC1-4ED94E1915D3}" type="presOf" srcId="{0EAB6E73-2245-4E43-9C6B-D5F45D1A56C7}" destId="{A1B45C6D-B262-40F7-960B-27CDC9203547}" srcOrd="1" destOrd="0" presId="urn:microsoft.com/office/officeart/2005/8/layout/radial1"/>
    <dgm:cxn modelId="{A26EDCFE-FA06-490B-B76C-5105901857CD}" type="presOf" srcId="{547EB003-2176-47AB-8738-11B509C00475}" destId="{56C0AF1E-137C-49D0-BCF7-D8AB819096DC}" srcOrd="0" destOrd="0" presId="urn:microsoft.com/office/officeart/2005/8/layout/radial1"/>
    <dgm:cxn modelId="{B9E322CE-7252-43A3-AAC4-CC805B37FAC2}" type="presOf" srcId="{7C9F125D-014A-4236-8335-922419AB6604}" destId="{7B3DFCDE-74BD-4F19-A859-D1FA126F8164}" srcOrd="0" destOrd="0" presId="urn:microsoft.com/office/officeart/2005/8/layout/radial1"/>
    <dgm:cxn modelId="{1EE85F64-0581-4173-891D-589CCD40C003}" srcId="{ABC62BC5-6A2B-4EAB-8124-7F0ECE291F20}" destId="{5B76849E-FED3-4C43-B355-B1A6E214F61A}" srcOrd="0" destOrd="0" parTransId="{69843C95-6560-4A40-92E8-19A1A4C31C3E}" sibTransId="{27814F01-630B-4943-8C55-98958069691A}"/>
    <dgm:cxn modelId="{62143AEE-33C9-42BE-A25B-E8DDB69E6252}" type="presParOf" srcId="{8B5F14A3-83EE-48C9-998A-9660086053F7}" destId="{BFA24049-6D2F-4775-84E6-920350F47050}" srcOrd="0" destOrd="0" presId="urn:microsoft.com/office/officeart/2005/8/layout/radial1"/>
    <dgm:cxn modelId="{FEAE32F1-D357-4D1A-81A1-3425F2BEE04E}" type="presParOf" srcId="{8B5F14A3-83EE-48C9-998A-9660086053F7}" destId="{122CB84B-32BF-41D4-939A-1D91F9D0A3A1}" srcOrd="1" destOrd="0" presId="urn:microsoft.com/office/officeart/2005/8/layout/radial1"/>
    <dgm:cxn modelId="{48F5B31C-9C60-40F7-980E-0FF6C91398B2}" type="presParOf" srcId="{122CB84B-32BF-41D4-939A-1D91F9D0A3A1}" destId="{4D00BB01-FBBA-4394-AB0D-67D039BF236E}" srcOrd="0" destOrd="0" presId="urn:microsoft.com/office/officeart/2005/8/layout/radial1"/>
    <dgm:cxn modelId="{4971805C-EA25-4573-B38B-E826DEA9832B}" type="presParOf" srcId="{8B5F14A3-83EE-48C9-998A-9660086053F7}" destId="{7B3DFCDE-74BD-4F19-A859-D1FA126F8164}" srcOrd="2" destOrd="0" presId="urn:microsoft.com/office/officeart/2005/8/layout/radial1"/>
    <dgm:cxn modelId="{E5B169BA-318D-47C6-8337-F833863AF428}" type="presParOf" srcId="{8B5F14A3-83EE-48C9-998A-9660086053F7}" destId="{6DBE37BF-494A-47FE-9E9F-7183EE3BE105}" srcOrd="3" destOrd="0" presId="urn:microsoft.com/office/officeart/2005/8/layout/radial1"/>
    <dgm:cxn modelId="{639AE5C0-E228-407E-A306-E052DE675511}" type="presParOf" srcId="{6DBE37BF-494A-47FE-9E9F-7183EE3BE105}" destId="{A1B45C6D-B262-40F7-960B-27CDC9203547}" srcOrd="0" destOrd="0" presId="urn:microsoft.com/office/officeart/2005/8/layout/radial1"/>
    <dgm:cxn modelId="{3803449F-A3CF-4593-96CC-10AB39A0BF10}" type="presParOf" srcId="{8B5F14A3-83EE-48C9-998A-9660086053F7}" destId="{C55C7E92-5488-4068-90E1-65D1734F2806}" srcOrd="4" destOrd="0" presId="urn:microsoft.com/office/officeart/2005/8/layout/radial1"/>
    <dgm:cxn modelId="{484F0E9B-911E-4104-810C-C7699A60A758}" type="presParOf" srcId="{8B5F14A3-83EE-48C9-998A-9660086053F7}" destId="{B1C7F9F8-1952-493D-9F65-A07C360A10FF}" srcOrd="5" destOrd="0" presId="urn:microsoft.com/office/officeart/2005/8/layout/radial1"/>
    <dgm:cxn modelId="{57C5ADB6-EECB-44BD-9A68-B63AF3564139}" type="presParOf" srcId="{B1C7F9F8-1952-493D-9F65-A07C360A10FF}" destId="{36DEBFED-BD8A-4988-8B0D-29421DDE91A3}" srcOrd="0" destOrd="0" presId="urn:microsoft.com/office/officeart/2005/8/layout/radial1"/>
    <dgm:cxn modelId="{58F6D6F0-03EA-45E8-8B81-00625BA985B6}" type="presParOf" srcId="{8B5F14A3-83EE-48C9-998A-9660086053F7}" destId="{56C0AF1E-137C-49D0-BCF7-D8AB819096DC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24049-6D2F-4775-84E6-920350F47050}">
      <dsp:nvSpPr>
        <dsp:cNvPr id="0" name=""/>
        <dsp:cNvSpPr/>
      </dsp:nvSpPr>
      <dsp:spPr>
        <a:xfrm>
          <a:off x="3364378" y="2034917"/>
          <a:ext cx="1562755" cy="15627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100" kern="1200" dirty="0" smtClean="0"/>
            <a:t>Projets SH04</a:t>
          </a:r>
          <a:endParaRPr lang="fr-FR" sz="3100" kern="1200" dirty="0"/>
        </a:p>
      </dsp:txBody>
      <dsp:txXfrm>
        <a:off x="3593238" y="2263777"/>
        <a:ext cx="1105035" cy="1105035"/>
      </dsp:txXfrm>
    </dsp:sp>
    <dsp:sp modelId="{122CB84B-32BF-41D4-939A-1D91F9D0A3A1}">
      <dsp:nvSpPr>
        <dsp:cNvPr id="0" name=""/>
        <dsp:cNvSpPr/>
      </dsp:nvSpPr>
      <dsp:spPr>
        <a:xfrm rot="16200000">
          <a:off x="3910993" y="1783192"/>
          <a:ext cx="469524" cy="33925"/>
        </a:xfrm>
        <a:custGeom>
          <a:avLst/>
          <a:gdLst/>
          <a:ahLst/>
          <a:cxnLst/>
          <a:rect l="0" t="0" r="0" b="0"/>
          <a:pathLst>
            <a:path>
              <a:moveTo>
                <a:pt x="0" y="16962"/>
              </a:moveTo>
              <a:lnTo>
                <a:pt x="469524" y="16962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4134017" y="1788416"/>
        <a:ext cx="23476" cy="23476"/>
      </dsp:txXfrm>
    </dsp:sp>
    <dsp:sp modelId="{7B3DFCDE-74BD-4F19-A859-D1FA126F8164}">
      <dsp:nvSpPr>
        <dsp:cNvPr id="0" name=""/>
        <dsp:cNvSpPr/>
      </dsp:nvSpPr>
      <dsp:spPr>
        <a:xfrm>
          <a:off x="3364378" y="2637"/>
          <a:ext cx="1562755" cy="15627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1) Choisir en groupe un outil de communication</a:t>
          </a:r>
          <a:endParaRPr lang="fr-FR" sz="1400" kern="1200" dirty="0"/>
        </a:p>
      </dsp:txBody>
      <dsp:txXfrm>
        <a:off x="3593238" y="231497"/>
        <a:ext cx="1105035" cy="1105035"/>
      </dsp:txXfrm>
    </dsp:sp>
    <dsp:sp modelId="{6DBE37BF-494A-47FE-9E9F-7183EE3BE105}">
      <dsp:nvSpPr>
        <dsp:cNvPr id="0" name=""/>
        <dsp:cNvSpPr/>
      </dsp:nvSpPr>
      <dsp:spPr>
        <a:xfrm rot="1800000">
          <a:off x="4790996" y="3307402"/>
          <a:ext cx="469524" cy="33925"/>
        </a:xfrm>
        <a:custGeom>
          <a:avLst/>
          <a:gdLst/>
          <a:ahLst/>
          <a:cxnLst/>
          <a:rect l="0" t="0" r="0" b="0"/>
          <a:pathLst>
            <a:path>
              <a:moveTo>
                <a:pt x="0" y="16962"/>
              </a:moveTo>
              <a:lnTo>
                <a:pt x="469524" y="16962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014020" y="3312626"/>
        <a:ext cx="23476" cy="23476"/>
      </dsp:txXfrm>
    </dsp:sp>
    <dsp:sp modelId="{C55C7E92-5488-4068-90E1-65D1734F2806}">
      <dsp:nvSpPr>
        <dsp:cNvPr id="0" name=""/>
        <dsp:cNvSpPr/>
      </dsp:nvSpPr>
      <dsp:spPr>
        <a:xfrm>
          <a:off x="5124384" y="3051057"/>
          <a:ext cx="1562755" cy="1562755"/>
        </a:xfrm>
        <a:prstGeom prst="ellipse">
          <a:avLst/>
        </a:prstGeom>
        <a:solidFill>
          <a:schemeClr val="accent2">
            <a:hueOff val="1373170"/>
            <a:satOff val="-24404"/>
            <a:lumOff val="78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3) Exposer une hypothèse argumentée concernant l’influence de l’outil</a:t>
          </a:r>
          <a:endParaRPr lang="fr-FR" sz="1400" kern="1200" dirty="0"/>
        </a:p>
      </dsp:txBody>
      <dsp:txXfrm>
        <a:off x="5353244" y="3279917"/>
        <a:ext cx="1105035" cy="1105035"/>
      </dsp:txXfrm>
    </dsp:sp>
    <dsp:sp modelId="{B1C7F9F8-1952-493D-9F65-A07C360A10FF}">
      <dsp:nvSpPr>
        <dsp:cNvPr id="0" name=""/>
        <dsp:cNvSpPr/>
      </dsp:nvSpPr>
      <dsp:spPr>
        <a:xfrm rot="9000000">
          <a:off x="3030990" y="3307402"/>
          <a:ext cx="469524" cy="33925"/>
        </a:xfrm>
        <a:custGeom>
          <a:avLst/>
          <a:gdLst/>
          <a:ahLst/>
          <a:cxnLst/>
          <a:rect l="0" t="0" r="0" b="0"/>
          <a:pathLst>
            <a:path>
              <a:moveTo>
                <a:pt x="0" y="16962"/>
              </a:moveTo>
              <a:lnTo>
                <a:pt x="469524" y="16962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 rot="10800000">
        <a:off x="3254014" y="3312626"/>
        <a:ext cx="23476" cy="23476"/>
      </dsp:txXfrm>
    </dsp:sp>
    <dsp:sp modelId="{56C0AF1E-137C-49D0-BCF7-D8AB819096DC}">
      <dsp:nvSpPr>
        <dsp:cNvPr id="0" name=""/>
        <dsp:cNvSpPr/>
      </dsp:nvSpPr>
      <dsp:spPr>
        <a:xfrm>
          <a:off x="1604372" y="3051057"/>
          <a:ext cx="1562755" cy="1562755"/>
        </a:xfrm>
        <a:prstGeom prst="ellipse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2) Analyser les choix techniques et sémiotiques</a:t>
          </a:r>
          <a:endParaRPr lang="fr-FR" sz="1400" kern="1200" dirty="0"/>
        </a:p>
      </dsp:txBody>
      <dsp:txXfrm>
        <a:off x="1833232" y="3279917"/>
        <a:ext cx="1105035" cy="1105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8C3C502-1372-4BE5-BEF8-96E1349B81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02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839B985-0DDB-4A4E-A63E-B83B5708A7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852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7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38C2137-4717-48A0-802C-33B7D77D2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A0AA5-9F16-4C94-903F-CBAED4656F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950D4-5B71-410A-BE65-86AE66C6F0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60722-00C7-4669-B011-15AAE17204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7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886267C-7FA9-4B2C-A7E6-D2457FC3A3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B96631-51BE-4FA6-88E5-A4C25A9451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305229C-6826-4A4E-83FA-8A80078224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2FEF5-A53D-4F5E-80B3-A3E8FB94D2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25695AE-ACAC-4B3B-9D3A-A8812929C8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2C7A5-1086-43E2-A2B7-E0BED7E3893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80D24386-0F42-4856-A43F-15E4D949EAA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1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7F472D73-DF54-45B0-988A-2BD8C1DAE1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2" r:id="rId2"/>
    <p:sldLayoutId id="2147483707" r:id="rId3"/>
    <p:sldLayoutId id="2147483708" r:id="rId4"/>
    <p:sldLayoutId id="2147483709" r:id="rId5"/>
    <p:sldLayoutId id="2147483703" r:id="rId6"/>
    <p:sldLayoutId id="2147483710" r:id="rId7"/>
    <p:sldLayoutId id="2147483704" r:id="rId8"/>
    <p:sldLayoutId id="2147483711" r:id="rId9"/>
    <p:sldLayoutId id="2147483705" r:id="rId10"/>
    <p:sldLayoutId id="214748371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/>
              <a:t>SH04 </a:t>
            </a:r>
            <a:r>
              <a:rPr lang="fr-FR" dirty="0"/>
              <a:t>: </a:t>
            </a:r>
            <a:r>
              <a:rPr lang="fr-FR" dirty="0" smtClean="0"/>
              <a:t>projets</a:t>
            </a:r>
            <a:endParaRPr lang="fr-F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dirty="0" smtClean="0"/>
              <a:t>Les projets : analyser un outil d’écriture numérique</a:t>
            </a:r>
          </a:p>
        </p:txBody>
      </p:sp>
      <p:graphicFrame>
        <p:nvGraphicFramePr>
          <p:cNvPr id="2" name="Espace réservé du contenu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41230851"/>
              </p:ext>
            </p:extLst>
          </p:nvPr>
        </p:nvGraphicFramePr>
        <p:xfrm>
          <a:off x="395288" y="1981200"/>
          <a:ext cx="8291512" cy="4616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7343018" y="5106088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Défendre une hypothèse, la confronter à des pratiques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247192" y="5475419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Mettre en œuvre les méthodes d’analyse</a:t>
            </a:r>
            <a:endParaRPr lang="fr-FR" sz="1600" dirty="0"/>
          </a:p>
        </p:txBody>
      </p:sp>
      <p:sp>
        <p:nvSpPr>
          <p:cNvPr id="10" name="Flèche droite 9"/>
          <p:cNvSpPr/>
          <p:nvPr/>
        </p:nvSpPr>
        <p:spPr>
          <a:xfrm>
            <a:off x="7126994" y="5746902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gauche 4"/>
          <p:cNvSpPr/>
          <p:nvPr/>
        </p:nvSpPr>
        <p:spPr>
          <a:xfrm>
            <a:off x="1691680" y="5746902"/>
            <a:ext cx="216024" cy="14401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560722-00C7-4669-B011-15AAE17204AA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1/03 : choix de l’outil et groupes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Courant pour que la majorité ait une expérience de son usage</a:t>
            </a:r>
          </a:p>
          <a:p>
            <a:r>
              <a:rPr lang="fr-FR" dirty="0" smtClean="0"/>
              <a:t>Idéalement ne posant pas de problème pour la protection des données personnelles</a:t>
            </a:r>
          </a:p>
          <a:p>
            <a:r>
              <a:rPr lang="fr-FR" dirty="0" smtClean="0"/>
              <a:t>Réflexion personnelle sur une idée d’outil</a:t>
            </a:r>
          </a:p>
          <a:p>
            <a:r>
              <a:rPr lang="fr-FR" dirty="0" smtClean="0"/>
              <a:t>Tour de table</a:t>
            </a:r>
          </a:p>
          <a:p>
            <a:r>
              <a:rPr lang="fr-FR" dirty="0" smtClean="0"/>
              <a:t>Constitution des groupes  de </a:t>
            </a:r>
            <a:r>
              <a:rPr lang="fr-FR" u="sng" dirty="0" smtClean="0"/>
              <a:t>4 personnes</a:t>
            </a:r>
          </a:p>
          <a:p>
            <a:r>
              <a:rPr lang="fr-FR" dirty="0"/>
              <a:t>D</a:t>
            </a:r>
            <a:r>
              <a:rPr lang="fr-FR" dirty="0" smtClean="0"/>
              <a:t>escription de l’outil :</a:t>
            </a:r>
          </a:p>
          <a:p>
            <a:pPr lvl="1"/>
            <a:r>
              <a:rPr lang="fr-FR" dirty="0" smtClean="0"/>
              <a:t>Générale : pourquoi et pour qui cet outil </a:t>
            </a:r>
            <a:r>
              <a:rPr lang="fr-FR" dirty="0" err="1" smtClean="0"/>
              <a:t>a-t-il</a:t>
            </a:r>
            <a:r>
              <a:rPr lang="fr-FR" dirty="0" smtClean="0"/>
              <a:t> été développé (finalités)?</a:t>
            </a:r>
          </a:p>
          <a:p>
            <a:pPr lvl="1"/>
            <a:r>
              <a:rPr lang="fr-FR" dirty="0" smtClean="0"/>
              <a:t>Détaillée : l’outil X permet de :</a:t>
            </a:r>
          </a:p>
          <a:p>
            <a:pPr lvl="2"/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560722-00C7-4669-B011-15AAE17204AA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99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15/03 : analyse des conditions de possibilité techniques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Pour chaque fonction de l’outil, identifier au moins une fonction et un tropisme dans la carte heuristique, le justifier</a:t>
            </a:r>
          </a:p>
          <a:p>
            <a:r>
              <a:rPr lang="fr-FR" dirty="0" smtClean="0"/>
              <a:t>Lister les fonctions qui auraient pu être proposées en cohérence avec la finalité d’usage de l’outil</a:t>
            </a:r>
          </a:p>
          <a:p>
            <a:r>
              <a:rPr lang="fr-FR" dirty="0" smtClean="0"/>
              <a:t>Lister les fonctions dont on ne comprend pas trop pourquoi elles sont proposées</a:t>
            </a:r>
          </a:p>
          <a:p>
            <a:endParaRPr lang="fr-FR" dirty="0"/>
          </a:p>
          <a:p>
            <a:r>
              <a:rPr lang="fr-FR" dirty="0" smtClean="0"/>
              <a:t>NB : tirage au sort de l’ordre de passage pour les exposés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560722-00C7-4669-B011-15AAE17204AA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15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22/03 : analyse sémiotique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Procéder à l’analyse globale de l’interface, quelles sont les différentes zones? Pourquoi sont-elles agencées ainsi?</a:t>
            </a:r>
          </a:p>
          <a:p>
            <a:r>
              <a:rPr lang="fr-FR" dirty="0" smtClean="0"/>
              <a:t>Dans chaque zone, comment les signes s’associent-ils? </a:t>
            </a:r>
          </a:p>
          <a:p>
            <a:r>
              <a:rPr lang="fr-FR" dirty="0" smtClean="0"/>
              <a:t>Pour les principaux, les analyser selon la caractérisation comme signes passeurs.</a:t>
            </a:r>
          </a:p>
          <a:p>
            <a:r>
              <a:rPr lang="fr-FR" dirty="0" smtClean="0"/>
              <a:t>Formuler une série d’hypothèses argumentées sur la manière dont la structure fonctionnelle et sémiotique influence l’usage, la pratique d’écriture.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560722-00C7-4669-B011-15AAE17204AA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25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29/03 : finalisation de la préparation des exposés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Les exposés :</a:t>
            </a:r>
          </a:p>
          <a:p>
            <a:pPr lvl="1"/>
            <a:r>
              <a:rPr lang="fr-FR" dirty="0" smtClean="0"/>
              <a:t>Les aspects marquants de votre analyse de l’outil</a:t>
            </a:r>
          </a:p>
          <a:p>
            <a:pPr lvl="1"/>
            <a:r>
              <a:rPr lang="fr-FR" dirty="0" smtClean="0"/>
              <a:t>Vos hypothèses argumentées</a:t>
            </a:r>
          </a:p>
          <a:p>
            <a:pPr lvl="1"/>
            <a:r>
              <a:rPr lang="fr-FR" dirty="0" smtClean="0"/>
              <a:t>L’animation du dialogue avec le groupe de TD sur leur bienfondé</a:t>
            </a:r>
          </a:p>
          <a:p>
            <a:pPr lvl="1"/>
            <a:r>
              <a:rPr lang="fr-FR" dirty="0" smtClean="0"/>
              <a:t>20 min en tout, organisation libre.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3 soutenances pendant la seconde </a:t>
            </a:r>
            <a:r>
              <a:rPr lang="fr-FR" smtClean="0"/>
              <a:t>heure 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560722-00C7-4669-B011-15AAE17204AA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09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05/04 : suite des soutenances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4 ou 5 soutenances restantes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A560722-00C7-4669-B011-15AAE17204AA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1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é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29432</TotalTime>
  <Words>324</Words>
  <Application>Microsoft Office PowerPoint</Application>
  <PresentationFormat>Affichage à l'écran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Tw Cen MT</vt:lpstr>
      <vt:lpstr>Wingdings</vt:lpstr>
      <vt:lpstr>Wingdings 2</vt:lpstr>
      <vt:lpstr>Médian</vt:lpstr>
      <vt:lpstr>SH04 : projets</vt:lpstr>
      <vt:lpstr>Les projets : analyser un outil d’écriture numérique</vt:lpstr>
      <vt:lpstr>1/03 : choix de l’outil et groupes</vt:lpstr>
      <vt:lpstr>15/03 : analyse des conditions de possibilité techniques</vt:lpstr>
      <vt:lpstr>22/03 : analyse sémiotique</vt:lpstr>
      <vt:lpstr>29/03 : finalisation de la préparation des exposés</vt:lpstr>
      <vt:lpstr>05/04 : suite des soutenances</vt:lpstr>
    </vt:vector>
  </TitlesOfParts>
  <Company>utc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 24 « écritures numériques ordinaires »</dc:title>
  <dc:creator>icaillea</dc:creator>
  <cp:lastModifiedBy>Isabelle C.</cp:lastModifiedBy>
  <cp:revision>232</cp:revision>
  <dcterms:created xsi:type="dcterms:W3CDTF">2011-09-06T12:48:53Z</dcterms:created>
  <dcterms:modified xsi:type="dcterms:W3CDTF">2024-03-01T09:18:01Z</dcterms:modified>
</cp:coreProperties>
</file>