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8"/>
  </p:notesMasterIdLst>
  <p:sldIdLst>
    <p:sldId id="258" r:id="rId3"/>
    <p:sldId id="304" r:id="rId4"/>
    <p:sldId id="332" r:id="rId5"/>
    <p:sldId id="333" r:id="rId6"/>
    <p:sldId id="305" r:id="rId7"/>
    <p:sldId id="322" r:id="rId8"/>
    <p:sldId id="324" r:id="rId9"/>
    <p:sldId id="325" r:id="rId10"/>
    <p:sldId id="349" r:id="rId11"/>
    <p:sldId id="348" r:id="rId12"/>
    <p:sldId id="311" r:id="rId13"/>
    <p:sldId id="346" r:id="rId14"/>
    <p:sldId id="336" r:id="rId15"/>
    <p:sldId id="340" r:id="rId16"/>
    <p:sldId id="354" r:id="rId17"/>
    <p:sldId id="355" r:id="rId18"/>
    <p:sldId id="356" r:id="rId19"/>
    <p:sldId id="350" r:id="rId20"/>
    <p:sldId id="347" r:id="rId21"/>
    <p:sldId id="353" r:id="rId22"/>
    <p:sldId id="351" r:id="rId23"/>
    <p:sldId id="352" r:id="rId24"/>
    <p:sldId id="313" r:id="rId25"/>
    <p:sldId id="341" r:id="rId26"/>
    <p:sldId id="275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35F"/>
    <a:srgbClr val="0CB695"/>
    <a:srgbClr val="13988A"/>
    <a:srgbClr val="A6D6D1"/>
    <a:srgbClr val="6BBDB5"/>
    <a:srgbClr val="A3CCC8"/>
    <a:srgbClr val="00A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343" autoAdjust="0"/>
  </p:normalViewPr>
  <p:slideViewPr>
    <p:cSldViewPr snapToGrid="0">
      <p:cViewPr>
        <p:scale>
          <a:sx n="75" d="100"/>
          <a:sy n="75" d="100"/>
        </p:scale>
        <p:origin x="1128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526BD-C432-4675-8C7C-90379E1AD723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3BDAC-4D94-42E6-A4EF-BCAF87414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1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83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06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EBA430-33DF-ED94-38DB-AAB8D424350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87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3BDAC-4D94-42E6-A4EF-BCAF8741412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15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résen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3894B-56C3-40A9-A168-6B3791994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51838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NOM DE LA PRÉSENTATION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7C2067-3F53-4FFF-A0F0-058CE870B9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8" y="6461247"/>
            <a:ext cx="592666" cy="2089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459F9AF-688F-4A17-B9D8-1D2510BD01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41" y="6370784"/>
            <a:ext cx="723858" cy="3995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BB7E3E-8A54-492B-8E4E-BE972867C7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8" y="2205678"/>
            <a:ext cx="3196596" cy="789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E12B3F-BF89-4766-A808-8540D37926F6}"/>
              </a:ext>
            </a:extLst>
          </p:cNvPr>
          <p:cNvSpPr/>
          <p:nvPr/>
        </p:nvSpPr>
        <p:spPr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FA667FC0-464E-4E02-AC87-094C464773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5430"/>
          <a:stretch/>
        </p:blipFill>
        <p:spPr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BACC6FC2-C5A8-49BE-8E10-A21355E57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F9E9DF7F-8324-41C8-AECA-E6CCA4E106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DD492048-89F2-4CF5-941D-DAB4EAD9C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D2309D1D-2A84-477D-A51E-CB8AC126D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EC248BB5-BF0B-4814-B429-7F46D2C80B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51300"/>
          <a:stretch/>
        </p:blipFill>
        <p:spPr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06308240-A709-4431-94FD-F07B5DFF5B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BB8E7984-BA27-4E4D-BF9B-14F886CC1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80A4524E-C0E0-402A-9665-6EA6D872E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815" y="177553"/>
            <a:ext cx="404057" cy="28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3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classique fond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A1D931-B2DF-4F47-B513-59E3F9701C51}"/>
              </a:ext>
            </a:extLst>
          </p:cNvPr>
          <p:cNvSpPr/>
          <p:nvPr/>
        </p:nvSpPr>
        <p:spPr>
          <a:xfrm>
            <a:off x="-8792" y="1143000"/>
            <a:ext cx="12192000" cy="5064369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BC4EA0-3EE7-4765-AD1B-C5204BAB3D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733" y="1779190"/>
            <a:ext cx="10524067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312EB4-CBA4-4148-9DEB-C86A768E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879B878B-7457-4323-AE47-1B2650E0B7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188244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78A7B86-D42E-461B-BC61-941A551FCF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61E631-0DE3-4194-AF49-0264C26A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2E923407-9508-4462-99FC-7912DD59443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8199" y="1367836"/>
            <a:ext cx="518160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C1A47DB-8251-4BD1-9246-522275D67D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733" y="1779190"/>
            <a:ext cx="5181601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188C23B-2615-41D4-AA03-560B6A72077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96000" y="1779190"/>
            <a:ext cx="5257800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574900-D8B9-4B07-9D02-52D929C3FB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7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blocs arron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B74B0F-301E-4CF9-94CC-3F3195ED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B258DBD-24B2-41A5-870A-6F7C818D17C8}"/>
              </a:ext>
            </a:extLst>
          </p:cNvPr>
          <p:cNvSpPr/>
          <p:nvPr/>
        </p:nvSpPr>
        <p:spPr>
          <a:xfrm rot="5400000">
            <a:off x="3888150" y="-751581"/>
            <a:ext cx="567267" cy="6490031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443BDEE-9875-49C8-A3D9-E4BBE1F2E6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6768" y="2309814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/>
            <a:r>
              <a:rPr lang="fr-FR" dirty="0"/>
              <a:t>Lorem Ipsum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6E5A1C-1232-4E0A-96BF-7329A85DB909}"/>
              </a:ext>
            </a:extLst>
          </p:cNvPr>
          <p:cNvSpPr/>
          <p:nvPr/>
        </p:nvSpPr>
        <p:spPr>
          <a:xfrm>
            <a:off x="3128101" y="2261543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/>
              <a:t>Appellentur</a:t>
            </a:r>
            <a:r>
              <a:rPr lang="fr-FR" sz="1200" dirty="0"/>
              <a:t> </a:t>
            </a:r>
            <a:r>
              <a:rPr lang="fr-FR" sz="1200" dirty="0" err="1"/>
              <a:t>quarum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</a:t>
            </a:r>
            <a:r>
              <a:rPr lang="fr-FR" sz="1200" dirty="0" err="1"/>
              <a:t>agrestibus</a:t>
            </a:r>
            <a:r>
              <a:rPr lang="fr-FR" sz="1200" dirty="0"/>
              <a:t> in </a:t>
            </a:r>
            <a:r>
              <a:rPr lang="fr-FR" sz="1200" dirty="0" err="1"/>
              <a:t>Assyria</a:t>
            </a:r>
            <a:r>
              <a:rPr lang="fr-FR" sz="1200" dirty="0"/>
              <a:t> </a:t>
            </a:r>
            <a:r>
              <a:rPr lang="fr-FR" sz="1200" dirty="0" err="1"/>
              <a:t>tamen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in ad </a:t>
            </a:r>
            <a:r>
              <a:rPr lang="fr-FR" sz="1200" dirty="0" err="1"/>
              <a:t>arbitrium</a:t>
            </a:r>
            <a:r>
              <a:rPr lang="fr-FR" sz="1200" dirty="0"/>
              <a:t> </a:t>
            </a:r>
            <a:r>
              <a:rPr lang="fr-FR" sz="1200" dirty="0" err="1"/>
              <a:t>multitudine</a:t>
            </a:r>
            <a:r>
              <a:rPr lang="fr-FR" sz="1200" dirty="0"/>
              <a:t> </a:t>
            </a:r>
            <a:r>
              <a:rPr lang="fr-FR" sz="1200" dirty="0" err="1"/>
              <a:t>construxit</a:t>
            </a:r>
            <a:r>
              <a:rPr lang="fr-FR" sz="1200" dirty="0"/>
              <a:t> </a:t>
            </a:r>
            <a:r>
              <a:rPr lang="fr-FR" sz="1200" dirty="0" err="1"/>
              <a:t>licet</a:t>
            </a:r>
            <a:r>
              <a:rPr lang="fr-FR" sz="1200" dirty="0"/>
              <a:t> ex </a:t>
            </a:r>
            <a:r>
              <a:rPr lang="fr-FR" sz="1200" dirty="0" err="1"/>
              <a:t>quae</a:t>
            </a:r>
            <a:r>
              <a:rPr lang="fr-FR" sz="1200" dirty="0"/>
              <a:t> </a:t>
            </a:r>
            <a:r>
              <a:rPr lang="fr-FR" sz="1200" dirty="0" err="1"/>
              <a:t>quae</a:t>
            </a:r>
            <a:endParaRPr lang="fr-FR" sz="1200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1066524-7130-49EB-A223-DE99F6C0F811}"/>
              </a:ext>
            </a:extLst>
          </p:cNvPr>
          <p:cNvSpPr/>
          <p:nvPr/>
        </p:nvSpPr>
        <p:spPr>
          <a:xfrm rot="5400000">
            <a:off x="3888150" y="-75833"/>
            <a:ext cx="567267" cy="6490031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ADF3FF4-0B65-47A1-B3A5-C54A9028483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26768" y="2985562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/>
            <a:r>
              <a:rPr lang="fr-FR" dirty="0"/>
              <a:t>Lorem Ipsum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D3464D-EB27-45E4-88B4-150773B94498}"/>
              </a:ext>
            </a:extLst>
          </p:cNvPr>
          <p:cNvSpPr/>
          <p:nvPr/>
        </p:nvSpPr>
        <p:spPr>
          <a:xfrm>
            <a:off x="3128101" y="2937291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/>
              <a:t>Appellentur</a:t>
            </a:r>
            <a:r>
              <a:rPr lang="fr-FR" sz="1200" dirty="0"/>
              <a:t> </a:t>
            </a:r>
            <a:r>
              <a:rPr lang="fr-FR" sz="1200" dirty="0" err="1"/>
              <a:t>quarum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</a:t>
            </a:r>
            <a:r>
              <a:rPr lang="fr-FR" sz="1200" dirty="0" err="1"/>
              <a:t>agrestibus</a:t>
            </a:r>
            <a:r>
              <a:rPr lang="fr-FR" sz="1200" dirty="0"/>
              <a:t> in </a:t>
            </a:r>
            <a:r>
              <a:rPr lang="fr-FR" sz="1200" dirty="0" err="1"/>
              <a:t>Assyria</a:t>
            </a:r>
            <a:r>
              <a:rPr lang="fr-FR" sz="1200" dirty="0"/>
              <a:t> </a:t>
            </a:r>
            <a:r>
              <a:rPr lang="fr-FR" sz="1200" dirty="0" err="1"/>
              <a:t>tamen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in ad </a:t>
            </a:r>
            <a:r>
              <a:rPr lang="fr-FR" sz="1200" dirty="0" err="1"/>
              <a:t>arbitrium</a:t>
            </a:r>
            <a:r>
              <a:rPr lang="fr-FR" sz="1200" dirty="0"/>
              <a:t> </a:t>
            </a:r>
            <a:r>
              <a:rPr lang="fr-FR" sz="1200" dirty="0" err="1"/>
              <a:t>multitudine</a:t>
            </a:r>
            <a:r>
              <a:rPr lang="fr-FR" sz="1200" dirty="0"/>
              <a:t> </a:t>
            </a:r>
            <a:r>
              <a:rPr lang="fr-FR" sz="1200" dirty="0" err="1"/>
              <a:t>construxit</a:t>
            </a:r>
            <a:r>
              <a:rPr lang="fr-FR" sz="1200" dirty="0"/>
              <a:t> </a:t>
            </a:r>
            <a:r>
              <a:rPr lang="fr-FR" sz="1200" dirty="0" err="1"/>
              <a:t>licet</a:t>
            </a:r>
            <a:r>
              <a:rPr lang="fr-FR" sz="1200" dirty="0"/>
              <a:t> ex </a:t>
            </a:r>
            <a:r>
              <a:rPr lang="fr-FR" sz="1200" dirty="0" err="1"/>
              <a:t>quae</a:t>
            </a:r>
            <a:r>
              <a:rPr lang="fr-FR" sz="1200" dirty="0"/>
              <a:t> </a:t>
            </a:r>
            <a:r>
              <a:rPr lang="fr-FR" sz="1200" dirty="0" err="1"/>
              <a:t>quae</a:t>
            </a:r>
            <a:endParaRPr lang="fr-FR" sz="1200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0141999-C5D2-47C5-978B-F0D4C23BCBBE}"/>
              </a:ext>
            </a:extLst>
          </p:cNvPr>
          <p:cNvSpPr/>
          <p:nvPr/>
        </p:nvSpPr>
        <p:spPr>
          <a:xfrm rot="5400000">
            <a:off x="3888149" y="599915"/>
            <a:ext cx="567267" cy="6490031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9B022FCA-5EE2-47CB-B98D-3A666B624D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26767" y="3661310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/>
            <a:r>
              <a:rPr lang="fr-FR" dirty="0"/>
              <a:t>Lorem Ipsum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80EBE8-F230-4E5A-B462-E830A65E8805}"/>
              </a:ext>
            </a:extLst>
          </p:cNvPr>
          <p:cNvSpPr/>
          <p:nvPr/>
        </p:nvSpPr>
        <p:spPr>
          <a:xfrm>
            <a:off x="3128100" y="3613039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/>
              <a:t>Appellentur</a:t>
            </a:r>
            <a:r>
              <a:rPr lang="fr-FR" sz="1200" dirty="0"/>
              <a:t> </a:t>
            </a:r>
            <a:r>
              <a:rPr lang="fr-FR" sz="1200" dirty="0" err="1"/>
              <a:t>quarum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</a:t>
            </a:r>
            <a:r>
              <a:rPr lang="fr-FR" sz="1200" dirty="0" err="1"/>
              <a:t>agrestibus</a:t>
            </a:r>
            <a:r>
              <a:rPr lang="fr-FR" sz="1200" dirty="0"/>
              <a:t> in </a:t>
            </a:r>
            <a:r>
              <a:rPr lang="fr-FR" sz="1200" dirty="0" err="1"/>
              <a:t>Assyria</a:t>
            </a:r>
            <a:r>
              <a:rPr lang="fr-FR" sz="1200" dirty="0"/>
              <a:t> </a:t>
            </a:r>
            <a:r>
              <a:rPr lang="fr-FR" sz="1200" dirty="0" err="1"/>
              <a:t>tamen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in ad </a:t>
            </a:r>
            <a:r>
              <a:rPr lang="fr-FR" sz="1200" dirty="0" err="1"/>
              <a:t>arbitrium</a:t>
            </a:r>
            <a:r>
              <a:rPr lang="fr-FR" sz="1200" dirty="0"/>
              <a:t> </a:t>
            </a:r>
            <a:r>
              <a:rPr lang="fr-FR" sz="1200" dirty="0" err="1"/>
              <a:t>multitudine</a:t>
            </a:r>
            <a:r>
              <a:rPr lang="fr-FR" sz="1200" dirty="0"/>
              <a:t> </a:t>
            </a:r>
            <a:r>
              <a:rPr lang="fr-FR" sz="1200" dirty="0" err="1"/>
              <a:t>construxit</a:t>
            </a:r>
            <a:r>
              <a:rPr lang="fr-FR" sz="1200" dirty="0"/>
              <a:t> </a:t>
            </a:r>
            <a:r>
              <a:rPr lang="fr-FR" sz="1200" dirty="0" err="1"/>
              <a:t>licet</a:t>
            </a:r>
            <a:r>
              <a:rPr lang="fr-FR" sz="1200" dirty="0"/>
              <a:t> ex </a:t>
            </a:r>
            <a:r>
              <a:rPr lang="fr-FR" sz="1200" dirty="0" err="1"/>
              <a:t>quae</a:t>
            </a:r>
            <a:r>
              <a:rPr lang="fr-FR" sz="1200" dirty="0"/>
              <a:t> </a:t>
            </a:r>
            <a:r>
              <a:rPr lang="fr-FR" sz="1200" dirty="0" err="1"/>
              <a:t>quae</a:t>
            </a:r>
            <a:endParaRPr lang="fr-FR" sz="1200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6A214E1-51A7-4D2D-AC91-E610BF6B0969}"/>
              </a:ext>
            </a:extLst>
          </p:cNvPr>
          <p:cNvSpPr/>
          <p:nvPr/>
        </p:nvSpPr>
        <p:spPr>
          <a:xfrm rot="5400000">
            <a:off x="3888150" y="1275662"/>
            <a:ext cx="567267" cy="6490031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4A0DB512-B5E8-4A6C-BF6D-722D65D2051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26768" y="4337057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/>
            <a:r>
              <a:rPr lang="fr-FR" dirty="0"/>
              <a:t>Lorem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3128101" y="4288786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/>
              <a:t>Appellentur</a:t>
            </a:r>
            <a:r>
              <a:rPr lang="fr-FR" sz="1200" dirty="0"/>
              <a:t> </a:t>
            </a:r>
            <a:r>
              <a:rPr lang="fr-FR" sz="1200" dirty="0" err="1"/>
              <a:t>quarum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</a:t>
            </a:r>
            <a:r>
              <a:rPr lang="fr-FR" sz="1200" dirty="0" err="1"/>
              <a:t>agrestibus</a:t>
            </a:r>
            <a:r>
              <a:rPr lang="fr-FR" sz="1200" dirty="0"/>
              <a:t> in </a:t>
            </a:r>
            <a:r>
              <a:rPr lang="fr-FR" sz="1200" dirty="0" err="1"/>
              <a:t>Assyria</a:t>
            </a:r>
            <a:r>
              <a:rPr lang="fr-FR" sz="1200" dirty="0"/>
              <a:t> </a:t>
            </a:r>
            <a:r>
              <a:rPr lang="fr-FR" sz="1200" dirty="0" err="1"/>
              <a:t>tamen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in ad </a:t>
            </a:r>
            <a:r>
              <a:rPr lang="fr-FR" sz="1200" dirty="0" err="1"/>
              <a:t>arbitrium</a:t>
            </a:r>
            <a:r>
              <a:rPr lang="fr-FR" sz="1200" dirty="0"/>
              <a:t> </a:t>
            </a:r>
            <a:r>
              <a:rPr lang="fr-FR" sz="1200" dirty="0" err="1"/>
              <a:t>multitudine</a:t>
            </a:r>
            <a:r>
              <a:rPr lang="fr-FR" sz="1200" dirty="0"/>
              <a:t> </a:t>
            </a:r>
            <a:r>
              <a:rPr lang="fr-FR" sz="1200" dirty="0" err="1"/>
              <a:t>construxit</a:t>
            </a:r>
            <a:r>
              <a:rPr lang="fr-FR" sz="1200" dirty="0"/>
              <a:t> </a:t>
            </a:r>
            <a:r>
              <a:rPr lang="fr-FR" sz="1200" dirty="0" err="1"/>
              <a:t>licet</a:t>
            </a:r>
            <a:r>
              <a:rPr lang="fr-FR" sz="1200" dirty="0"/>
              <a:t> ex </a:t>
            </a:r>
            <a:r>
              <a:rPr lang="fr-FR" sz="1200" dirty="0" err="1"/>
              <a:t>quae</a:t>
            </a:r>
            <a:r>
              <a:rPr lang="fr-FR" sz="1200" dirty="0"/>
              <a:t> </a:t>
            </a:r>
            <a:r>
              <a:rPr lang="fr-FR" sz="1200" dirty="0" err="1"/>
              <a:t>quae</a:t>
            </a:r>
            <a:endParaRPr lang="fr-FR" sz="1200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9C62DF-4665-41F8-AD07-382D40D553FD}"/>
              </a:ext>
            </a:extLst>
          </p:cNvPr>
          <p:cNvSpPr/>
          <p:nvPr/>
        </p:nvSpPr>
        <p:spPr>
          <a:xfrm rot="5400000">
            <a:off x="3888149" y="1951410"/>
            <a:ext cx="567267" cy="6490031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8A6CC37E-D6AD-4701-8F80-4EFD88BE52A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26767" y="5012805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/>
            <a:r>
              <a:rPr lang="fr-FR" dirty="0"/>
              <a:t>Lorem Ipsum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3128100" y="4964534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/>
              <a:t>Appellentur</a:t>
            </a:r>
            <a:r>
              <a:rPr lang="fr-FR" sz="1200" dirty="0"/>
              <a:t> </a:t>
            </a:r>
            <a:r>
              <a:rPr lang="fr-FR" sz="1200" dirty="0" err="1"/>
              <a:t>quarum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</a:t>
            </a:r>
            <a:r>
              <a:rPr lang="fr-FR" sz="1200" dirty="0" err="1"/>
              <a:t>agrestibus</a:t>
            </a:r>
            <a:r>
              <a:rPr lang="fr-FR" sz="1200" dirty="0"/>
              <a:t> in </a:t>
            </a:r>
            <a:r>
              <a:rPr lang="fr-FR" sz="1200" dirty="0" err="1"/>
              <a:t>Assyria</a:t>
            </a:r>
            <a:r>
              <a:rPr lang="fr-FR" sz="1200" dirty="0"/>
              <a:t> </a:t>
            </a:r>
            <a:r>
              <a:rPr lang="fr-FR" sz="1200" dirty="0" err="1"/>
              <a:t>tamen</a:t>
            </a:r>
            <a:r>
              <a:rPr lang="fr-FR" sz="1200" dirty="0"/>
              <a:t> </a:t>
            </a:r>
            <a:r>
              <a:rPr lang="fr-FR" sz="1200" dirty="0" err="1"/>
              <a:t>isdem</a:t>
            </a:r>
            <a:r>
              <a:rPr lang="fr-FR" sz="1200" dirty="0"/>
              <a:t> in ad </a:t>
            </a:r>
            <a:r>
              <a:rPr lang="fr-FR" sz="1200" dirty="0" err="1"/>
              <a:t>arbitrium</a:t>
            </a:r>
            <a:r>
              <a:rPr lang="fr-FR" sz="1200" dirty="0"/>
              <a:t> </a:t>
            </a:r>
            <a:r>
              <a:rPr lang="fr-FR" sz="1200" dirty="0" err="1"/>
              <a:t>multitudine</a:t>
            </a:r>
            <a:r>
              <a:rPr lang="fr-FR" sz="1200" dirty="0"/>
              <a:t> </a:t>
            </a:r>
            <a:r>
              <a:rPr lang="fr-FR" sz="1200" dirty="0" err="1"/>
              <a:t>construxit</a:t>
            </a:r>
            <a:r>
              <a:rPr lang="fr-FR" sz="1200" dirty="0"/>
              <a:t> </a:t>
            </a:r>
            <a:r>
              <a:rPr lang="fr-FR" sz="1200" dirty="0" err="1"/>
              <a:t>licet</a:t>
            </a:r>
            <a:r>
              <a:rPr lang="fr-FR" sz="1200" dirty="0"/>
              <a:t> ex </a:t>
            </a:r>
            <a:r>
              <a:rPr lang="fr-FR" sz="1200" dirty="0" err="1"/>
              <a:t>quae</a:t>
            </a:r>
            <a:r>
              <a:rPr lang="fr-FR" sz="1200" dirty="0"/>
              <a:t> </a:t>
            </a:r>
            <a:r>
              <a:rPr lang="fr-FR" sz="1200" dirty="0" err="1"/>
              <a:t>quae</a:t>
            </a:r>
            <a:endParaRPr lang="fr-FR" sz="1200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219C95EE-9A46-4727-A481-4EE34F2624E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9413360-9714-4F0E-8F18-E9302C88D5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5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DD8F34-2DB9-499B-8C30-864A70FB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A7F7585-FD7C-40E8-AF3D-BA01394D25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135795"/>
            <a:ext cx="1020578" cy="10205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014E43-2FF8-493F-B2A3-69864509B4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4" y="1726221"/>
            <a:ext cx="1020578" cy="10205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EB4106F-DC9D-4B53-9F8E-42C95DBB5B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74" y="5135795"/>
            <a:ext cx="1020578" cy="102057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A234DEF-3640-485B-A5A3-6B0BCC6E6F9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70" y="3391886"/>
            <a:ext cx="1020578" cy="102057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1F495FE-E52A-45D0-AF74-ACF7437636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86" y="5135795"/>
            <a:ext cx="1020578" cy="10205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A5454D-404E-4D96-ACD7-E617C070F59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429005"/>
            <a:ext cx="1020578" cy="102057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657AA73-689B-446C-AEC3-59019BDF1A9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60" y="3539650"/>
            <a:ext cx="909933" cy="90993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E180706-D221-4783-89EA-773D0EA534B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70" y="3324934"/>
            <a:ext cx="1154481" cy="115447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478558B-D53D-4C03-8CE7-4CD194E45F6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27" y="3295051"/>
            <a:ext cx="1252348" cy="125234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2C104F5-2AD6-4859-B27D-6B98E7B2A34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42" y="3442170"/>
            <a:ext cx="1020578" cy="102057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2A1E4C7-BFF7-4568-870C-795CF5548F0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92" y="5135795"/>
            <a:ext cx="1020578" cy="1020576"/>
          </a:xfrm>
          <a:prstGeom prst="rect">
            <a:avLst/>
          </a:prstGeom>
        </p:spPr>
      </p:pic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BEDAE540-73FF-4C11-BAA5-71F27B9D676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36600" y="2959343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En partenariat avec :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963CCC12-943C-4ED7-A643-994C5B8211A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36599" y="4548305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 :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5230B534-126F-4496-98FC-9D8FA0BA97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334" y="1270539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Logos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163513C-D85C-4C91-8067-3E06CC7567C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9D183B7-11ED-4D69-84C8-2AA6E5793AA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11" y="3356428"/>
            <a:ext cx="1154481" cy="11544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A085C9-6136-4B13-840C-93164C425DD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4" y="3556204"/>
            <a:ext cx="757527" cy="7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A3402-736E-4895-B57D-671E8A88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A0049C1-506E-49AD-A494-2763435887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392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NOM DE LA PRÉSENTATION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EDC92F-1535-4A9E-9DC0-085391F619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8" y="4619443"/>
            <a:ext cx="592666" cy="2089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843556-CCF1-4D28-9AC6-520FE0AD5F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2" y="4883273"/>
            <a:ext cx="723858" cy="3995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9AEB84-A928-43DB-98CD-656EB84CFB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2207144"/>
            <a:ext cx="3196596" cy="78936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DF5B27-67E5-4D7E-B830-52C5C88CEF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267" y="3845791"/>
            <a:ext cx="5499100" cy="6823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Auteur, fonction, entité</a:t>
            </a:r>
          </a:p>
          <a:p>
            <a:pPr lvl="0"/>
            <a:r>
              <a:rPr lang="fr-FR" dirty="0"/>
              <a:t>Contact : nomprenom@entite.com</a:t>
            </a:r>
          </a:p>
        </p:txBody>
      </p:sp>
    </p:spTree>
    <p:extLst>
      <p:ext uri="{BB962C8B-B14F-4D97-AF65-F5344CB8AC3E}">
        <p14:creationId xmlns:p14="http://schemas.microsoft.com/office/powerpoint/2010/main" val="133878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A3402-736E-4895-B57D-671E8A88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BB7E3E-8A54-492B-8E4E-BE972867C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1" y="199457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7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E5EB8-5B24-774D-9EA0-A464FB34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2F95F2-94FD-D945-ADAA-B9DF7BA7F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F8D18-5C19-B645-AA9F-F6C813EA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FE50-5505-D641-A108-AF4AB814A37D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9C6AE3-6225-2845-B375-A7B7A043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FEDDA5-BC2A-5B4B-9CD6-54C1C193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C5F8-CAC6-DA47-89F7-35BD25CF4E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45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résent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3894B-56C3-40A9-A168-6B3791994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4772" y="5342936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NOM DE LA PRÉSENTATION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AD24D7-7CDC-40D5-B02A-F96C260223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230" y="5606766"/>
            <a:ext cx="592666" cy="2089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D923FF-C5ED-43DF-BC9C-3A14EA7B5A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34" y="5870596"/>
            <a:ext cx="723858" cy="3995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65A6AA-0943-489E-9BAC-7A35A83B46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2" y="4499967"/>
            <a:ext cx="3196596" cy="789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55B947-1A46-4734-91E3-E3C0BA3B586D}"/>
              </a:ext>
            </a:extLst>
          </p:cNvPr>
          <p:cNvSpPr/>
          <p:nvPr/>
        </p:nvSpPr>
        <p:spPr>
          <a:xfrm>
            <a:off x="0" y="0"/>
            <a:ext cx="12192000" cy="41675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3E5BA23-F2C5-4156-8B48-646540B6B2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5430"/>
          <a:stretch/>
        </p:blipFill>
        <p:spPr>
          <a:xfrm>
            <a:off x="0" y="377349"/>
            <a:ext cx="2583401" cy="3629876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27444E80-1226-4059-801D-34D1286AC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9109" y="2005320"/>
            <a:ext cx="1049453" cy="730771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F460AFA2-6E26-4020-A66B-92EE89DBE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42588" y="7237093"/>
            <a:ext cx="302065" cy="210338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57F2F72F-2DED-4A88-8990-6776F3832C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52440" y="2336619"/>
            <a:ext cx="622920" cy="43376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B2F8B131-9B2B-4F42-AB9B-8D274AA7F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9204" y="1604382"/>
            <a:ext cx="888523" cy="61871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5BA3CD93-F9F9-4CB1-A6D9-2746FE159F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51300"/>
          <a:stretch/>
        </p:blipFill>
        <p:spPr>
          <a:xfrm rot="10800000">
            <a:off x="10888460" y="501161"/>
            <a:ext cx="1303540" cy="2804528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35FE1704-276F-4531-AC33-96268165E9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75030" y="6959509"/>
            <a:ext cx="551961" cy="384349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65963D5C-717A-4CB4-A29A-0887531A88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23968" y="1153186"/>
            <a:ext cx="180578" cy="125743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9822FA9E-3D02-4FA2-BE0A-7C76E81EB5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2284" y="907314"/>
            <a:ext cx="404057" cy="281359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A0956A99-CAB2-45F9-B6D5-2061D72CB6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92229" y="2572685"/>
            <a:ext cx="545302" cy="379714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FA8E474F-63E1-4CB8-B13C-3ECFCCDCA6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72394" y="465991"/>
            <a:ext cx="384159" cy="2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9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3894B-56C3-40A9-A168-6B3791994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2823669"/>
            <a:ext cx="5564228" cy="1301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|Ubi ad et </a:t>
            </a:r>
            <a:r>
              <a:rPr lang="fr-FR" dirty="0" err="1"/>
              <a:t>et</a:t>
            </a:r>
            <a:r>
              <a:rPr lang="fr-FR" dirty="0"/>
              <a:t> </a:t>
            </a:r>
            <a:r>
              <a:rPr lang="fr-FR" dirty="0" err="1"/>
              <a:t>resistente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28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3894B-56C3-40A9-A168-6B3791994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2823669"/>
            <a:ext cx="5564228" cy="1301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|Ubi ad et </a:t>
            </a:r>
            <a:r>
              <a:rPr lang="fr-FR" dirty="0" err="1"/>
              <a:t>et</a:t>
            </a:r>
            <a:r>
              <a:rPr lang="fr-FR" dirty="0"/>
              <a:t> </a:t>
            </a:r>
            <a:r>
              <a:rPr lang="fr-FR" dirty="0" err="1"/>
              <a:t>resistente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E3D7A5-5F91-40A2-9D5B-87A299500A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862778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7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_text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E6D0E-3A6D-428D-8A0B-478E75C6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5C9D689-E01C-4619-9038-FB14C93EF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4BA4029-E78B-4096-BD16-97D72BB67E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B7959A-5506-481F-9F38-239583E53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8283CB61-1750-4127-8F2E-1B379EC7E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8670" y="1529861"/>
            <a:ext cx="3613708" cy="3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_text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E6D0E-3A6D-428D-8A0B-478E75C6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5C9D689-E01C-4619-9038-FB14C93EF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4BA4029-E78B-4096-BD16-97D72BB67E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B7959A-5506-481F-9F38-239583E53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BEB6D3-0DA9-49F0-92A5-8CE247B3E9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42" y="1110573"/>
            <a:ext cx="5721738" cy="46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1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_text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E6D0E-3A6D-428D-8A0B-478E75C6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5C9D689-E01C-4619-9038-FB14C93EF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4BA4029-E78B-4096-BD16-97D72BB67E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B7959A-5506-481F-9F38-239583E53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99C606B-7471-4540-A327-902636D25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8640" y="239460"/>
            <a:ext cx="1581852" cy="1099307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9EE844A2-B2CB-430D-BA7B-5F7EBE3D6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5838" y="1400010"/>
            <a:ext cx="729478" cy="507961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871ABCC7-9E25-4BA5-B24A-FB212DD03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7436" y="969268"/>
            <a:ext cx="426479" cy="2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5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texte+photo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78DF46-553C-4FA7-80FD-85786AF08848}"/>
              </a:ext>
            </a:extLst>
          </p:cNvPr>
          <p:cNvSpPr/>
          <p:nvPr/>
        </p:nvSpPr>
        <p:spPr>
          <a:xfrm>
            <a:off x="1" y="1107828"/>
            <a:ext cx="6807199" cy="50740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AFAEA-DE4B-45B0-BE2C-BF73B71D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65266" y="5192712"/>
            <a:ext cx="1388533" cy="2587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E6D0E-3A6D-428D-8A0B-478E75C6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5C9D689-E01C-4619-9038-FB14C93EF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4BA4029-E78B-4096-BD16-97D72BB67E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052310"/>
            <a:ext cx="5384800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4709DB-24F9-40C0-82E4-946538C17B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2D677D-0C74-4CCF-9AF1-E448A279E27C}"/>
              </a:ext>
            </a:extLst>
          </p:cNvPr>
          <p:cNvSpPr/>
          <p:nvPr/>
        </p:nvSpPr>
        <p:spPr>
          <a:xfrm>
            <a:off x="6814038" y="1107830"/>
            <a:ext cx="5377962" cy="50819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06429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E6D0E-3A6D-428D-8A0B-478E75C6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5C9D689-E01C-4619-9038-FB14C93EF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4BA4029-E78B-4096-BD16-97D72BB67E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2052310"/>
            <a:ext cx="10525125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75A4F6-64F5-418D-9DAA-EB6442CBAF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195566"/>
            <a:ext cx="3196596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8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C46C0-517E-48B2-8710-C7653DC5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19AFA1-C8E6-4B1C-A32B-87FC5EB12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934" y="6409530"/>
            <a:ext cx="592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017AB02-4E22-4831-837F-E9D47B6E204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03" y="6397624"/>
            <a:ext cx="258763" cy="25876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5260950-2B57-4B1C-8D6C-5336D8C7509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03" y="6397624"/>
            <a:ext cx="293830" cy="2587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CC4446-66D6-4159-A696-866FC88CC2F3}"/>
              </a:ext>
            </a:extLst>
          </p:cNvPr>
          <p:cNvSpPr/>
          <p:nvPr/>
        </p:nvSpPr>
        <p:spPr>
          <a:xfrm>
            <a:off x="10612966" y="6370784"/>
            <a:ext cx="1481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2"/>
                </a:solidFill>
              </a:rPr>
              <a:t>@RechercheDataGv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256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200" b="0" i="1" u="none" strike="noStrike" kern="1200" baseline="300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u="sng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Direction de l’Enseignement Supérieur et de l’Insertion Professionnelle</a:t>
            </a:r>
            <a:endParaRPr/>
          </a:p>
          <a:p>
            <a:pPr>
              <a:defRPr/>
            </a:pPr>
            <a:r>
              <a:rPr lang="fr-FR"/>
              <a:t>Direction de la Recherche et de l’Innovation  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35360" y="102308"/>
            <a:ext cx="1439509" cy="10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2156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1219170">
        <a:lnSpc>
          <a:spcPct val="90000"/>
        </a:lnSpc>
        <a:spcBef>
          <a:spcPts val="0"/>
        </a:spcBef>
        <a:buNone/>
        <a:defRPr sz="3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>
        <a:lnSpc>
          <a:spcPct val="100000"/>
        </a:lnSpc>
        <a:spcBef>
          <a:spcPts val="0"/>
        </a:spcBef>
        <a:spcAft>
          <a:spcPts val="667"/>
        </a:spcAft>
        <a:buFont typeface="Arial"/>
        <a:buNone/>
        <a:defRPr sz="1400" b="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1267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/>
        <a:buChar char="•"/>
        <a:defRPr sz="1133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/>
        <a:buChar char="•"/>
        <a:defRPr sz="933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lles.mathieu@recherche.gouv.fr" TargetMode="External"/><Relationship Id="rId2" Type="http://schemas.openxmlformats.org/officeDocument/2006/relationships/hyperlink" Target="mailto:isabelle.blanc@recherche.gouv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11" Type="http://schemas.openxmlformats.org/officeDocument/2006/relationships/image" Target="../media/image70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700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12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70.svg"/><Relationship Id="rId5" Type="http://schemas.openxmlformats.org/officeDocument/2006/relationships/image" Target="../media/image21.png"/><Relationship Id="rId15" Type="http://schemas.openxmlformats.org/officeDocument/2006/relationships/image" Target="../media/image23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55.png"/><Relationship Id="rId1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recherche.data.gouv.fr/fr/page/rejoindre-lecosysteme" TargetMode="External"/><Relationship Id="rId11" Type="http://schemas.openxmlformats.org/officeDocument/2006/relationships/image" Target="../media/image70.svg"/><Relationship Id="rId5" Type="http://schemas.openxmlformats.org/officeDocument/2006/relationships/hyperlink" Target="http://recherche.data.gouv.fr/uploads/general/Documents/Demande_creation_espace_institutionnel.pdf" TargetMode="Externa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recherche.data.gouv.fr/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B3DE8F-9F51-417A-8B96-9454F8AA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1837" y="3165170"/>
            <a:ext cx="7204543" cy="25342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/>
              <a:t>Un écosystème au service du partage </a:t>
            </a:r>
          </a:p>
          <a:p>
            <a:pPr>
              <a:spcBef>
                <a:spcPts val="0"/>
              </a:spcBef>
            </a:pPr>
            <a:r>
              <a:rPr lang="fr-FR" dirty="0"/>
              <a:t>et de l’ouverture des données de </a:t>
            </a:r>
            <a:r>
              <a:rPr lang="fr-FR" dirty="0" smtClean="0"/>
              <a:t>recherche</a:t>
            </a:r>
          </a:p>
          <a:p>
            <a:pPr>
              <a:spcBef>
                <a:spcPts val="0"/>
              </a:spcBef>
            </a:pPr>
            <a:endParaRPr lang="fr-FR" dirty="0" smtClean="0"/>
          </a:p>
          <a:p>
            <a:pPr>
              <a:spcBef>
                <a:spcPts val="0"/>
              </a:spcBef>
            </a:pPr>
            <a:r>
              <a:rPr lang="fr-FR" sz="2000" b="0" dirty="0" smtClean="0"/>
              <a:t>Printemps de la donnée - Juin </a:t>
            </a:r>
            <a:r>
              <a:rPr lang="fr-FR" sz="2000" b="0" dirty="0" smtClean="0"/>
              <a:t>2024 </a:t>
            </a:r>
          </a:p>
          <a:p>
            <a:pPr>
              <a:spcBef>
                <a:spcPts val="0"/>
              </a:spcBef>
            </a:pPr>
            <a:endParaRPr lang="fr-FR" sz="2000" b="0" dirty="0" smtClean="0"/>
          </a:p>
          <a:p>
            <a:pPr>
              <a:spcBef>
                <a:spcPts val="0"/>
              </a:spcBef>
            </a:pPr>
            <a:r>
              <a:rPr lang="fr-FR" sz="2000" b="0" dirty="0" smtClean="0"/>
              <a:t>Isabelle </a:t>
            </a:r>
            <a:r>
              <a:rPr lang="fr-FR" sz="2000" b="0" dirty="0" smtClean="0"/>
              <a:t>Blanc </a:t>
            </a:r>
            <a:r>
              <a:rPr lang="fr-FR" sz="2000" b="0" dirty="0" smtClean="0">
                <a:hlinkClick r:id="rId2"/>
              </a:rPr>
              <a:t>isabelle.blanc@recherche.gouv.fr</a:t>
            </a:r>
            <a:endParaRPr lang="fr-FR" sz="2000" b="0" dirty="0" smtClean="0"/>
          </a:p>
          <a:p>
            <a:pPr>
              <a:spcBef>
                <a:spcPts val="0"/>
              </a:spcBef>
            </a:pPr>
            <a:r>
              <a:rPr lang="fr-FR" sz="2000" b="0" dirty="0" smtClean="0"/>
              <a:t>Gilles Mathieu </a:t>
            </a:r>
            <a:r>
              <a:rPr lang="fr-FR" sz="2000" b="0" dirty="0" smtClean="0">
                <a:hlinkClick r:id="rId3"/>
              </a:rPr>
              <a:t>gilles.mathieu@recherche.gouv.fr</a:t>
            </a:r>
            <a:r>
              <a:rPr lang="fr-FR" sz="2000" b="0" dirty="0" smtClean="0"/>
              <a:t> </a:t>
            </a:r>
          </a:p>
          <a:p>
            <a:pPr>
              <a:spcBef>
                <a:spcPts val="0"/>
              </a:spcBef>
            </a:pPr>
            <a:endParaRPr lang="fr-FR" sz="2000" b="0" dirty="0"/>
          </a:p>
          <a:p>
            <a:pPr>
              <a:spcBef>
                <a:spcPts val="0"/>
              </a:spcBef>
            </a:pPr>
            <a:endParaRPr lang="fr-FR" sz="2000" b="0" dirty="0"/>
          </a:p>
          <a:p>
            <a:pPr>
              <a:spcBef>
                <a:spcPts val="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0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42" y="477387"/>
            <a:ext cx="5522717" cy="56186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232135-A981-48A3-9767-0291E976C4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86" y="610351"/>
            <a:ext cx="1854004" cy="185400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98332" y="1239387"/>
            <a:ext cx="8750795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0" indent="-185730" defTabSz="914354"/>
            <a:r>
              <a:rPr lang="fr-FR" sz="2400" b="1" i="0" baseline="0" dirty="0" smtClean="0">
                <a:solidFill>
                  <a:srgbClr val="37635F"/>
                </a:solidFill>
                <a:latin typeface="Marianne" panose="02000000000000000000" pitchFamily="50" charset="0"/>
              </a:rPr>
              <a:t>Premier point de contact :</a:t>
            </a:r>
          </a:p>
          <a:p>
            <a:pPr marL="185730" indent="-185730" defTabSz="914354"/>
            <a:r>
              <a:rPr lang="fr-FR" sz="2400" b="1" i="0" baseline="0" dirty="0" smtClean="0">
                <a:solidFill>
                  <a:srgbClr val="37635F"/>
                </a:solidFill>
                <a:latin typeface="Marianne" panose="02000000000000000000" pitchFamily="50" charset="0"/>
              </a:rPr>
              <a:t>Les </a:t>
            </a:r>
            <a:r>
              <a:rPr lang="fr-FR" sz="2400" b="1" i="0" baseline="0" dirty="0">
                <a:solidFill>
                  <a:srgbClr val="37635F"/>
                </a:solidFill>
                <a:latin typeface="Marianne" panose="02000000000000000000" pitchFamily="50" charset="0"/>
              </a:rPr>
              <a:t>ateliers de la donnée </a:t>
            </a:r>
          </a:p>
          <a:p>
            <a:pPr marL="185730" indent="-185730" defTabSz="914354"/>
            <a:r>
              <a:rPr lang="fr-FR" sz="2400" b="1" i="0" baseline="0" dirty="0">
                <a:solidFill>
                  <a:srgbClr val="37635F"/>
                </a:solidFill>
                <a:latin typeface="Marianne" panose="02000000000000000000" pitchFamily="50" charset="0"/>
              </a:rPr>
              <a:t/>
            </a:r>
            <a:br>
              <a:rPr lang="fr-FR" sz="2400" b="1" i="0" baseline="0" dirty="0">
                <a:solidFill>
                  <a:srgbClr val="37635F"/>
                </a:solidFill>
                <a:latin typeface="Marianne" panose="02000000000000000000" pitchFamily="50" charset="0"/>
              </a:rPr>
            </a:br>
            <a:endParaRPr lang="fr-FR" sz="2400" baseline="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245" y="2570173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54"/>
            <a:r>
              <a:rPr lang="fr-FR" sz="2200" b="1" i="1" dirty="0">
                <a:solidFill>
                  <a:srgbClr val="009081"/>
                </a:solidFill>
                <a:latin typeface="Calibri" panose="020F0502020204030204"/>
              </a:rPr>
              <a:t>Expertise généraliste en proximité des équipes de recherche pour toute question relative à la donnée</a:t>
            </a:r>
          </a:p>
          <a:p>
            <a:pPr algn="ctr" defTabSz="914354"/>
            <a:endParaRPr lang="fr-FR" b="1" dirty="0">
              <a:solidFill>
                <a:srgbClr val="009081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160468" y="3547958"/>
            <a:ext cx="6652845" cy="287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988" lvl="1" defTabSz="914354">
              <a:defRPr/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Regroupement d’expertises complémentaires de différents établissements </a:t>
            </a:r>
            <a:endParaRPr lang="fr-FR" sz="8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251988" lvl="1" defTabSz="914354">
              <a:spcAft>
                <a:spcPts val="200"/>
              </a:spcAft>
              <a:defRPr/>
            </a:pPr>
            <a:r>
              <a:rPr lang="fr-FR" sz="1100" dirty="0">
                <a:solidFill>
                  <a:srgbClr val="37635F"/>
                </a:solidFill>
                <a:latin typeface="Marianne" panose="02000000000000000000" pitchFamily="50" charset="0"/>
              </a:rPr>
              <a:t/>
            </a:r>
            <a:br>
              <a:rPr lang="fr-FR" sz="1100" dirty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Un réseau d’entraide, de mutualisation et de capitalisation des services actifs</a:t>
            </a:r>
          </a:p>
          <a:p>
            <a:pPr marL="251988" lvl="1" defTabSz="914354">
              <a:spcAft>
                <a:spcPts val="200"/>
              </a:spcAft>
              <a:defRPr/>
            </a:pPr>
            <a:endParaRPr lang="fr-FR" sz="16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251988" lvl="1" defTabSz="914354">
              <a:defRPr/>
            </a:pPr>
            <a:endParaRPr lang="fr-FR" sz="1051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251988" lvl="1" defTabSz="914354">
              <a:defRPr/>
            </a:pPr>
            <a:r>
              <a:rPr lang="fr-FR" sz="1600" b="1" dirty="0">
                <a:solidFill>
                  <a:srgbClr val="37635F"/>
                </a:solidFill>
                <a:latin typeface="Marianne" panose="02000000000000000000" pitchFamily="50" charset="0"/>
              </a:rPr>
              <a:t>20 ateliers de la donnée opérationnels</a:t>
            </a:r>
          </a:p>
          <a:p>
            <a:pPr marL="251988" lvl="1" defTabSz="914354">
              <a:defRPr/>
            </a:pPr>
            <a:endParaRPr lang="fr-FR" sz="16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251988" lvl="1" defTabSz="914354">
              <a:defRPr/>
            </a:pPr>
            <a:endParaRPr lang="fr-FR" sz="16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251988" lvl="1" defTabSz="914354">
              <a:defRPr/>
            </a:pPr>
            <a:r>
              <a:rPr lang="fr-FR" sz="1600" dirty="0">
                <a:solidFill>
                  <a:srgbClr val="37635F"/>
                </a:solidFill>
                <a:latin typeface="Marianne" panose="02000000000000000000" pitchFamily="50" charset="0"/>
              </a:rPr>
              <a:t>Plusieurs ateliers en projet</a:t>
            </a:r>
            <a:endParaRPr lang="fr-FR" sz="16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457178" lvl="1" defTabSz="914354">
              <a:defRPr/>
            </a:pPr>
            <a:endParaRPr lang="fr-FR" sz="4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6709" y="5098643"/>
            <a:ext cx="3379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1988" lvl="1" defTabSz="914354">
              <a:defRPr/>
            </a:pPr>
            <a:r>
              <a:rPr lang="fr-FR" sz="1600" dirty="0">
                <a:solidFill>
                  <a:srgbClr val="37635F"/>
                </a:solidFill>
                <a:latin typeface="Marianne" panose="02000000000000000000" pitchFamily="50" charset="0"/>
              </a:rPr>
              <a:t>95+ ETP </a:t>
            </a:r>
          </a:p>
          <a:p>
            <a:pPr marL="251988" lvl="1" defTabSz="914354">
              <a:defRPr/>
            </a:pPr>
            <a:r>
              <a:rPr lang="fr-FR" sz="1600" dirty="0">
                <a:solidFill>
                  <a:srgbClr val="37635F"/>
                </a:solidFill>
                <a:latin typeface="Marianne" panose="02000000000000000000" pitchFamily="50" charset="0"/>
              </a:rPr>
              <a:t>370+ personnes </a:t>
            </a:r>
          </a:p>
          <a:p>
            <a:pPr marL="251988" lvl="1" defTabSz="914354">
              <a:defRPr/>
            </a:pPr>
            <a:r>
              <a:rPr lang="fr-FR" sz="1600" dirty="0">
                <a:solidFill>
                  <a:srgbClr val="37635F"/>
                </a:solidFill>
                <a:latin typeface="Marianne" panose="02000000000000000000" pitchFamily="50" charset="0"/>
              </a:rPr>
              <a:t>80+ établissements différents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4628684" y="5048815"/>
            <a:ext cx="0" cy="930652"/>
          </a:xfrm>
          <a:prstGeom prst="line">
            <a:avLst/>
          </a:prstGeom>
          <a:ln w="38100">
            <a:solidFill>
              <a:srgbClr val="376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5525EBF-8272-42BC-9C58-2225F8389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43" y="2655893"/>
            <a:ext cx="1821292" cy="9739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59DC30-A345-4438-8729-9BF13FCB3A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64" y="2440840"/>
            <a:ext cx="2784938" cy="13728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EBEF2C-BF81-4E99-A453-7E6E89A088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786" y="787319"/>
            <a:ext cx="1105280" cy="13501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7D7482-CCE0-4ECE-A715-15CFEC287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68" y="5348612"/>
            <a:ext cx="3438698" cy="8970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7F2ED37-39E3-4C28-B18D-6ADEEE8D7D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64" y="832621"/>
            <a:ext cx="2360661" cy="117777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42ED0C6-ADFB-42FB-8500-9AF5BCC60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55" y="4244143"/>
            <a:ext cx="3329750" cy="59935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08ABA90-2505-425E-B2BE-D5B55D65301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1" y="1513838"/>
            <a:ext cx="1855394" cy="185400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98331" y="1239386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0" baseline="0" dirty="0" smtClean="0">
                <a:latin typeface="Marianne" panose="02000000000000000000" pitchFamily="50" charset="0"/>
              </a:rPr>
              <a:t>Les centres de référence thématiques</a:t>
            </a:r>
          </a:p>
          <a:p>
            <a:endParaRPr lang="fr-FR" sz="2400" i="0" baseline="0" dirty="0">
              <a:latin typeface="Marianne" panose="02000000000000000000" pitchFamily="50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198331" y="3367842"/>
            <a:ext cx="5929514" cy="2487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i="1" dirty="0" smtClean="0">
                <a:solidFill>
                  <a:srgbClr val="13988A"/>
                </a:solidFill>
              </a:rPr>
              <a:t>Expertise par </a:t>
            </a:r>
            <a:r>
              <a:rPr lang="fr-FR" sz="2000" b="1" i="1" dirty="0" smtClean="0">
                <a:solidFill>
                  <a:srgbClr val="009081"/>
                </a:solidFill>
              </a:rPr>
              <a:t>domaine scientifique</a:t>
            </a:r>
            <a:endParaRPr lang="fr-FR" sz="2000" b="1" i="1" dirty="0">
              <a:solidFill>
                <a:srgbClr val="00908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Définition et diffusion des </a:t>
            </a:r>
            <a:r>
              <a:rPr lang="fr-FR" sz="1600" b="1" dirty="0"/>
              <a:t>bonnes </a:t>
            </a:r>
            <a:r>
              <a:rPr lang="fr-FR" sz="1600" b="1" dirty="0" smtClean="0"/>
              <a:t>pratiques et des standards internationaux de gestion, traitement </a:t>
            </a:r>
            <a:r>
              <a:rPr lang="fr-FR" sz="1600" b="1" dirty="0"/>
              <a:t>et diffusion des données </a:t>
            </a:r>
            <a:endParaRPr lang="fr-FR" sz="16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 smtClean="0"/>
              <a:t>par domaine scientifique</a:t>
            </a:r>
            <a:endParaRPr lang="fr-F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700" i="1" dirty="0" smtClean="0">
              <a:solidFill>
                <a:srgbClr val="0CB69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dirty="0" smtClean="0">
                <a:solidFill>
                  <a:srgbClr val="0CB695"/>
                </a:solidFill>
              </a:rPr>
              <a:t>Premier paysage : </a:t>
            </a:r>
            <a:br>
              <a:rPr lang="fr-FR" sz="1800" b="1" dirty="0" smtClean="0">
                <a:solidFill>
                  <a:srgbClr val="0CB695"/>
                </a:solidFill>
              </a:rPr>
            </a:br>
            <a:r>
              <a:rPr lang="fr-FR" sz="1600" b="1" dirty="0" smtClean="0">
                <a:solidFill>
                  <a:srgbClr val="0CB695"/>
                </a:solidFill>
              </a:rPr>
              <a:t>infrastructures de recherche ayant une activité structurante de gestion et diffusion de données pour leur communauté scientifique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600" b="1" dirty="0">
              <a:solidFill>
                <a:srgbClr val="0CB69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1" dirty="0" smtClean="0">
                <a:solidFill>
                  <a:srgbClr val="0CB695"/>
                </a:solidFill>
              </a:rPr>
              <a:t>Réflexion en cours </a:t>
            </a:r>
            <a:r>
              <a:rPr lang="fr-FR" sz="1600" b="1" dirty="0" smtClean="0">
                <a:solidFill>
                  <a:srgbClr val="0CB695"/>
                </a:solidFill>
              </a:rPr>
              <a:t>pour un élargissement de la couverture disciplinaire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5872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98331" y="1239386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0" baseline="0" dirty="0" smtClean="0">
                <a:latin typeface="Marianne" panose="02000000000000000000" pitchFamily="50" charset="0"/>
              </a:rPr>
              <a:t>Les centres de référence établissement</a:t>
            </a:r>
          </a:p>
          <a:p>
            <a:endParaRPr lang="fr-FR" sz="2400" i="0" baseline="0" dirty="0">
              <a:latin typeface="Marianne" panose="02000000000000000000" pitchFamily="50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198331" y="2890170"/>
            <a:ext cx="11197550" cy="2487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i="1" dirty="0" smtClean="0">
                <a:solidFill>
                  <a:srgbClr val="13988A"/>
                </a:solidFill>
              </a:rPr>
              <a:t>Offre </a:t>
            </a:r>
            <a:r>
              <a:rPr lang="fr-FR" sz="2000" b="1" i="1" dirty="0">
                <a:solidFill>
                  <a:srgbClr val="13988A"/>
                </a:solidFill>
              </a:rPr>
              <a:t>d’accompagnement propre aux orientations de recherche d’un établissement</a:t>
            </a:r>
            <a:endParaRPr lang="fr-FR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 smtClean="0"/>
              <a:t>Etablissements </a:t>
            </a:r>
            <a:r>
              <a:rPr lang="fr-FR" sz="1800" dirty="0"/>
              <a:t>nationaux de l’Enseignement supérieur </a:t>
            </a:r>
            <a:r>
              <a:rPr lang="fr-FR" sz="1800" dirty="0" smtClean="0"/>
              <a:t>et/ou </a:t>
            </a:r>
            <a:r>
              <a:rPr lang="fr-FR" sz="1800" dirty="0"/>
              <a:t>de la Recherche </a:t>
            </a:r>
            <a:endParaRPr lang="fr-FR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 smtClean="0"/>
              <a:t>Proposent </a:t>
            </a:r>
            <a:r>
              <a:rPr lang="fr-FR" sz="1800" u="sng" dirty="0" smtClean="0"/>
              <a:t>depuis </a:t>
            </a:r>
            <a:r>
              <a:rPr lang="fr-FR" sz="1800" u="sng" dirty="0"/>
              <a:t>plusieurs années</a:t>
            </a:r>
            <a:r>
              <a:rPr lang="fr-FR" sz="1800" dirty="0"/>
              <a:t> une offre d’accompagnement propre à </a:t>
            </a:r>
            <a:r>
              <a:rPr lang="fr-FR" sz="1800" u="sng" dirty="0"/>
              <a:t>leurs orientations de recherche et à destination de leurs équipes de </a:t>
            </a:r>
            <a:r>
              <a:rPr lang="fr-FR" sz="1800" u="sng" dirty="0" smtClean="0"/>
              <a:t>recherche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i="1" dirty="0">
              <a:solidFill>
                <a:srgbClr val="0CB69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800" i="1" dirty="0" smtClean="0">
              <a:solidFill>
                <a:srgbClr val="0CB69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38" y="677152"/>
            <a:ext cx="1943100" cy="18954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48" y="5168560"/>
            <a:ext cx="6946568" cy="10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09EEA59-706C-4EF5-89D8-8A1FE18BB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29" y="4576657"/>
            <a:ext cx="3824792" cy="14342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518ED7-6479-42E0-90CC-A556BA513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3" y="4505840"/>
            <a:ext cx="3771006" cy="14342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DC7413-E870-4191-8731-A269ADFE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40" y="2748378"/>
            <a:ext cx="3890531" cy="14342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11438BF-965D-4D7C-A18C-E43657653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75" y="2748378"/>
            <a:ext cx="3830769" cy="14342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C2162E8-35B4-4BAE-A607-A715C84BBC2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7" y="3102505"/>
            <a:ext cx="1854004" cy="185400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84226" y="1458798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0" baseline="0" dirty="0" smtClean="0">
                <a:latin typeface="Marianne" panose="02000000000000000000" pitchFamily="50" charset="0"/>
              </a:rPr>
              <a:t>Les centres de ressources </a:t>
            </a:r>
          </a:p>
          <a:p>
            <a:r>
              <a:rPr lang="fr-FR" sz="2400" b="1" i="0" baseline="0" dirty="0" smtClean="0">
                <a:latin typeface="Marianne" panose="02000000000000000000" pitchFamily="50" charset="0"/>
              </a:rPr>
              <a:t>au service de tous </a:t>
            </a:r>
          </a:p>
          <a:p>
            <a:r>
              <a:rPr lang="fr-FR" sz="2400" b="1" i="0" baseline="0" dirty="0" smtClean="0">
                <a:latin typeface="Marianne" panose="02000000000000000000" pitchFamily="50" charset="0"/>
              </a:rPr>
              <a:t>les autres modules de Recherche Data Gouv </a:t>
            </a:r>
            <a:endParaRPr lang="fr-FR" sz="2400" i="0" baseline="0" dirty="0">
              <a:latin typeface="Marianne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6277" y="3821718"/>
            <a:ext cx="295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i="1" dirty="0"/>
              <a:t>Mise en commun et certification de </a:t>
            </a:r>
            <a:r>
              <a:rPr lang="fr-FR" sz="1200" b="1" i="1" dirty="0"/>
              <a:t>supports pédagogiques </a:t>
            </a:r>
            <a:r>
              <a:rPr lang="fr-FR" sz="1200" i="1" dirty="0"/>
              <a:t>et élaboration et diffusion de </a:t>
            </a:r>
            <a:r>
              <a:rPr lang="fr-FR" sz="1200" b="1" i="1" dirty="0"/>
              <a:t>e-formations </a:t>
            </a:r>
            <a:r>
              <a:rPr lang="fr-FR" sz="1200" b="1" i="1" dirty="0" smtClean="0"/>
              <a:t>généralistes</a:t>
            </a:r>
            <a:endParaRPr lang="fr-FR" sz="1200" b="1" i="1" dirty="0"/>
          </a:p>
        </p:txBody>
      </p:sp>
      <p:sp>
        <p:nvSpPr>
          <p:cNvPr id="3" name="Rectangle 2"/>
          <p:cNvSpPr/>
          <p:nvPr/>
        </p:nvSpPr>
        <p:spPr>
          <a:xfrm>
            <a:off x="4573728" y="5667531"/>
            <a:ext cx="308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i="1" dirty="0"/>
              <a:t>Élaboration et maintien d’</a:t>
            </a:r>
            <a:r>
              <a:rPr lang="fr-FR" sz="1200" b="1" i="1" dirty="0"/>
              <a:t>outils communs aux ateliers</a:t>
            </a:r>
            <a:endParaRPr lang="fr-FR" sz="1200" i="1" dirty="0"/>
          </a:p>
        </p:txBody>
      </p:sp>
      <p:sp>
        <p:nvSpPr>
          <p:cNvPr id="4" name="Rectangle 3"/>
          <p:cNvSpPr/>
          <p:nvPr/>
        </p:nvSpPr>
        <p:spPr>
          <a:xfrm>
            <a:off x="8935020" y="3859509"/>
            <a:ext cx="2738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i="1" dirty="0"/>
              <a:t>Dispositif de </a:t>
            </a:r>
            <a:r>
              <a:rPr lang="fr-FR" sz="1200" b="1" i="1" dirty="0"/>
              <a:t>montée en compétences pour les ateliers de la donnée </a:t>
            </a:r>
          </a:p>
          <a:p>
            <a:endParaRPr lang="fr-FR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8949125" y="5667531"/>
            <a:ext cx="308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i="1" dirty="0" smtClean="0"/>
              <a:t>Développe et maintien l’entrepôt-catalogue et accompagne les utilisateurs 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5594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276309" y="1518822"/>
            <a:ext cx="8581088" cy="6448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marR="0" lvl="1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1200" noProof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Un </a:t>
            </a:r>
            <a:r>
              <a:rPr lang="fr-FR" sz="3200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entrepôt de données mutualisé </a:t>
            </a:r>
            <a:br>
              <a:rPr lang="fr-FR" sz="3200" b="1" dirty="0" smtClean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entre les établissements d’enseignement supérieur et de la recherche</a:t>
            </a:r>
            <a:b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/>
            </a:r>
            <a:b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 </a:t>
            </a:r>
          </a:p>
          <a:p>
            <a:pPr marL="273050" marR="0" lvl="1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cap="none" spc="0" normalizeH="0" baseline="30000" noProof="0" dirty="0" smtClean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</a:endParaRPr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372600" y="-577958"/>
            <a:ext cx="3260165" cy="34159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76309" y="2613628"/>
            <a:ext cx="11269697" cy="294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725" marR="0" lvl="1" indent="-238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</a:endParaRPr>
          </a:p>
          <a:p>
            <a:pPr marL="593725" marR="0" lvl="1" indent="-2381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kern="1200" dirty="0" smtClean="0">
                <a:solidFill>
                  <a:srgbClr val="37635F"/>
                </a:solidFill>
                <a:latin typeface="Marianne" panose="02000000000000000000" pitchFamily="50" charset="0"/>
              </a:rPr>
              <a:t>Une offre nationale développée et maintenue </a:t>
            </a:r>
            <a:br>
              <a:rPr lang="fr-FR" kern="1200" dirty="0" smtClean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kern="1200" dirty="0" smtClean="0">
                <a:solidFill>
                  <a:srgbClr val="37635F"/>
                </a:solidFill>
                <a:latin typeface="Marianne" panose="02000000000000000000" pitchFamily="50" charset="0"/>
              </a:rPr>
              <a:t>par des établissements au service de toute la communauté de recherche</a:t>
            </a:r>
          </a:p>
          <a:p>
            <a:pPr marL="593725" lvl="1" indent="-238125"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Les équipes de recherche déposent et publient directement leurs données</a:t>
            </a:r>
          </a:p>
          <a:p>
            <a:pPr marL="593725" lvl="1" indent="-238125"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Des </a:t>
            </a: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espaces </a:t>
            </a: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pour les établissements qui assurent la </a:t>
            </a: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gestion et la modération </a:t>
            </a: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de leurs </a:t>
            </a: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données</a:t>
            </a:r>
          </a:p>
          <a:p>
            <a:pPr marL="593725" lvl="1" indent="-238125"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Décharge des établissements du coût et du maintien d’une offre technique</a:t>
            </a:r>
            <a:endParaRPr lang="fr-FR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593725" marR="0" lvl="1" indent="-2381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Une offre maintenue à l’état de l’art</a:t>
            </a:r>
          </a:p>
          <a:p>
            <a:pPr marL="593725" marR="0" lvl="1" indent="-2381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Masse critique pour atteindre une dimension internationale</a:t>
            </a:r>
          </a:p>
          <a:p>
            <a:pPr marL="355600" marR="0" lvl="1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kern="1200" dirty="0" smtClean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619518" cy="5702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Entrepôt Recherche Data Gouv : structure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 bwMode="auto">
          <a:xfrm>
            <a:off x="7493285" y="1674953"/>
            <a:ext cx="4532176" cy="3304859"/>
            <a:chOff x="7798962" y="729964"/>
            <a:chExt cx="4532176" cy="3304859"/>
          </a:xfrm>
        </p:grpSpPr>
        <p:sp>
          <p:nvSpPr>
            <p:cNvPr id="6" name="Flèche droite 5"/>
            <p:cNvSpPr/>
            <p:nvPr/>
          </p:nvSpPr>
          <p:spPr bwMode="auto">
            <a:xfrm rot="3936412">
              <a:off x="10157739" y="1617265"/>
              <a:ext cx="851414" cy="31129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7" name="Cube 6"/>
            <p:cNvSpPr/>
            <p:nvPr/>
          </p:nvSpPr>
          <p:spPr bwMode="auto">
            <a:xfrm>
              <a:off x="10008758" y="2193445"/>
              <a:ext cx="1377090" cy="51153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>
                  <a:solidFill>
                    <a:srgbClr val="C00000"/>
                  </a:solidFill>
                </a:rPr>
                <a:t>Dataverse</a:t>
              </a:r>
            </a:p>
          </p:txBody>
        </p:sp>
        <p:sp>
          <p:nvSpPr>
            <p:cNvPr id="8" name="Flèche droite 7"/>
            <p:cNvSpPr/>
            <p:nvPr/>
          </p:nvSpPr>
          <p:spPr bwMode="auto">
            <a:xfrm rot="7272662">
              <a:off x="8604622" y="1578938"/>
              <a:ext cx="811090" cy="313129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9" name="Cube 8"/>
            <p:cNvSpPr/>
            <p:nvPr/>
          </p:nvSpPr>
          <p:spPr bwMode="auto">
            <a:xfrm>
              <a:off x="9077529" y="729964"/>
              <a:ext cx="1567025" cy="562389"/>
            </a:xfrm>
            <a:prstGeom prst="cube">
              <a:avLst>
                <a:gd name="adj" fmla="val 25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>
                  <a:solidFill>
                    <a:srgbClr val="C00000"/>
                  </a:solidFill>
                </a:rPr>
                <a:t>Dataverse</a:t>
              </a:r>
            </a:p>
          </p:txBody>
        </p:sp>
        <p:sp>
          <p:nvSpPr>
            <p:cNvPr id="10" name="Cube 9"/>
            <p:cNvSpPr/>
            <p:nvPr/>
          </p:nvSpPr>
          <p:spPr bwMode="auto">
            <a:xfrm>
              <a:off x="9325910" y="3380640"/>
              <a:ext cx="1134960" cy="49823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endParaRPr lang="fr-FR">
                <a:solidFill>
                  <a:schemeClr val="accent1"/>
                </a:solidFill>
              </a:endParaRPr>
            </a:p>
          </p:txBody>
        </p:sp>
        <p:sp>
          <p:nvSpPr>
            <p:cNvPr id="11" name="Cube 10"/>
            <p:cNvSpPr/>
            <p:nvPr/>
          </p:nvSpPr>
          <p:spPr bwMode="auto">
            <a:xfrm>
              <a:off x="7798962" y="2197841"/>
              <a:ext cx="1134960" cy="49823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>
                  <a:solidFill>
                    <a:schemeClr val="accent1"/>
                  </a:solidFill>
                </a:rPr>
                <a:t>Dataset</a:t>
              </a:r>
            </a:p>
          </p:txBody>
        </p:sp>
        <p:sp>
          <p:nvSpPr>
            <p:cNvPr id="12" name="Cube 11"/>
            <p:cNvSpPr/>
            <p:nvPr/>
          </p:nvSpPr>
          <p:spPr bwMode="auto">
            <a:xfrm>
              <a:off x="7951361" y="2350241"/>
              <a:ext cx="1134960" cy="49823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>
                  <a:solidFill>
                    <a:schemeClr val="accent1"/>
                  </a:solidFill>
                </a:rPr>
                <a:t>Dataset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173324" y="1613464"/>
              <a:ext cx="131050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dirty="0" err="1" smtClean="0"/>
                <a:t>Contains</a:t>
              </a:r>
              <a:r>
                <a:rPr lang="fr-FR" sz="1400" dirty="0" smtClean="0"/>
                <a:t> </a:t>
              </a:r>
              <a:r>
                <a:rPr lang="fr-FR" sz="1400" dirty="0"/>
                <a:t>0 - n</a:t>
              </a:r>
            </a:p>
          </p:txBody>
        </p:sp>
        <p:sp>
          <p:nvSpPr>
            <p:cNvPr id="14" name="Cube 13"/>
            <p:cNvSpPr/>
            <p:nvPr/>
          </p:nvSpPr>
          <p:spPr bwMode="auto">
            <a:xfrm>
              <a:off x="10161158" y="2345845"/>
              <a:ext cx="1377090" cy="51153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>
                  <a:solidFill>
                    <a:srgbClr val="C00000"/>
                  </a:solidFill>
                </a:rPr>
                <a:t>Dataverse</a:t>
              </a:r>
            </a:p>
          </p:txBody>
        </p:sp>
        <p:sp>
          <p:nvSpPr>
            <p:cNvPr id="15" name="Cube 14"/>
            <p:cNvSpPr/>
            <p:nvPr/>
          </p:nvSpPr>
          <p:spPr bwMode="auto">
            <a:xfrm>
              <a:off x="10313558" y="2498245"/>
              <a:ext cx="1377090" cy="51153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>
                  <a:solidFill>
                    <a:srgbClr val="C00000"/>
                  </a:solidFill>
                </a:rPr>
                <a:t>Dataverse</a:t>
              </a:r>
            </a:p>
          </p:txBody>
        </p:sp>
        <p:sp>
          <p:nvSpPr>
            <p:cNvPr id="16" name="Cube 15"/>
            <p:cNvSpPr/>
            <p:nvPr/>
          </p:nvSpPr>
          <p:spPr bwMode="auto">
            <a:xfrm>
              <a:off x="7798962" y="2197841"/>
              <a:ext cx="1134960" cy="49823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endParaRPr lang="fr-FR">
                <a:solidFill>
                  <a:schemeClr val="accent1"/>
                </a:solidFill>
              </a:endParaRPr>
            </a:p>
          </p:txBody>
        </p:sp>
        <p:sp>
          <p:nvSpPr>
            <p:cNvPr id="17" name="Cube 16"/>
            <p:cNvSpPr/>
            <p:nvPr/>
          </p:nvSpPr>
          <p:spPr bwMode="auto">
            <a:xfrm>
              <a:off x="7951361" y="2350241"/>
              <a:ext cx="1134960" cy="49823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>
                  <a:solidFill>
                    <a:schemeClr val="accent1"/>
                  </a:solidFill>
                </a:rPr>
                <a:t>Dataset</a:t>
              </a:r>
            </a:p>
          </p:txBody>
        </p:sp>
        <p:sp>
          <p:nvSpPr>
            <p:cNvPr id="18" name="Cube 17"/>
            <p:cNvSpPr/>
            <p:nvPr/>
          </p:nvSpPr>
          <p:spPr bwMode="auto">
            <a:xfrm>
              <a:off x="8103762" y="2502641"/>
              <a:ext cx="1134960" cy="49823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>
                  <a:solidFill>
                    <a:schemeClr val="accent1"/>
                  </a:solidFill>
                </a:rPr>
                <a:t>Dataset</a:t>
              </a:r>
            </a:p>
          </p:txBody>
        </p:sp>
        <p:sp>
          <p:nvSpPr>
            <p:cNvPr id="19" name="Cube 18"/>
            <p:cNvSpPr/>
            <p:nvPr/>
          </p:nvSpPr>
          <p:spPr bwMode="auto">
            <a:xfrm>
              <a:off x="9562343" y="3626708"/>
              <a:ext cx="1134960" cy="408115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>
                  <a:solidFill>
                    <a:schemeClr val="accent1"/>
                  </a:solidFill>
                </a:rPr>
                <a:t>Dataset</a:t>
              </a:r>
            </a:p>
          </p:txBody>
        </p:sp>
        <p:sp>
          <p:nvSpPr>
            <p:cNvPr id="20" name="Flèche droite 19"/>
            <p:cNvSpPr/>
            <p:nvPr/>
          </p:nvSpPr>
          <p:spPr bwMode="auto">
            <a:xfrm rot="7272662">
              <a:off x="10521125" y="3118055"/>
              <a:ext cx="288255" cy="249595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21" name="Cube 20"/>
            <p:cNvSpPr/>
            <p:nvPr/>
          </p:nvSpPr>
          <p:spPr bwMode="auto">
            <a:xfrm>
              <a:off x="10954048" y="3442087"/>
              <a:ext cx="1377090" cy="51153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>
                  <a:solidFill>
                    <a:srgbClr val="C00000"/>
                  </a:solidFill>
                </a:rPr>
                <a:t>Dataverse</a:t>
              </a:r>
            </a:p>
          </p:txBody>
        </p:sp>
        <p:sp>
          <p:nvSpPr>
            <p:cNvPr id="22" name="Flèche droite 21"/>
            <p:cNvSpPr/>
            <p:nvPr/>
          </p:nvSpPr>
          <p:spPr bwMode="auto">
            <a:xfrm rot="3110455">
              <a:off x="10997097" y="3118054"/>
              <a:ext cx="288255" cy="249595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b="1"/>
            </a:p>
          </p:txBody>
        </p:sp>
      </p:grpSp>
      <p:sp>
        <p:nvSpPr>
          <p:cNvPr id="23" name="Espace réservé du numéro de diapositive 5"/>
          <p:cNvSpPr>
            <a:spLocks noGrp="1" noChangeShapeType="1"/>
          </p:cNvSpPr>
          <p:nvPr>
            <p:ph type="sldNum" idx="4294967295"/>
          </p:nvPr>
        </p:nvSpPr>
        <p:spPr bwMode="auto">
          <a:xfrm>
            <a:off x="144462" y="6408737"/>
            <a:ext cx="592137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909E9D"/>
                </a:solidFill>
              </a:rPr>
              <a:t>15</a:t>
            </a:fld>
            <a:endParaRPr/>
          </a:p>
        </p:txBody>
      </p:sp>
      <p:pic>
        <p:nvPicPr>
          <p:cNvPr id="25" name="Espace réservé du contenu 2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23624" y="2306951"/>
            <a:ext cx="6843571" cy="3099875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 bwMode="auto">
          <a:xfrm>
            <a:off x="8257430" y="4965085"/>
            <a:ext cx="1356768" cy="1191922"/>
            <a:chOff x="8257430" y="5531140"/>
            <a:chExt cx="1356768" cy="1191922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867647" y="6094412"/>
              <a:ext cx="476250" cy="62865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517012" y="5962649"/>
              <a:ext cx="476250" cy="62865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257430" y="5663588"/>
              <a:ext cx="476250" cy="628650"/>
            </a:xfrm>
            <a:prstGeom prst="rect">
              <a:avLst/>
            </a:prstGeom>
          </p:spPr>
        </p:pic>
        <p:sp>
          <p:nvSpPr>
            <p:cNvPr id="31" name="Flèche droite 30"/>
            <p:cNvSpPr/>
            <p:nvPr/>
          </p:nvSpPr>
          <p:spPr bwMode="auto">
            <a:xfrm rot="7272662">
              <a:off x="9115153" y="5783734"/>
              <a:ext cx="751639" cy="246451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b="1"/>
            </a:p>
          </p:txBody>
        </p:sp>
      </p:grpSp>
      <p:sp>
        <p:nvSpPr>
          <p:cNvPr id="33" name="ZoneTexte 32"/>
          <p:cNvSpPr txBox="1"/>
          <p:nvPr/>
        </p:nvSpPr>
        <p:spPr bwMode="auto">
          <a:xfrm>
            <a:off x="8107781" y="566204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14356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603904" y="1052945"/>
            <a:ext cx="10839950" cy="7027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Organisation globale de l’entrepôt</a:t>
            </a:r>
            <a:endParaRPr lang="fr-FR" dirty="0"/>
          </a:p>
        </p:txBody>
      </p:sp>
      <p:grpSp>
        <p:nvGrpSpPr>
          <p:cNvPr id="63" name="Groupe 62"/>
          <p:cNvGrpSpPr/>
          <p:nvPr/>
        </p:nvGrpSpPr>
        <p:grpSpPr bwMode="auto">
          <a:xfrm>
            <a:off x="1754908" y="1755661"/>
            <a:ext cx="7826720" cy="2986512"/>
            <a:chOff x="2530762" y="3368106"/>
            <a:chExt cx="7902862" cy="3256306"/>
          </a:xfrm>
        </p:grpSpPr>
        <p:sp>
          <p:nvSpPr>
            <p:cNvPr id="25" name="Cube 24"/>
            <p:cNvSpPr/>
            <p:nvPr/>
          </p:nvSpPr>
          <p:spPr bwMode="auto">
            <a:xfrm>
              <a:off x="9056534" y="4819413"/>
              <a:ext cx="1377090" cy="51153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400" dirty="0" smtClean="0">
                  <a:solidFill>
                    <a:srgbClr val="C00000"/>
                  </a:solidFill>
                </a:rPr>
                <a:t>Institution Y</a:t>
              </a:r>
              <a:endParaRPr lang="fr-FR" sz="1400" dirty="0">
                <a:solidFill>
                  <a:srgbClr val="C00000"/>
                </a:solidFill>
              </a:endParaRPr>
            </a:p>
          </p:txBody>
        </p:sp>
        <p:sp>
          <p:nvSpPr>
            <p:cNvPr id="27" name="Cube 26"/>
            <p:cNvSpPr/>
            <p:nvPr/>
          </p:nvSpPr>
          <p:spPr bwMode="auto">
            <a:xfrm>
              <a:off x="5649807" y="3368106"/>
              <a:ext cx="1567025" cy="562389"/>
            </a:xfrm>
            <a:prstGeom prst="cube">
              <a:avLst>
                <a:gd name="adj" fmla="val 25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200" dirty="0" err="1" smtClean="0">
                  <a:solidFill>
                    <a:srgbClr val="C00000"/>
                  </a:solidFill>
                </a:rPr>
                <a:t>Root</a:t>
              </a:r>
              <a:r>
                <a:rPr lang="fr-FR" sz="1200" dirty="0" smtClean="0">
                  <a:solidFill>
                    <a:srgbClr val="C00000"/>
                  </a:solidFill>
                </a:rPr>
                <a:t> </a:t>
              </a:r>
              <a:r>
                <a:rPr lang="fr-FR" sz="1200" dirty="0" err="1" smtClean="0">
                  <a:solidFill>
                    <a:srgbClr val="C00000"/>
                  </a:solidFill>
                </a:rPr>
                <a:t>Repository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  <p:sp>
          <p:nvSpPr>
            <p:cNvPr id="32" name="Cube 31"/>
            <p:cNvSpPr/>
            <p:nvPr/>
          </p:nvSpPr>
          <p:spPr bwMode="auto">
            <a:xfrm>
              <a:off x="4893900" y="4959829"/>
              <a:ext cx="1377090" cy="51153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dirty="0" err="1" smtClean="0">
                  <a:solidFill>
                    <a:srgbClr val="C00000"/>
                  </a:solidFill>
                </a:rPr>
                <a:t>University</a:t>
              </a:r>
              <a:r>
                <a:rPr lang="fr-FR" dirty="0" smtClean="0">
                  <a:solidFill>
                    <a:srgbClr val="C00000"/>
                  </a:solidFill>
                </a:rPr>
                <a:t> X</a:t>
              </a:r>
              <a:endParaRPr lang="fr-FR" sz="1400" dirty="0">
                <a:solidFill>
                  <a:srgbClr val="C00000"/>
                </a:solidFill>
              </a:endParaRPr>
            </a:p>
          </p:txBody>
        </p:sp>
        <p:sp>
          <p:nvSpPr>
            <p:cNvPr id="33" name="Cube 32"/>
            <p:cNvSpPr/>
            <p:nvPr/>
          </p:nvSpPr>
          <p:spPr bwMode="auto">
            <a:xfrm>
              <a:off x="2530762" y="4931853"/>
              <a:ext cx="2061635" cy="51153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400" dirty="0" err="1" smtClean="0">
                  <a:solidFill>
                    <a:srgbClr val="C00000"/>
                  </a:solidFill>
                </a:rPr>
                <a:t>Generic</a:t>
              </a:r>
              <a:r>
                <a:rPr lang="fr-FR" sz="1400" dirty="0" smtClean="0">
                  <a:solidFill>
                    <a:srgbClr val="C00000"/>
                  </a:solidFill>
                </a:rPr>
                <a:t> Collection</a:t>
              </a:r>
              <a:endParaRPr lang="fr-FR" sz="1400" dirty="0">
                <a:solidFill>
                  <a:srgbClr val="C00000"/>
                </a:solidFill>
              </a:endParaRPr>
            </a:p>
          </p:txBody>
        </p:sp>
        <p:grpSp>
          <p:nvGrpSpPr>
            <p:cNvPr id="41" name="Groupe 40"/>
            <p:cNvGrpSpPr/>
            <p:nvPr/>
          </p:nvGrpSpPr>
          <p:grpSpPr bwMode="auto">
            <a:xfrm>
              <a:off x="2530762" y="5821379"/>
              <a:ext cx="1439760" cy="803033"/>
              <a:chOff x="4565205" y="4969202"/>
              <a:chExt cx="1439760" cy="803033"/>
            </a:xfrm>
          </p:grpSpPr>
          <p:sp>
            <p:nvSpPr>
              <p:cNvPr id="29" name="Cube 28"/>
              <p:cNvSpPr/>
              <p:nvPr/>
            </p:nvSpPr>
            <p:spPr bwMode="auto">
              <a:xfrm>
                <a:off x="4565205" y="4969202"/>
                <a:ext cx="1134960" cy="498233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600">
                    <a:solidFill>
                      <a:schemeClr val="accent1"/>
                    </a:solidFill>
                  </a:rPr>
                  <a:t>Dataset</a:t>
                </a:r>
              </a:p>
            </p:txBody>
          </p:sp>
          <p:sp>
            <p:nvSpPr>
              <p:cNvPr id="30" name="Cube 29"/>
              <p:cNvSpPr/>
              <p:nvPr/>
            </p:nvSpPr>
            <p:spPr bwMode="auto">
              <a:xfrm>
                <a:off x="4717605" y="5121603"/>
                <a:ext cx="1134960" cy="498233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600">
                    <a:solidFill>
                      <a:schemeClr val="accent1"/>
                    </a:solidFill>
                  </a:rPr>
                  <a:t>Dataset</a:t>
                </a:r>
              </a:p>
            </p:txBody>
          </p:sp>
          <p:sp>
            <p:nvSpPr>
              <p:cNvPr id="34" name="Cube 33"/>
              <p:cNvSpPr/>
              <p:nvPr/>
            </p:nvSpPr>
            <p:spPr bwMode="auto">
              <a:xfrm>
                <a:off x="4565205" y="4969202"/>
                <a:ext cx="1134960" cy="498233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endParaRPr lang="fr-FR" sz="16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Cube 34"/>
              <p:cNvSpPr/>
              <p:nvPr/>
            </p:nvSpPr>
            <p:spPr bwMode="auto">
              <a:xfrm>
                <a:off x="4717605" y="5121603"/>
                <a:ext cx="1134960" cy="498233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600">
                    <a:solidFill>
                      <a:schemeClr val="accent1"/>
                    </a:solidFill>
                  </a:rPr>
                  <a:t>Dataset</a:t>
                </a:r>
              </a:p>
            </p:txBody>
          </p:sp>
          <p:sp>
            <p:nvSpPr>
              <p:cNvPr id="36" name="Cube 35"/>
              <p:cNvSpPr/>
              <p:nvPr/>
            </p:nvSpPr>
            <p:spPr bwMode="auto">
              <a:xfrm>
                <a:off x="4870005" y="5274003"/>
                <a:ext cx="1134960" cy="498233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600">
                    <a:solidFill>
                      <a:schemeClr val="accent1"/>
                    </a:solidFill>
                  </a:rPr>
                  <a:t>Dataset</a:t>
                </a:r>
              </a:p>
            </p:txBody>
          </p:sp>
        </p:grpSp>
        <p:sp>
          <p:nvSpPr>
            <p:cNvPr id="42" name="ZoneTexte 41"/>
            <p:cNvSpPr txBox="1"/>
            <p:nvPr/>
          </p:nvSpPr>
          <p:spPr bwMode="auto">
            <a:xfrm>
              <a:off x="6889937" y="4876592"/>
              <a:ext cx="5357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2800" b="1"/>
                <a:t>….</a:t>
              </a:r>
            </a:p>
          </p:txBody>
        </p:sp>
        <p:cxnSp>
          <p:nvCxnSpPr>
            <p:cNvPr id="49" name="Connecteur droit avec flèche 48"/>
            <p:cNvCxnSpPr>
              <a:cxnSpLocks/>
            </p:cNvCxnSpPr>
            <p:nvPr/>
          </p:nvCxnSpPr>
          <p:spPr bwMode="auto">
            <a:xfrm>
              <a:off x="7151538" y="3930495"/>
              <a:ext cx="1904996" cy="9325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>
              <a:cxnSpLocks/>
              <a:stCxn id="27" idx="3"/>
              <a:endCxn id="32" idx="0"/>
            </p:cNvCxnSpPr>
            <p:nvPr/>
          </p:nvCxnSpPr>
          <p:spPr bwMode="auto">
            <a:xfrm flipH="1">
              <a:off x="5646387" y="3930495"/>
              <a:ext cx="716634" cy="102933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>
              <a:cxnSpLocks/>
            </p:cNvCxnSpPr>
            <p:nvPr/>
          </p:nvCxnSpPr>
          <p:spPr bwMode="auto">
            <a:xfrm flipH="1">
              <a:off x="3810105" y="3930495"/>
              <a:ext cx="1839702" cy="9552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>
              <a:cxnSpLocks/>
              <a:stCxn id="33" idx="3"/>
              <a:endCxn id="35" idx="0"/>
            </p:cNvCxnSpPr>
            <p:nvPr/>
          </p:nvCxnSpPr>
          <p:spPr bwMode="auto">
            <a:xfrm flipH="1">
              <a:off x="3312921" y="5443391"/>
              <a:ext cx="184716" cy="5303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Espace réservé du numéro de diapositive 5"/>
          <p:cNvSpPr>
            <a:spLocks noGrp="1" noChangeShapeType="1"/>
          </p:cNvSpPr>
          <p:nvPr>
            <p:ph type="sldNum" idx="4294967295"/>
          </p:nvPr>
        </p:nvSpPr>
        <p:spPr bwMode="auto">
          <a:xfrm>
            <a:off x="144462" y="6408737"/>
            <a:ext cx="592137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909E9D"/>
                </a:solidFill>
              </a:rPr>
              <a:t>16</a:t>
            </a:fld>
            <a:endParaRPr/>
          </a:p>
        </p:txBody>
      </p:sp>
      <p:grpSp>
        <p:nvGrpSpPr>
          <p:cNvPr id="5" name="Groupe 4"/>
          <p:cNvGrpSpPr/>
          <p:nvPr/>
        </p:nvGrpSpPr>
        <p:grpSpPr bwMode="auto">
          <a:xfrm>
            <a:off x="7708859" y="3583064"/>
            <a:ext cx="3745537" cy="1046653"/>
            <a:chOff x="4835044" y="4421274"/>
            <a:chExt cx="3745537" cy="1046653"/>
          </a:xfrm>
        </p:grpSpPr>
        <p:sp>
          <p:nvSpPr>
            <p:cNvPr id="23" name="Cube 22"/>
            <p:cNvSpPr/>
            <p:nvPr/>
          </p:nvSpPr>
          <p:spPr bwMode="auto">
            <a:xfrm>
              <a:off x="4835044" y="4920696"/>
              <a:ext cx="1284042" cy="547231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100" dirty="0" err="1" smtClean="0">
                  <a:solidFill>
                    <a:srgbClr val="C00000"/>
                  </a:solidFill>
                </a:rPr>
                <a:t>Sub</a:t>
              </a:r>
              <a:r>
                <a:rPr lang="fr-FR" sz="1100" dirty="0" smtClean="0">
                  <a:solidFill>
                    <a:srgbClr val="C00000"/>
                  </a:solidFill>
                </a:rPr>
                <a:t>-collection 1</a:t>
              </a:r>
              <a:endParaRPr lang="fr-FR" sz="1100" dirty="0">
                <a:solidFill>
                  <a:srgbClr val="C00000"/>
                </a:solidFill>
              </a:endParaRPr>
            </a:p>
          </p:txBody>
        </p:sp>
        <p:cxnSp>
          <p:nvCxnSpPr>
            <p:cNvPr id="24" name="Connecteur droit avec flèche 23"/>
            <p:cNvCxnSpPr>
              <a:cxnSpLocks/>
            </p:cNvCxnSpPr>
            <p:nvPr/>
          </p:nvCxnSpPr>
          <p:spPr bwMode="auto">
            <a:xfrm flipH="1">
              <a:off x="5282025" y="4421274"/>
              <a:ext cx="1037790" cy="5093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cxnSpLocks/>
            </p:cNvCxnSpPr>
            <p:nvPr/>
          </p:nvCxnSpPr>
          <p:spPr bwMode="auto">
            <a:xfrm>
              <a:off x="6319815" y="4421274"/>
              <a:ext cx="1627292" cy="4677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be 27"/>
            <p:cNvSpPr/>
            <p:nvPr/>
          </p:nvSpPr>
          <p:spPr bwMode="auto">
            <a:xfrm>
              <a:off x="6237375" y="4888986"/>
              <a:ext cx="1103071" cy="578941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100" dirty="0" err="1" smtClean="0">
                  <a:solidFill>
                    <a:srgbClr val="C00000"/>
                  </a:solidFill>
                </a:rPr>
                <a:t>Sub</a:t>
              </a:r>
              <a:r>
                <a:rPr lang="fr-FR" sz="1100" dirty="0" smtClean="0">
                  <a:solidFill>
                    <a:srgbClr val="C00000"/>
                  </a:solidFill>
                </a:rPr>
                <a:t>-collection 2</a:t>
              </a:r>
              <a:endParaRPr lang="fr-FR" sz="1100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Connecteur droit avec flèche 30"/>
            <p:cNvCxnSpPr>
              <a:cxnSpLocks/>
            </p:cNvCxnSpPr>
            <p:nvPr/>
          </p:nvCxnSpPr>
          <p:spPr bwMode="auto">
            <a:xfrm>
              <a:off x="6319815" y="4421274"/>
              <a:ext cx="41098" cy="5093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ube 36"/>
            <p:cNvSpPr/>
            <p:nvPr/>
          </p:nvSpPr>
          <p:spPr bwMode="auto">
            <a:xfrm>
              <a:off x="7398703" y="4904840"/>
              <a:ext cx="1181878" cy="563087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100" dirty="0" smtClean="0">
                  <a:solidFill>
                    <a:srgbClr val="C00000"/>
                  </a:solidFill>
                </a:rPr>
                <a:t>…</a:t>
              </a:r>
              <a:endParaRPr lang="fr-FR" sz="11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 bwMode="auto">
          <a:xfrm>
            <a:off x="3299086" y="3701296"/>
            <a:ext cx="3745537" cy="1046653"/>
            <a:chOff x="4835044" y="4421274"/>
            <a:chExt cx="3745537" cy="1046653"/>
          </a:xfrm>
        </p:grpSpPr>
        <p:sp>
          <p:nvSpPr>
            <p:cNvPr id="39" name="Cube 38"/>
            <p:cNvSpPr/>
            <p:nvPr/>
          </p:nvSpPr>
          <p:spPr bwMode="auto">
            <a:xfrm>
              <a:off x="4835044" y="4920696"/>
              <a:ext cx="1284042" cy="547231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100" dirty="0">
                  <a:solidFill>
                    <a:srgbClr val="C00000"/>
                  </a:solidFill>
                </a:rPr>
                <a:t>Collection </a:t>
              </a:r>
              <a:r>
                <a:rPr lang="fr-FR" sz="1100" dirty="0" err="1" smtClean="0">
                  <a:solidFill>
                    <a:srgbClr val="C00000"/>
                  </a:solidFill>
                </a:rPr>
                <a:t>R.Unit</a:t>
              </a:r>
              <a:r>
                <a:rPr lang="fr-FR" sz="1100" dirty="0" smtClean="0">
                  <a:solidFill>
                    <a:srgbClr val="C00000"/>
                  </a:solidFill>
                </a:rPr>
                <a:t> Z</a:t>
              </a:r>
              <a:endParaRPr lang="fr-FR" sz="1100" dirty="0">
                <a:solidFill>
                  <a:srgbClr val="C00000"/>
                </a:solidFill>
              </a:endParaRPr>
            </a:p>
          </p:txBody>
        </p:sp>
        <p:cxnSp>
          <p:nvCxnSpPr>
            <p:cNvPr id="40" name="Connecteur droit avec flèche 39"/>
            <p:cNvCxnSpPr>
              <a:cxnSpLocks/>
            </p:cNvCxnSpPr>
            <p:nvPr/>
          </p:nvCxnSpPr>
          <p:spPr bwMode="auto">
            <a:xfrm flipH="1">
              <a:off x="5282025" y="4421274"/>
              <a:ext cx="1037790" cy="5093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>
              <a:cxnSpLocks/>
            </p:cNvCxnSpPr>
            <p:nvPr/>
          </p:nvCxnSpPr>
          <p:spPr bwMode="auto">
            <a:xfrm>
              <a:off x="6319815" y="4421274"/>
              <a:ext cx="1627292" cy="4677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be 45"/>
            <p:cNvSpPr/>
            <p:nvPr/>
          </p:nvSpPr>
          <p:spPr bwMode="auto">
            <a:xfrm>
              <a:off x="7398703" y="4904840"/>
              <a:ext cx="1181878" cy="563087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100" dirty="0">
                  <a:solidFill>
                    <a:srgbClr val="C00000"/>
                  </a:solidFill>
                </a:rPr>
                <a:t>Collection </a:t>
              </a:r>
              <a:r>
                <a:rPr lang="fr-FR" sz="1100" dirty="0" smtClean="0">
                  <a:solidFill>
                    <a:srgbClr val="C00000"/>
                  </a:solidFill>
                </a:rPr>
                <a:t>Project </a:t>
              </a:r>
              <a:r>
                <a:rPr lang="fr-FR" sz="1100" dirty="0">
                  <a:solidFill>
                    <a:srgbClr val="C00000"/>
                  </a:solidFill>
                </a:rPr>
                <a:t>P</a:t>
              </a:r>
            </a:p>
          </p:txBody>
        </p:sp>
      </p:grpSp>
      <p:sp>
        <p:nvSpPr>
          <p:cNvPr id="47" name="ZoneTexte 46"/>
          <p:cNvSpPr txBox="1"/>
          <p:nvPr/>
        </p:nvSpPr>
        <p:spPr bwMode="auto">
          <a:xfrm>
            <a:off x="4850694" y="4059366"/>
            <a:ext cx="530562" cy="47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800" b="1"/>
              <a:t>….</a:t>
            </a:r>
          </a:p>
        </p:txBody>
      </p:sp>
      <p:grpSp>
        <p:nvGrpSpPr>
          <p:cNvPr id="6" name="Groupe 5"/>
          <p:cNvGrpSpPr/>
          <p:nvPr/>
        </p:nvGrpSpPr>
        <p:grpSpPr bwMode="auto">
          <a:xfrm>
            <a:off x="7442896" y="4629717"/>
            <a:ext cx="1425888" cy="1083170"/>
            <a:chOff x="1907307" y="5344639"/>
            <a:chExt cx="1425888" cy="1083170"/>
          </a:xfrm>
        </p:grpSpPr>
        <p:sp>
          <p:nvSpPr>
            <p:cNvPr id="48" name="Cube 47"/>
            <p:cNvSpPr/>
            <p:nvPr/>
          </p:nvSpPr>
          <p:spPr bwMode="auto">
            <a:xfrm>
              <a:off x="1907307" y="5691310"/>
              <a:ext cx="1124025" cy="45695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endParaRPr lang="fr-FR" sz="1600">
                <a:solidFill>
                  <a:schemeClr val="accent1"/>
                </a:solidFill>
              </a:endParaRPr>
            </a:p>
          </p:txBody>
        </p:sp>
        <p:sp>
          <p:nvSpPr>
            <p:cNvPr id="50" name="Cube 49"/>
            <p:cNvSpPr/>
            <p:nvPr/>
          </p:nvSpPr>
          <p:spPr bwMode="auto">
            <a:xfrm>
              <a:off x="2058240" y="5831083"/>
              <a:ext cx="1124025" cy="45695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600">
                  <a:solidFill>
                    <a:schemeClr val="accent1"/>
                  </a:solidFill>
                </a:rPr>
                <a:t>Dataset</a:t>
              </a:r>
            </a:p>
          </p:txBody>
        </p:sp>
        <p:sp>
          <p:nvSpPr>
            <p:cNvPr id="52" name="Cube 51"/>
            <p:cNvSpPr/>
            <p:nvPr/>
          </p:nvSpPr>
          <p:spPr bwMode="auto">
            <a:xfrm>
              <a:off x="2209171" y="5970856"/>
              <a:ext cx="1124025" cy="45695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600">
                  <a:solidFill>
                    <a:schemeClr val="accent1"/>
                  </a:solidFill>
                </a:rPr>
                <a:t>Dataset</a:t>
              </a:r>
            </a:p>
          </p:txBody>
        </p:sp>
        <p:cxnSp>
          <p:nvCxnSpPr>
            <p:cNvPr id="54" name="Connecteur droit avec flèche 53"/>
            <p:cNvCxnSpPr>
              <a:cxnSpLocks/>
              <a:endCxn id="50" idx="0"/>
            </p:cNvCxnSpPr>
            <p:nvPr/>
          </p:nvCxnSpPr>
          <p:spPr bwMode="auto">
            <a:xfrm flipH="1">
              <a:off x="2681930" y="5344639"/>
              <a:ext cx="182936" cy="4864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98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440530" y="1112696"/>
            <a:ext cx="9547747" cy="7694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Collection générique et espaces institutionnels</a:t>
            </a:r>
            <a:endParaRPr lang="fr-FR" dirty="0"/>
          </a:p>
        </p:txBody>
      </p:sp>
      <p:sp>
        <p:nvSpPr>
          <p:cNvPr id="1449270022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309420" y="2181288"/>
            <a:ext cx="11882580" cy="415485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450850" indent="-285750">
              <a:buFont typeface="Arial"/>
              <a:buChar char="•"/>
              <a:defRPr/>
            </a:pPr>
            <a:r>
              <a:rPr lang="fr-FR" dirty="0" smtClean="0">
                <a:ea typeface="Calibri"/>
                <a:cs typeface="Calibri"/>
              </a:rPr>
              <a:t>Collection générique</a:t>
            </a:r>
            <a:endParaRPr lang="fr-FR" sz="2400" dirty="0">
              <a:ea typeface="Calibri"/>
              <a:cs typeface="Calibri"/>
            </a:endParaRPr>
          </a:p>
          <a:p>
            <a:pPr marL="908050" lvl="1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FR" b="0" dirty="0" smtClean="0">
                <a:ea typeface="Calibri"/>
                <a:cs typeface="Calibri"/>
              </a:rPr>
              <a:t>Administration </a:t>
            </a:r>
            <a:r>
              <a:rPr lang="fr-FR" b="0" dirty="0" smtClean="0">
                <a:ea typeface="Calibri"/>
                <a:cs typeface="Calibri"/>
              </a:rPr>
              <a:t>et curation réalisée par l’équipe du centre de ressources « entrepôt </a:t>
            </a:r>
            <a:r>
              <a:rPr lang="fr-FR" b="0" dirty="0" smtClean="0">
                <a:ea typeface="Calibri"/>
                <a:cs typeface="Calibri"/>
              </a:rPr>
              <a:t>&amp; catalogue »</a:t>
            </a:r>
            <a:endParaRPr dirty="0"/>
          </a:p>
          <a:p>
            <a:pPr marL="908050" lvl="1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FR" b="0" dirty="0" smtClean="0">
                <a:ea typeface="Calibri"/>
                <a:cs typeface="Calibri"/>
              </a:rPr>
              <a:t>Ouverte à tous, en particulier aux </a:t>
            </a:r>
            <a:r>
              <a:rPr lang="fr-FR" b="0" dirty="0" smtClean="0">
                <a:ea typeface="Calibri"/>
                <a:cs typeface="Calibri"/>
              </a:rPr>
              <a:t>équipes d’établissements ne disposant pas d’un espace institutionnel dédié</a:t>
            </a:r>
            <a:endParaRPr lang="fr-FR" b="0" dirty="0" smtClean="0">
              <a:ea typeface="Calibri"/>
              <a:cs typeface="Calibri"/>
            </a:endParaRPr>
          </a:p>
          <a:p>
            <a:pPr marL="908050" lvl="1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endParaRPr dirty="0" smtClean="0"/>
          </a:p>
          <a:p>
            <a:pPr marL="4508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FR" dirty="0" smtClean="0">
                <a:ea typeface="Calibri"/>
                <a:cs typeface="Calibri"/>
              </a:rPr>
              <a:t>Espaces institutionnels</a:t>
            </a:r>
            <a:endParaRPr dirty="0" smtClean="0"/>
          </a:p>
          <a:p>
            <a:pPr marL="908050" lvl="1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FR" b="0" dirty="0" smtClean="0">
                <a:ea typeface="Calibri"/>
                <a:cs typeface="Calibri"/>
              </a:rPr>
              <a:t>Administration et curation réalisée par l’établissement porteur</a:t>
            </a:r>
          </a:p>
          <a:p>
            <a:pPr marL="908050" lvl="1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FR" b="0" dirty="0" smtClean="0">
                <a:ea typeface="Calibri"/>
                <a:cs typeface="Calibri"/>
              </a:rPr>
              <a:t>Réseau des administrateurs/curateurs</a:t>
            </a:r>
            <a:endParaRPr lang="fr-FR" b="0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5"/>
          <p:cNvSpPr>
            <a:spLocks noGrp="1" noChangeShapeType="1"/>
          </p:cNvSpPr>
          <p:nvPr>
            <p:ph type="sldNum" idx="4294967295"/>
          </p:nvPr>
        </p:nvSpPr>
        <p:spPr bwMode="auto">
          <a:xfrm>
            <a:off x="144462" y="6408737"/>
            <a:ext cx="592137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909E9D"/>
                </a:solidFill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23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5728061" name="object 2"/>
          <p:cNvPicPr/>
          <p:nvPr/>
        </p:nvPicPr>
        <p:blipFill>
          <a:blip r:embed="rId3"/>
          <a:stretch/>
        </p:blipFill>
        <p:spPr bwMode="auto">
          <a:xfrm>
            <a:off x="204229" y="236376"/>
            <a:ext cx="3160755" cy="720585"/>
          </a:xfrm>
          <a:prstGeom prst="rect">
            <a:avLst/>
          </a:prstGeom>
        </p:spPr>
      </p:pic>
      <p:sp>
        <p:nvSpPr>
          <p:cNvPr id="1294992409" name="object 4"/>
          <p:cNvSpPr txBox="1"/>
          <p:nvPr/>
        </p:nvSpPr>
        <p:spPr bwMode="auto">
          <a:xfrm>
            <a:off x="657414" y="2628150"/>
            <a:ext cx="10984910" cy="384913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>
              <a:defRPr/>
            </a:pPr>
            <a:r>
              <a:rPr lang="fr-FR" sz="1800" b="1" i="0" u="none" strike="noStrike" cap="none" spc="0" dirty="0">
                <a:solidFill>
                  <a:srgbClr val="37635F"/>
                </a:solidFill>
                <a:latin typeface="Marianne"/>
                <a:ea typeface="Marianne"/>
                <a:cs typeface="Marianne"/>
              </a:rPr>
              <a:t>Données de la recherche</a:t>
            </a:r>
            <a:endParaRPr sz="1800" dirty="0">
              <a:latin typeface="Marianne"/>
              <a:cs typeface="Marianne"/>
            </a:endParaRPr>
          </a:p>
          <a:p>
            <a:pPr lvl="1">
              <a:defRPr/>
            </a:pPr>
            <a:r>
              <a:rPr lang="fr-FR" sz="1800" b="0" i="0" u="none" strike="noStrike" cap="none" spc="0" dirty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Produite par une activité de </a:t>
            </a:r>
            <a:r>
              <a:rPr lang="fr-FR" sz="1800" b="0" i="0" u="none" strike="noStrike" cap="none" spc="0" dirty="0" smtClean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recherche</a:t>
            </a:r>
          </a:p>
          <a:p>
            <a:pPr lvl="1">
              <a:defRPr/>
            </a:pPr>
            <a:endParaRPr lang="fr-FR" sz="18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fr-FR" sz="1800" b="1" i="0" u="none" strike="noStrike" cap="none" spc="0" dirty="0">
                <a:solidFill>
                  <a:srgbClr val="37635F"/>
                </a:solidFill>
                <a:latin typeface="Marianne"/>
                <a:ea typeface="Marianne"/>
                <a:cs typeface="Marianne"/>
              </a:rPr>
              <a:t>Données de la recherche </a:t>
            </a:r>
            <a:r>
              <a:rPr lang="fr-FR" sz="1800" b="1" i="0" u="sng" strike="noStrike" cap="none" spc="0" dirty="0">
                <a:solidFill>
                  <a:srgbClr val="37635F"/>
                </a:solidFill>
                <a:latin typeface="Marianne"/>
                <a:ea typeface="Marianne"/>
                <a:cs typeface="Marianne"/>
              </a:rPr>
              <a:t>française</a:t>
            </a:r>
            <a:endParaRPr sz="1800" dirty="0">
              <a:latin typeface="Marianne"/>
              <a:cs typeface="Marianne"/>
            </a:endParaRPr>
          </a:p>
          <a:p>
            <a:pPr lvl="1">
              <a:defRPr/>
            </a:pPr>
            <a:r>
              <a:rPr lang="fr-FR" sz="1800" b="0" i="0" u="none" strike="noStrike" cap="none" spc="0" dirty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Produites ou coproduites par au moins un auteur affilié à un établissement de recherche ou d’enseignement français ; ou dans des</a:t>
            </a:r>
            <a:r>
              <a:rPr lang="fr-FR" sz="1800" b="1" i="0" u="none" strike="noStrike" cap="none" spc="0" dirty="0">
                <a:solidFill>
                  <a:srgbClr val="37635F"/>
                </a:solidFill>
                <a:latin typeface="Marianne"/>
                <a:ea typeface="Marianne"/>
                <a:cs typeface="Marianne"/>
              </a:rPr>
              <a:t> entrepôts de données gérés par des établissements français de la recherche, </a:t>
            </a:r>
            <a:r>
              <a:rPr lang="fr-FR" sz="1800" b="1" i="0" u="sng" strike="noStrike" cap="none" spc="0" dirty="0">
                <a:solidFill>
                  <a:srgbClr val="37635F"/>
                </a:solidFill>
                <a:latin typeface="Marianne"/>
                <a:ea typeface="Marianne"/>
                <a:cs typeface="Marianne"/>
              </a:rPr>
              <a:t>sans faire de distinction sur l’affiliation des auteurs des données (français ou étrangers</a:t>
            </a:r>
            <a:r>
              <a:rPr lang="fr-FR" sz="1800" b="1" i="0" u="sng" strike="noStrike" cap="none" spc="0" dirty="0" smtClean="0">
                <a:solidFill>
                  <a:srgbClr val="37635F"/>
                </a:solidFill>
                <a:latin typeface="Marianne"/>
                <a:ea typeface="Marianne"/>
                <a:cs typeface="Marianne"/>
              </a:rPr>
              <a:t>)</a:t>
            </a:r>
          </a:p>
          <a:p>
            <a:pPr lvl="1">
              <a:defRPr/>
            </a:pPr>
            <a:endParaRPr sz="1800" u="sng" dirty="0">
              <a:latin typeface="Marianne"/>
              <a:cs typeface="Marianne"/>
            </a:endParaRPr>
          </a:p>
          <a:p>
            <a:pPr>
              <a:defRPr/>
            </a:pPr>
            <a:r>
              <a:rPr lang="fr-FR" sz="1800" b="1" i="0" u="none" strike="noStrike" cap="none" spc="0" dirty="0">
                <a:solidFill>
                  <a:srgbClr val="37635F"/>
                </a:solidFill>
                <a:latin typeface="Marianne"/>
                <a:ea typeface="Marianne"/>
                <a:cs typeface="Marianne"/>
              </a:rPr>
              <a:t>Données hébergées dans</a:t>
            </a:r>
            <a:endParaRPr sz="1800" u="sng" dirty="0">
              <a:latin typeface="Marianne"/>
              <a:cs typeface="Marianne"/>
            </a:endParaRPr>
          </a:p>
          <a:p>
            <a:pPr lvl="1">
              <a:defRPr/>
            </a:pPr>
            <a:r>
              <a:rPr lang="fr-FR" sz="1800" b="0" i="0" u="none" strike="noStrike" cap="none" spc="0" dirty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Potentiellement tout type d’entrepôt dans la mesure où elles sont signalées manuellement</a:t>
            </a:r>
            <a:endParaRPr sz="1800" dirty="0">
              <a:latin typeface="Marianne"/>
              <a:cs typeface="Marianne"/>
            </a:endParaRPr>
          </a:p>
          <a:p>
            <a:pPr>
              <a:lnSpc>
                <a:spcPts val="2156"/>
              </a:lnSpc>
              <a:spcBef>
                <a:spcPts val="1026"/>
              </a:spcBef>
              <a:tabLst>
                <a:tab pos="241299" algn="l"/>
                <a:tab pos="241931" algn="l"/>
              </a:tabLst>
              <a:defRPr/>
            </a:pPr>
            <a:r>
              <a:rPr lang="fr-FR" sz="1800" b="0" i="0" u="none" strike="noStrike" cap="none" spc="0" dirty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—&gt; Uniquement les entrepôts priorisés par les acteurs de Recherche Data Gouv </a:t>
            </a:r>
            <a:br>
              <a:rPr lang="fr-FR" sz="1800" b="0" i="0" u="none" strike="noStrike" cap="none" spc="0" dirty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</a:br>
            <a:r>
              <a:rPr lang="fr-FR" sz="1800" b="0" i="0" u="none" strike="noStrike" cap="none" spc="0" dirty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concernant le référencement </a:t>
            </a:r>
            <a:r>
              <a:rPr lang="fr-FR" sz="1800" b="0" i="0" u="none" strike="noStrike" cap="none" spc="0" dirty="0" smtClean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automatisé</a:t>
            </a:r>
            <a:endParaRPr sz="1800" dirty="0">
              <a:solidFill>
                <a:schemeClr val="tx1"/>
              </a:solidFill>
              <a:latin typeface="Marianne"/>
              <a:cs typeface="Marianne"/>
            </a:endParaRP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339808" y="1222493"/>
            <a:ext cx="9147091" cy="6448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marR="0" lvl="1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1200" noProof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Un </a:t>
            </a:r>
            <a:r>
              <a:rPr lang="fr-FR" sz="3200" b="1" kern="1200" noProof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ca</a:t>
            </a:r>
            <a:r>
              <a:rPr lang="fr-FR" sz="3200" b="1" noProof="0" dirty="0" smtClean="0">
                <a:solidFill>
                  <a:srgbClr val="37635F"/>
                </a:solidFill>
                <a:latin typeface="Marianne" panose="02000000000000000000" pitchFamily="50" charset="0"/>
              </a:rPr>
              <a:t>talogue </a:t>
            </a:r>
            <a:r>
              <a:rPr lang="fr-FR" sz="3200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des données de la recherche française</a:t>
            </a:r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/>
            </a:r>
            <a:b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/>
            </a:r>
            <a:b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 </a:t>
            </a:r>
          </a:p>
          <a:p>
            <a:pPr marL="273050" marR="0" lvl="1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cap="none" spc="0" normalizeH="0" baseline="30000" noProof="0" dirty="0" smtClean="0">
              <a:ln>
                <a:noFill/>
              </a:ln>
              <a:solidFill>
                <a:srgbClr val="37635F"/>
              </a:solidFill>
              <a:effectLst/>
              <a:uLnTx/>
              <a:uFillTx/>
              <a:latin typeface="Marianne" panose="02000000000000000000" pitchFamily="50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20499360">
            <a:off x="8585200" y="2515949"/>
            <a:ext cx="2110321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Travail en cours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9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8" name="Google Shape;418;g25476e413e7_0_104"/>
          <p:cNvSpPr/>
          <p:nvPr/>
        </p:nvSpPr>
        <p:spPr bwMode="auto">
          <a:xfrm>
            <a:off x="7647016" y="3446459"/>
            <a:ext cx="404004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CB695"/>
              </a:buClr>
              <a:buSzPts val="2000"/>
              <a:defRPr/>
            </a:pPr>
            <a:r>
              <a:rPr lang="fr-FR" sz="2000" b="1">
                <a:solidFill>
                  <a:srgbClr val="0CB695"/>
                </a:solidFill>
                <a:latin typeface="Marianne"/>
              </a:rPr>
              <a:t>Chiffres entrepôt de données</a:t>
            </a:r>
            <a:endParaRPr sz="1600">
              <a:solidFill>
                <a:srgbClr val="37635F"/>
              </a:solidFill>
              <a:latin typeface="Marianne"/>
            </a:endParaRPr>
          </a:p>
          <a:p>
            <a:pPr marL="594884" lvl="1" indent="-342890">
              <a:buClr>
                <a:schemeClr val="dk1"/>
              </a:buClr>
              <a:buSzPts val="1600"/>
              <a:defRPr/>
            </a:pPr>
            <a:endParaRPr sz="1600">
              <a:solidFill>
                <a:srgbClr val="37635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9" name="Google Shape;419;g25476e413e7_0_104"/>
          <p:cNvSpPr txBox="1"/>
          <p:nvPr/>
        </p:nvSpPr>
        <p:spPr bwMode="auto">
          <a:xfrm>
            <a:off x="348397" y="777225"/>
            <a:ext cx="11442340" cy="64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594884" lvl="1" indent="-342890">
              <a:buClr>
                <a:srgbClr val="37635F"/>
              </a:buClr>
              <a:buSzPts val="3200"/>
              <a:defRPr/>
            </a:pPr>
            <a:r>
              <a:rPr lang="fr-FR" sz="2800" b="1" dirty="0">
                <a:solidFill>
                  <a:srgbClr val="37635F"/>
                </a:solidFill>
                <a:latin typeface="Marianne"/>
              </a:rPr>
              <a:t>Entre </a:t>
            </a:r>
            <a:r>
              <a:rPr lang="fr-FR" sz="2800" b="1" dirty="0" smtClean="0">
                <a:solidFill>
                  <a:srgbClr val="37635F"/>
                </a:solidFill>
                <a:latin typeface="Marianne"/>
              </a:rPr>
              <a:t>le 8 juillet </a:t>
            </a:r>
            <a:r>
              <a:rPr lang="fr-FR" sz="2800" b="1" dirty="0">
                <a:solidFill>
                  <a:srgbClr val="37635F"/>
                </a:solidFill>
                <a:latin typeface="Marianne"/>
              </a:rPr>
              <a:t>2022 et </a:t>
            </a:r>
            <a:r>
              <a:rPr lang="fr-FR" sz="2800" b="1" dirty="0" smtClean="0">
                <a:solidFill>
                  <a:srgbClr val="37635F"/>
                </a:solidFill>
                <a:latin typeface="Marianne"/>
              </a:rPr>
              <a:t>le </a:t>
            </a:r>
            <a:r>
              <a:rPr lang="fr-FR" sz="2800" b="1" dirty="0" smtClean="0">
                <a:solidFill>
                  <a:srgbClr val="37635F"/>
                </a:solidFill>
                <a:latin typeface="Marianne"/>
              </a:rPr>
              <a:t>25 </a:t>
            </a:r>
            <a:r>
              <a:rPr lang="fr-FR" sz="2800" b="1" dirty="0" smtClean="0">
                <a:solidFill>
                  <a:srgbClr val="37635F"/>
                </a:solidFill>
                <a:latin typeface="Marianne"/>
              </a:rPr>
              <a:t>juin 2024</a:t>
            </a:r>
            <a:endParaRPr sz="2800" b="1" baseline="30000" dirty="0">
              <a:solidFill>
                <a:srgbClr val="37635F"/>
              </a:solidFill>
              <a:latin typeface="Marianne"/>
            </a:endParaRPr>
          </a:p>
        </p:txBody>
      </p:sp>
      <p:pic>
        <p:nvPicPr>
          <p:cNvPr id="420" name="Google Shape;420;g25476e413e7_0_10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72600" y="-577957"/>
            <a:ext cx="3260165" cy="341590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25476e413e7_0_104"/>
          <p:cNvSpPr/>
          <p:nvPr/>
        </p:nvSpPr>
        <p:spPr bwMode="auto">
          <a:xfrm>
            <a:off x="521970" y="2037262"/>
            <a:ext cx="785351" cy="597967"/>
          </a:xfrm>
          <a:custGeom>
            <a:avLst/>
            <a:gdLst/>
            <a:ahLst/>
            <a:cxnLst/>
            <a:rect l="l" t="t" r="r" b="b"/>
            <a:pathLst>
              <a:path w="451484" h="378460" extrusionOk="0">
                <a:moveTo>
                  <a:pt x="451104" y="192024"/>
                </a:moveTo>
                <a:lnTo>
                  <a:pt x="448170" y="189103"/>
                </a:lnTo>
                <a:lnTo>
                  <a:pt x="440829" y="189103"/>
                </a:lnTo>
                <a:lnTo>
                  <a:pt x="437883" y="192024"/>
                </a:lnTo>
                <a:lnTo>
                  <a:pt x="437883" y="239776"/>
                </a:lnTo>
                <a:lnTo>
                  <a:pt x="13220" y="239776"/>
                </a:lnTo>
                <a:lnTo>
                  <a:pt x="13220" y="16891"/>
                </a:lnTo>
                <a:lnTo>
                  <a:pt x="17030" y="13081"/>
                </a:lnTo>
                <a:lnTo>
                  <a:pt x="323646" y="13081"/>
                </a:lnTo>
                <a:lnTo>
                  <a:pt x="326580" y="10160"/>
                </a:lnTo>
                <a:lnTo>
                  <a:pt x="326580" y="2921"/>
                </a:lnTo>
                <a:lnTo>
                  <a:pt x="323646" y="0"/>
                </a:lnTo>
                <a:lnTo>
                  <a:pt x="21729" y="0"/>
                </a:lnTo>
                <a:lnTo>
                  <a:pt x="13246" y="1701"/>
                </a:lnTo>
                <a:lnTo>
                  <a:pt x="6350" y="6324"/>
                </a:lnTo>
                <a:lnTo>
                  <a:pt x="1701" y="13182"/>
                </a:lnTo>
                <a:lnTo>
                  <a:pt x="0" y="21590"/>
                </a:lnTo>
                <a:lnTo>
                  <a:pt x="0" y="269875"/>
                </a:lnTo>
                <a:lnTo>
                  <a:pt x="1701" y="278295"/>
                </a:lnTo>
                <a:lnTo>
                  <a:pt x="6350" y="285153"/>
                </a:lnTo>
                <a:lnTo>
                  <a:pt x="13246" y="289775"/>
                </a:lnTo>
                <a:lnTo>
                  <a:pt x="21729" y="291465"/>
                </a:lnTo>
                <a:lnTo>
                  <a:pt x="98971" y="291465"/>
                </a:lnTo>
                <a:lnTo>
                  <a:pt x="101904" y="288544"/>
                </a:lnTo>
                <a:lnTo>
                  <a:pt x="101904" y="281178"/>
                </a:lnTo>
                <a:lnTo>
                  <a:pt x="98971" y="278257"/>
                </a:lnTo>
                <a:lnTo>
                  <a:pt x="17030" y="278257"/>
                </a:lnTo>
                <a:lnTo>
                  <a:pt x="13220" y="274447"/>
                </a:lnTo>
                <a:lnTo>
                  <a:pt x="13220" y="252984"/>
                </a:lnTo>
                <a:lnTo>
                  <a:pt x="437883" y="252984"/>
                </a:lnTo>
                <a:lnTo>
                  <a:pt x="437883" y="274447"/>
                </a:lnTo>
                <a:lnTo>
                  <a:pt x="434073" y="278257"/>
                </a:lnTo>
                <a:lnTo>
                  <a:pt x="267258" y="278257"/>
                </a:lnTo>
                <a:lnTo>
                  <a:pt x="267258" y="334518"/>
                </a:lnTo>
                <a:lnTo>
                  <a:pt x="183845" y="334518"/>
                </a:lnTo>
                <a:lnTo>
                  <a:pt x="186651" y="328676"/>
                </a:lnTo>
                <a:lnTo>
                  <a:pt x="188950" y="322605"/>
                </a:lnTo>
                <a:lnTo>
                  <a:pt x="190741" y="316357"/>
                </a:lnTo>
                <a:lnTo>
                  <a:pt x="192074" y="310007"/>
                </a:lnTo>
                <a:lnTo>
                  <a:pt x="195008" y="291465"/>
                </a:lnTo>
                <a:lnTo>
                  <a:pt x="256095" y="291465"/>
                </a:lnTo>
                <a:lnTo>
                  <a:pt x="264439" y="328676"/>
                </a:lnTo>
                <a:lnTo>
                  <a:pt x="267258" y="334518"/>
                </a:lnTo>
                <a:lnTo>
                  <a:pt x="267258" y="278257"/>
                </a:lnTo>
                <a:lnTo>
                  <a:pt x="122174" y="278257"/>
                </a:lnTo>
                <a:lnTo>
                  <a:pt x="119240" y="281178"/>
                </a:lnTo>
                <a:lnTo>
                  <a:pt x="119240" y="288544"/>
                </a:lnTo>
                <a:lnTo>
                  <a:pt x="122174" y="291465"/>
                </a:lnTo>
                <a:lnTo>
                  <a:pt x="181495" y="291465"/>
                </a:lnTo>
                <a:lnTo>
                  <a:pt x="178854" y="307975"/>
                </a:lnTo>
                <a:lnTo>
                  <a:pt x="161823" y="342646"/>
                </a:lnTo>
                <a:lnTo>
                  <a:pt x="149783" y="354965"/>
                </a:lnTo>
                <a:lnTo>
                  <a:pt x="148793" y="360807"/>
                </a:lnTo>
                <a:lnTo>
                  <a:pt x="148704" y="362204"/>
                </a:lnTo>
                <a:lnTo>
                  <a:pt x="153885" y="374142"/>
                </a:lnTo>
                <a:lnTo>
                  <a:pt x="159766" y="377952"/>
                </a:lnTo>
                <a:lnTo>
                  <a:pt x="291338" y="377952"/>
                </a:lnTo>
                <a:lnTo>
                  <a:pt x="297205" y="374142"/>
                </a:lnTo>
                <a:lnTo>
                  <a:pt x="301231" y="364871"/>
                </a:lnTo>
                <a:lnTo>
                  <a:pt x="302501" y="361950"/>
                </a:lnTo>
                <a:lnTo>
                  <a:pt x="301320" y="354965"/>
                </a:lnTo>
                <a:lnTo>
                  <a:pt x="296621" y="350266"/>
                </a:lnTo>
                <a:lnTo>
                  <a:pt x="294043" y="347599"/>
                </a:lnTo>
                <a:lnTo>
                  <a:pt x="289280" y="342646"/>
                </a:lnTo>
                <a:lnTo>
                  <a:pt x="288404" y="341591"/>
                </a:lnTo>
                <a:lnTo>
                  <a:pt x="288404" y="360807"/>
                </a:lnTo>
                <a:lnTo>
                  <a:pt x="288112" y="362204"/>
                </a:lnTo>
                <a:lnTo>
                  <a:pt x="287807" y="362839"/>
                </a:lnTo>
                <a:lnTo>
                  <a:pt x="287515" y="363728"/>
                </a:lnTo>
                <a:lnTo>
                  <a:pt x="286639" y="364871"/>
                </a:lnTo>
                <a:lnTo>
                  <a:pt x="164465" y="364871"/>
                </a:lnTo>
                <a:lnTo>
                  <a:pt x="163588" y="363728"/>
                </a:lnTo>
                <a:lnTo>
                  <a:pt x="163283" y="362839"/>
                </a:lnTo>
                <a:lnTo>
                  <a:pt x="162991" y="362204"/>
                </a:lnTo>
                <a:lnTo>
                  <a:pt x="162699" y="360807"/>
                </a:lnTo>
                <a:lnTo>
                  <a:pt x="164172" y="359283"/>
                </a:lnTo>
                <a:lnTo>
                  <a:pt x="171221" y="351663"/>
                </a:lnTo>
                <a:lnTo>
                  <a:pt x="173863" y="349123"/>
                </a:lnTo>
                <a:lnTo>
                  <a:pt x="175031" y="347599"/>
                </a:lnTo>
                <a:lnTo>
                  <a:pt x="276059" y="347599"/>
                </a:lnTo>
                <a:lnTo>
                  <a:pt x="277241" y="349123"/>
                </a:lnTo>
                <a:lnTo>
                  <a:pt x="278409" y="350266"/>
                </a:lnTo>
                <a:lnTo>
                  <a:pt x="279882" y="351663"/>
                </a:lnTo>
                <a:lnTo>
                  <a:pt x="286931" y="359283"/>
                </a:lnTo>
                <a:lnTo>
                  <a:pt x="288404" y="360807"/>
                </a:lnTo>
                <a:lnTo>
                  <a:pt x="288404" y="341591"/>
                </a:lnTo>
                <a:lnTo>
                  <a:pt x="283019" y="335076"/>
                </a:lnTo>
                <a:lnTo>
                  <a:pt x="282689" y="334518"/>
                </a:lnTo>
                <a:lnTo>
                  <a:pt x="278003" y="326694"/>
                </a:lnTo>
                <a:lnTo>
                  <a:pt x="274370" y="317627"/>
                </a:lnTo>
                <a:lnTo>
                  <a:pt x="272249" y="307975"/>
                </a:lnTo>
                <a:lnTo>
                  <a:pt x="269608" y="291465"/>
                </a:lnTo>
                <a:lnTo>
                  <a:pt x="429374" y="291465"/>
                </a:lnTo>
                <a:lnTo>
                  <a:pt x="437845" y="289775"/>
                </a:lnTo>
                <a:lnTo>
                  <a:pt x="444754" y="285153"/>
                </a:lnTo>
                <a:lnTo>
                  <a:pt x="449402" y="278257"/>
                </a:lnTo>
                <a:lnTo>
                  <a:pt x="451104" y="269875"/>
                </a:lnTo>
                <a:lnTo>
                  <a:pt x="451104" y="252984"/>
                </a:lnTo>
                <a:lnTo>
                  <a:pt x="451104" y="239776"/>
                </a:lnTo>
                <a:lnTo>
                  <a:pt x="451104" y="192024"/>
                </a:lnTo>
                <a:close/>
              </a:path>
              <a:path w="451484" h="378460" extrusionOk="0">
                <a:moveTo>
                  <a:pt x="451104" y="21590"/>
                </a:moveTo>
                <a:lnTo>
                  <a:pt x="449402" y="13182"/>
                </a:lnTo>
                <a:lnTo>
                  <a:pt x="444779" y="6324"/>
                </a:lnTo>
                <a:lnTo>
                  <a:pt x="437908" y="1701"/>
                </a:lnTo>
                <a:lnTo>
                  <a:pt x="429475" y="0"/>
                </a:lnTo>
                <a:lnTo>
                  <a:pt x="347345" y="0"/>
                </a:lnTo>
                <a:lnTo>
                  <a:pt x="344424" y="2921"/>
                </a:lnTo>
                <a:lnTo>
                  <a:pt x="344424" y="10160"/>
                </a:lnTo>
                <a:lnTo>
                  <a:pt x="347345" y="13081"/>
                </a:lnTo>
                <a:lnTo>
                  <a:pt x="434149" y="13081"/>
                </a:lnTo>
                <a:lnTo>
                  <a:pt x="437946" y="16891"/>
                </a:lnTo>
                <a:lnTo>
                  <a:pt x="437946" y="169291"/>
                </a:lnTo>
                <a:lnTo>
                  <a:pt x="440880" y="172212"/>
                </a:lnTo>
                <a:lnTo>
                  <a:pt x="448183" y="172212"/>
                </a:lnTo>
                <a:lnTo>
                  <a:pt x="451104" y="169291"/>
                </a:lnTo>
                <a:lnTo>
                  <a:pt x="451104" y="21590"/>
                </a:lnTo>
                <a:close/>
              </a:path>
            </a:pathLst>
          </a:custGeom>
          <a:solidFill>
            <a:srgbClr val="54545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22" name="Google Shape;422;g25476e413e7_0_10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82620" y="2085662"/>
            <a:ext cx="290673" cy="26746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25476e413e7_0_104"/>
          <p:cNvSpPr/>
          <p:nvPr/>
        </p:nvSpPr>
        <p:spPr bwMode="auto">
          <a:xfrm>
            <a:off x="947173" y="2148350"/>
            <a:ext cx="236379" cy="219721"/>
          </a:xfrm>
          <a:custGeom>
            <a:avLst/>
            <a:gdLst/>
            <a:ahLst/>
            <a:cxnLst/>
            <a:rect l="l" t="t" r="r" b="b"/>
            <a:pathLst>
              <a:path w="135890" h="139064" extrusionOk="0">
                <a:moveTo>
                  <a:pt x="82296" y="64008"/>
                </a:moveTo>
                <a:lnTo>
                  <a:pt x="79375" y="60960"/>
                </a:lnTo>
                <a:lnTo>
                  <a:pt x="50165" y="60960"/>
                </a:lnTo>
                <a:lnTo>
                  <a:pt x="47244" y="64008"/>
                </a:lnTo>
                <a:lnTo>
                  <a:pt x="47244" y="71628"/>
                </a:lnTo>
                <a:lnTo>
                  <a:pt x="50165" y="74676"/>
                </a:lnTo>
                <a:lnTo>
                  <a:pt x="79375" y="74676"/>
                </a:lnTo>
                <a:lnTo>
                  <a:pt x="82296" y="71628"/>
                </a:lnTo>
                <a:lnTo>
                  <a:pt x="82296" y="64008"/>
                </a:lnTo>
                <a:close/>
              </a:path>
              <a:path w="135890" h="139064" extrusionOk="0">
                <a:moveTo>
                  <a:pt x="135636" y="128016"/>
                </a:moveTo>
                <a:lnTo>
                  <a:pt x="132689" y="124968"/>
                </a:lnTo>
                <a:lnTo>
                  <a:pt x="71526" y="124968"/>
                </a:lnTo>
                <a:lnTo>
                  <a:pt x="68580" y="128016"/>
                </a:lnTo>
                <a:lnTo>
                  <a:pt x="68580" y="135636"/>
                </a:lnTo>
                <a:lnTo>
                  <a:pt x="71526" y="138684"/>
                </a:lnTo>
                <a:lnTo>
                  <a:pt x="132689" y="138684"/>
                </a:lnTo>
                <a:lnTo>
                  <a:pt x="135636" y="135636"/>
                </a:lnTo>
                <a:lnTo>
                  <a:pt x="135636" y="128016"/>
                </a:lnTo>
                <a:close/>
              </a:path>
              <a:path w="135890" h="139064" extrusionOk="0">
                <a:moveTo>
                  <a:pt x="135636" y="96012"/>
                </a:moveTo>
                <a:lnTo>
                  <a:pt x="132727" y="92964"/>
                </a:lnTo>
                <a:lnTo>
                  <a:pt x="66916" y="92964"/>
                </a:lnTo>
                <a:lnTo>
                  <a:pt x="64008" y="96012"/>
                </a:lnTo>
                <a:lnTo>
                  <a:pt x="64008" y="103632"/>
                </a:lnTo>
                <a:lnTo>
                  <a:pt x="66916" y="106680"/>
                </a:lnTo>
                <a:lnTo>
                  <a:pt x="132727" y="106680"/>
                </a:lnTo>
                <a:lnTo>
                  <a:pt x="135636" y="103632"/>
                </a:lnTo>
                <a:lnTo>
                  <a:pt x="135636" y="96012"/>
                </a:lnTo>
                <a:close/>
              </a:path>
              <a:path w="135890" h="139064" extrusionOk="0">
                <a:moveTo>
                  <a:pt x="135636" y="64008"/>
                </a:moveTo>
                <a:lnTo>
                  <a:pt x="132638" y="60960"/>
                </a:lnTo>
                <a:lnTo>
                  <a:pt x="97485" y="60960"/>
                </a:lnTo>
                <a:lnTo>
                  <a:pt x="94488" y="64008"/>
                </a:lnTo>
                <a:lnTo>
                  <a:pt x="94488" y="71628"/>
                </a:lnTo>
                <a:lnTo>
                  <a:pt x="97485" y="74676"/>
                </a:lnTo>
                <a:lnTo>
                  <a:pt x="132638" y="74676"/>
                </a:lnTo>
                <a:lnTo>
                  <a:pt x="135636" y="71628"/>
                </a:lnTo>
                <a:lnTo>
                  <a:pt x="135636" y="64008"/>
                </a:lnTo>
                <a:close/>
              </a:path>
              <a:path w="135890" h="139064" extrusionOk="0">
                <a:moveTo>
                  <a:pt x="135636" y="33528"/>
                </a:moveTo>
                <a:lnTo>
                  <a:pt x="132689" y="30480"/>
                </a:lnTo>
                <a:lnTo>
                  <a:pt x="28854" y="30480"/>
                </a:lnTo>
                <a:lnTo>
                  <a:pt x="25908" y="33528"/>
                </a:lnTo>
                <a:lnTo>
                  <a:pt x="25908" y="41148"/>
                </a:lnTo>
                <a:lnTo>
                  <a:pt x="28854" y="44196"/>
                </a:lnTo>
                <a:lnTo>
                  <a:pt x="132689" y="44196"/>
                </a:lnTo>
                <a:lnTo>
                  <a:pt x="135636" y="41148"/>
                </a:lnTo>
                <a:lnTo>
                  <a:pt x="135636" y="33528"/>
                </a:lnTo>
                <a:close/>
              </a:path>
              <a:path w="135890" h="139064" extrusionOk="0">
                <a:moveTo>
                  <a:pt x="135636" y="2667"/>
                </a:moveTo>
                <a:lnTo>
                  <a:pt x="132702" y="0"/>
                </a:lnTo>
                <a:lnTo>
                  <a:pt x="2933" y="0"/>
                </a:lnTo>
                <a:lnTo>
                  <a:pt x="0" y="2667"/>
                </a:lnTo>
                <a:lnTo>
                  <a:pt x="0" y="9525"/>
                </a:lnTo>
                <a:lnTo>
                  <a:pt x="2933" y="12192"/>
                </a:lnTo>
                <a:lnTo>
                  <a:pt x="132702" y="12192"/>
                </a:lnTo>
                <a:lnTo>
                  <a:pt x="135636" y="9525"/>
                </a:lnTo>
                <a:lnTo>
                  <a:pt x="135636" y="2667"/>
                </a:lnTo>
                <a:close/>
              </a:path>
            </a:pathLst>
          </a:custGeom>
          <a:solidFill>
            <a:srgbClr val="54545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24" name="Google Shape;424;g25476e413e7_0_104"/>
          <p:cNvSpPr/>
          <p:nvPr/>
        </p:nvSpPr>
        <p:spPr bwMode="auto">
          <a:xfrm>
            <a:off x="521971" y="1814972"/>
            <a:ext cx="4944544" cy="2002397"/>
          </a:xfrm>
          <a:custGeom>
            <a:avLst/>
            <a:gdLst/>
            <a:ahLst/>
            <a:cxnLst/>
            <a:rect l="l" t="t" r="r" b="b"/>
            <a:pathLst>
              <a:path w="5114925" h="2016125" extrusionOk="0">
                <a:moveTo>
                  <a:pt x="5114544" y="0"/>
                </a:moveTo>
                <a:lnTo>
                  <a:pt x="5114544" y="2015998"/>
                </a:lnTo>
              </a:path>
              <a:path w="5114925" h="2016125" extrusionOk="0">
                <a:moveTo>
                  <a:pt x="5112004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75B2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426" name="Google Shape;426;g25476e413e7_0_104"/>
          <p:cNvGrpSpPr/>
          <p:nvPr/>
        </p:nvGrpSpPr>
        <p:grpSpPr bwMode="auto">
          <a:xfrm>
            <a:off x="479820" y="4366356"/>
            <a:ext cx="699769" cy="623571"/>
            <a:chOff x="656843" y="4073651"/>
            <a:chExt cx="699769" cy="623570"/>
          </a:xfrm>
        </p:grpSpPr>
        <p:sp>
          <p:nvSpPr>
            <p:cNvPr id="427" name="Google Shape;427;g25476e413e7_0_104"/>
            <p:cNvSpPr/>
            <p:nvPr/>
          </p:nvSpPr>
          <p:spPr bwMode="auto">
            <a:xfrm>
              <a:off x="656843" y="4073651"/>
              <a:ext cx="699769" cy="623570"/>
            </a:xfrm>
            <a:custGeom>
              <a:avLst/>
              <a:gdLst/>
              <a:ahLst/>
              <a:cxnLst/>
              <a:rect l="l" t="t" r="r" b="b"/>
              <a:pathLst>
                <a:path w="699769" h="623570" extrusionOk="0">
                  <a:moveTo>
                    <a:pt x="649224" y="307594"/>
                  </a:moveTo>
                  <a:lnTo>
                    <a:pt x="644652" y="303276"/>
                  </a:lnTo>
                  <a:lnTo>
                    <a:pt x="633349" y="303276"/>
                  </a:lnTo>
                  <a:lnTo>
                    <a:pt x="628777" y="307594"/>
                  </a:lnTo>
                  <a:lnTo>
                    <a:pt x="628777" y="420497"/>
                  </a:lnTo>
                  <a:lnTo>
                    <a:pt x="621030" y="427863"/>
                  </a:lnTo>
                  <a:lnTo>
                    <a:pt x="198081" y="427863"/>
                  </a:lnTo>
                  <a:lnTo>
                    <a:pt x="193548" y="432181"/>
                  </a:lnTo>
                  <a:lnTo>
                    <a:pt x="193548" y="442976"/>
                  </a:lnTo>
                  <a:lnTo>
                    <a:pt x="198081" y="447294"/>
                  </a:lnTo>
                  <a:lnTo>
                    <a:pt x="337426" y="447294"/>
                  </a:lnTo>
                  <a:lnTo>
                    <a:pt x="337426" y="540766"/>
                  </a:lnTo>
                  <a:lnTo>
                    <a:pt x="323862" y="546188"/>
                  </a:lnTo>
                  <a:lnTo>
                    <a:pt x="313080" y="555371"/>
                  </a:lnTo>
                  <a:lnTo>
                    <a:pt x="305943" y="567423"/>
                  </a:lnTo>
                  <a:lnTo>
                    <a:pt x="303377" y="581406"/>
                  </a:lnTo>
                  <a:lnTo>
                    <a:pt x="306870" y="597814"/>
                  </a:lnTo>
                  <a:lnTo>
                    <a:pt x="316369" y="611124"/>
                  </a:lnTo>
                  <a:lnTo>
                    <a:pt x="330377" y="620064"/>
                  </a:lnTo>
                  <a:lnTo>
                    <a:pt x="347408" y="623316"/>
                  </a:lnTo>
                  <a:lnTo>
                    <a:pt x="364693" y="620064"/>
                  </a:lnTo>
                  <a:lnTo>
                    <a:pt x="378828" y="611124"/>
                  </a:lnTo>
                  <a:lnTo>
                    <a:pt x="384022" y="603885"/>
                  </a:lnTo>
                  <a:lnTo>
                    <a:pt x="388378" y="597814"/>
                  </a:lnTo>
                  <a:lnTo>
                    <a:pt x="391883" y="581406"/>
                  </a:lnTo>
                  <a:lnTo>
                    <a:pt x="389305" y="567423"/>
                  </a:lnTo>
                  <a:lnTo>
                    <a:pt x="384505" y="559308"/>
                  </a:lnTo>
                  <a:lnTo>
                    <a:pt x="382181" y="555371"/>
                  </a:lnTo>
                  <a:lnTo>
                    <a:pt x="371462" y="546265"/>
                  </a:lnTo>
                  <a:lnTo>
                    <a:pt x="371462" y="581406"/>
                  </a:lnTo>
                  <a:lnTo>
                    <a:pt x="369544" y="590181"/>
                  </a:lnTo>
                  <a:lnTo>
                    <a:pt x="364363" y="597319"/>
                  </a:lnTo>
                  <a:lnTo>
                    <a:pt x="356704" y="602132"/>
                  </a:lnTo>
                  <a:lnTo>
                    <a:pt x="347408" y="603885"/>
                  </a:lnTo>
                  <a:lnTo>
                    <a:pt x="338353" y="602132"/>
                  </a:lnTo>
                  <a:lnTo>
                    <a:pt x="330835" y="597319"/>
                  </a:lnTo>
                  <a:lnTo>
                    <a:pt x="325704" y="590181"/>
                  </a:lnTo>
                  <a:lnTo>
                    <a:pt x="323811" y="581406"/>
                  </a:lnTo>
                  <a:lnTo>
                    <a:pt x="325704" y="572820"/>
                  </a:lnTo>
                  <a:lnTo>
                    <a:pt x="330835" y="565785"/>
                  </a:lnTo>
                  <a:lnTo>
                    <a:pt x="338353" y="561047"/>
                  </a:lnTo>
                  <a:lnTo>
                    <a:pt x="347408" y="559308"/>
                  </a:lnTo>
                  <a:lnTo>
                    <a:pt x="356717" y="561047"/>
                  </a:lnTo>
                  <a:lnTo>
                    <a:pt x="364363" y="565785"/>
                  </a:lnTo>
                  <a:lnTo>
                    <a:pt x="369544" y="572820"/>
                  </a:lnTo>
                  <a:lnTo>
                    <a:pt x="371462" y="581406"/>
                  </a:lnTo>
                  <a:lnTo>
                    <a:pt x="371462" y="546265"/>
                  </a:lnTo>
                  <a:lnTo>
                    <a:pt x="357847" y="540766"/>
                  </a:lnTo>
                  <a:lnTo>
                    <a:pt x="357847" y="447294"/>
                  </a:lnTo>
                  <a:lnTo>
                    <a:pt x="612013" y="447294"/>
                  </a:lnTo>
                  <a:lnTo>
                    <a:pt x="626452" y="444487"/>
                  </a:lnTo>
                  <a:lnTo>
                    <a:pt x="638276" y="436803"/>
                  </a:lnTo>
                  <a:lnTo>
                    <a:pt x="646277" y="425386"/>
                  </a:lnTo>
                  <a:lnTo>
                    <a:pt x="649224" y="411353"/>
                  </a:lnTo>
                  <a:lnTo>
                    <a:pt x="649224" y="307594"/>
                  </a:lnTo>
                  <a:close/>
                </a:path>
                <a:path w="699769" h="623570" extrusionOk="0">
                  <a:moveTo>
                    <a:pt x="699516" y="35433"/>
                  </a:moveTo>
                  <a:lnTo>
                    <a:pt x="696556" y="21704"/>
                  </a:lnTo>
                  <a:lnTo>
                    <a:pt x="688505" y="10439"/>
                  </a:lnTo>
                  <a:lnTo>
                    <a:pt x="676630" y="2806"/>
                  </a:lnTo>
                  <a:lnTo>
                    <a:pt x="662178" y="0"/>
                  </a:lnTo>
                  <a:lnTo>
                    <a:pt x="560616" y="0"/>
                  </a:lnTo>
                  <a:lnTo>
                    <a:pt x="556056" y="4318"/>
                  </a:lnTo>
                  <a:lnTo>
                    <a:pt x="556056" y="15113"/>
                  </a:lnTo>
                  <a:lnTo>
                    <a:pt x="560616" y="19431"/>
                  </a:lnTo>
                  <a:lnTo>
                    <a:pt x="671322" y="19431"/>
                  </a:lnTo>
                  <a:lnTo>
                    <a:pt x="679069" y="26797"/>
                  </a:lnTo>
                  <a:lnTo>
                    <a:pt x="679069" y="76835"/>
                  </a:lnTo>
                  <a:lnTo>
                    <a:pt x="671322" y="84074"/>
                  </a:lnTo>
                  <a:lnTo>
                    <a:pt x="28232" y="84074"/>
                  </a:lnTo>
                  <a:lnTo>
                    <a:pt x="20497" y="76835"/>
                  </a:lnTo>
                  <a:lnTo>
                    <a:pt x="20497" y="26797"/>
                  </a:lnTo>
                  <a:lnTo>
                    <a:pt x="28232" y="19431"/>
                  </a:lnTo>
                  <a:lnTo>
                    <a:pt x="524179" y="19431"/>
                  </a:lnTo>
                  <a:lnTo>
                    <a:pt x="528739" y="15113"/>
                  </a:lnTo>
                  <a:lnTo>
                    <a:pt x="528739" y="4318"/>
                  </a:lnTo>
                  <a:lnTo>
                    <a:pt x="524179" y="0"/>
                  </a:lnTo>
                  <a:lnTo>
                    <a:pt x="37795" y="0"/>
                  </a:lnTo>
                  <a:lnTo>
                    <a:pt x="23050" y="2806"/>
                  </a:lnTo>
                  <a:lnTo>
                    <a:pt x="11036" y="10439"/>
                  </a:lnTo>
                  <a:lnTo>
                    <a:pt x="2959" y="21704"/>
                  </a:lnTo>
                  <a:lnTo>
                    <a:pt x="0" y="35433"/>
                  </a:lnTo>
                  <a:lnTo>
                    <a:pt x="0" y="67691"/>
                  </a:lnTo>
                  <a:lnTo>
                    <a:pt x="2959" y="81699"/>
                  </a:lnTo>
                  <a:lnTo>
                    <a:pt x="11036" y="93078"/>
                  </a:lnTo>
                  <a:lnTo>
                    <a:pt x="23050" y="100723"/>
                  </a:lnTo>
                  <a:lnTo>
                    <a:pt x="37795" y="103505"/>
                  </a:lnTo>
                  <a:lnTo>
                    <a:pt x="49187" y="103505"/>
                  </a:lnTo>
                  <a:lnTo>
                    <a:pt x="49187" y="410718"/>
                  </a:lnTo>
                  <a:lnTo>
                    <a:pt x="52146" y="424675"/>
                  </a:lnTo>
                  <a:lnTo>
                    <a:pt x="60223" y="436054"/>
                  </a:lnTo>
                  <a:lnTo>
                    <a:pt x="72237" y="443725"/>
                  </a:lnTo>
                  <a:lnTo>
                    <a:pt x="86982" y="446532"/>
                  </a:lnTo>
                  <a:lnTo>
                    <a:pt x="161213" y="446532"/>
                  </a:lnTo>
                  <a:lnTo>
                    <a:pt x="165760" y="442214"/>
                  </a:lnTo>
                  <a:lnTo>
                    <a:pt x="165760" y="431419"/>
                  </a:lnTo>
                  <a:lnTo>
                    <a:pt x="161213" y="427101"/>
                  </a:lnTo>
                  <a:lnTo>
                    <a:pt x="77419" y="427101"/>
                  </a:lnTo>
                  <a:lnTo>
                    <a:pt x="69672" y="419735"/>
                  </a:lnTo>
                  <a:lnTo>
                    <a:pt x="69672" y="103505"/>
                  </a:lnTo>
                  <a:lnTo>
                    <a:pt x="629793" y="103505"/>
                  </a:lnTo>
                  <a:lnTo>
                    <a:pt x="629793" y="272669"/>
                  </a:lnTo>
                  <a:lnTo>
                    <a:pt x="634365" y="276987"/>
                  </a:lnTo>
                  <a:lnTo>
                    <a:pt x="645795" y="276987"/>
                  </a:lnTo>
                  <a:lnTo>
                    <a:pt x="650367" y="272669"/>
                  </a:lnTo>
                  <a:lnTo>
                    <a:pt x="650367" y="103505"/>
                  </a:lnTo>
                  <a:lnTo>
                    <a:pt x="662178" y="103505"/>
                  </a:lnTo>
                  <a:lnTo>
                    <a:pt x="676630" y="100723"/>
                  </a:lnTo>
                  <a:lnTo>
                    <a:pt x="688505" y="93078"/>
                  </a:lnTo>
                  <a:lnTo>
                    <a:pt x="694867" y="84074"/>
                  </a:lnTo>
                  <a:lnTo>
                    <a:pt x="696556" y="81699"/>
                  </a:lnTo>
                  <a:lnTo>
                    <a:pt x="699516" y="67691"/>
                  </a:lnTo>
                  <a:lnTo>
                    <a:pt x="699516" y="35433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428" name="Google Shape;428;g25476e413e7_0_104"/>
            <p:cNvPicPr/>
            <p:nvPr/>
          </p:nvPicPr>
          <p:blipFill>
            <a:blip r:embed="rId5">
              <a:alphaModFix/>
            </a:blip>
            <a:stretch/>
          </p:blipFill>
          <p:spPr bwMode="auto">
            <a:xfrm>
              <a:off x="845820" y="4212506"/>
              <a:ext cx="311889" cy="2375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9" name="Google Shape;429;g25476e413e7_0_104"/>
          <p:cNvSpPr/>
          <p:nvPr/>
        </p:nvSpPr>
        <p:spPr bwMode="auto">
          <a:xfrm>
            <a:off x="1312995" y="4343727"/>
            <a:ext cx="4128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CB695"/>
              </a:buClr>
              <a:buSzPts val="2000"/>
              <a:defRPr/>
            </a:pPr>
            <a:r>
              <a:rPr lang="fr-FR" sz="2000" b="1">
                <a:solidFill>
                  <a:srgbClr val="0CB695"/>
                </a:solidFill>
                <a:latin typeface="Marianne"/>
              </a:rPr>
              <a:t> Chiffres activité support</a:t>
            </a:r>
            <a:endParaRPr sz="1600">
              <a:solidFill>
                <a:srgbClr val="37635F"/>
              </a:solidFill>
              <a:latin typeface="Marianne"/>
            </a:endParaRPr>
          </a:p>
          <a:p>
            <a:pPr marL="594884" lvl="1" indent="-342890">
              <a:buClr>
                <a:schemeClr val="dk1"/>
              </a:buClr>
              <a:buSzPts val="1600"/>
              <a:defRPr/>
            </a:pPr>
            <a:endParaRPr sz="1600">
              <a:solidFill>
                <a:srgbClr val="37635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0" name="Google Shape;430;g25476e413e7_0_104"/>
          <p:cNvSpPr/>
          <p:nvPr/>
        </p:nvSpPr>
        <p:spPr bwMode="auto">
          <a:xfrm flipH="1">
            <a:off x="401318" y="4277032"/>
            <a:ext cx="5065197" cy="1807867"/>
          </a:xfrm>
          <a:custGeom>
            <a:avLst/>
            <a:gdLst/>
            <a:ahLst/>
            <a:cxnLst/>
            <a:rect l="l" t="t" r="r" b="b"/>
            <a:pathLst>
              <a:path w="5114925" h="2016125" extrusionOk="0">
                <a:moveTo>
                  <a:pt x="5114544" y="0"/>
                </a:moveTo>
                <a:lnTo>
                  <a:pt x="5114544" y="2015998"/>
                </a:lnTo>
              </a:path>
              <a:path w="5114925" h="2016125" extrusionOk="0">
                <a:moveTo>
                  <a:pt x="5112004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75B2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3" name="Google Shape;433;g25476e413e7_0_104"/>
          <p:cNvSpPr/>
          <p:nvPr/>
        </p:nvSpPr>
        <p:spPr bwMode="auto">
          <a:xfrm>
            <a:off x="281971" y="5020221"/>
            <a:ext cx="6941599" cy="13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594884" lvl="1" indent="-342890">
              <a:buClr>
                <a:srgbClr val="37635F"/>
              </a:buClr>
              <a:buSzPts val="1600"/>
              <a:buFont typeface="Noto Sans Symbols"/>
              <a:buChar char="▪"/>
              <a:defRPr/>
            </a:pP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47 </a:t>
            </a:r>
            <a:r>
              <a:rPr lang="fr-FR" sz="1600" dirty="0">
                <a:solidFill>
                  <a:srgbClr val="37635F"/>
                </a:solidFill>
                <a:latin typeface="Marianne"/>
              </a:rPr>
              <a:t>formations réalisées à distance</a:t>
            </a:r>
            <a:endParaRPr dirty="0"/>
          </a:p>
          <a:p>
            <a:pPr marL="594884" lvl="1" indent="-342890">
              <a:buClr>
                <a:srgbClr val="37635F"/>
              </a:buClr>
              <a:buSzPts val="1600"/>
              <a:buFont typeface="Noto Sans Symbols"/>
              <a:buChar char="▪"/>
              <a:defRPr/>
            </a:pP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838 </a:t>
            </a:r>
            <a:r>
              <a:rPr lang="fr-FR" sz="1600" dirty="0">
                <a:solidFill>
                  <a:srgbClr val="37635F"/>
                </a:solidFill>
                <a:latin typeface="Marianne"/>
              </a:rPr>
              <a:t>participants à ces formations</a:t>
            </a:r>
            <a:endParaRPr dirty="0"/>
          </a:p>
          <a:p>
            <a:pPr marL="594884" lvl="1" indent="-342890">
              <a:buClr>
                <a:srgbClr val="37635F"/>
              </a:buClr>
              <a:buSzPts val="1600"/>
              <a:buFont typeface="Noto Sans Symbols"/>
              <a:buChar char="▪"/>
              <a:defRPr/>
            </a:pP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1 </a:t>
            </a: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603 </a:t>
            </a:r>
            <a:r>
              <a:rPr lang="fr-FR" sz="1600" dirty="0">
                <a:solidFill>
                  <a:srgbClr val="37635F"/>
                </a:solidFill>
                <a:latin typeface="Marianne"/>
              </a:rPr>
              <a:t>demandes traitées par e-mails </a:t>
            </a:r>
            <a:br>
              <a:rPr lang="fr-FR" sz="1600" dirty="0">
                <a:solidFill>
                  <a:srgbClr val="37635F"/>
                </a:solidFill>
                <a:latin typeface="Marianne"/>
              </a:rPr>
            </a:br>
            <a:r>
              <a:rPr lang="fr-FR" sz="1600" dirty="0">
                <a:solidFill>
                  <a:srgbClr val="37635F"/>
                </a:solidFill>
                <a:latin typeface="Marianne"/>
              </a:rPr>
              <a:t>pour diverses sollicitations</a:t>
            </a:r>
            <a:endParaRPr lang="fr-FR" dirty="0">
              <a:latin typeface="Marianne"/>
            </a:endParaRPr>
          </a:p>
        </p:txBody>
      </p:sp>
      <p:sp>
        <p:nvSpPr>
          <p:cNvPr id="21" name="Google Shape;424;g25476e413e7_0_104"/>
          <p:cNvSpPr/>
          <p:nvPr/>
        </p:nvSpPr>
        <p:spPr bwMode="auto">
          <a:xfrm>
            <a:off x="6566895" y="3173339"/>
            <a:ext cx="4951596" cy="3035733"/>
          </a:xfrm>
          <a:custGeom>
            <a:avLst/>
            <a:gdLst/>
            <a:ahLst/>
            <a:cxnLst/>
            <a:rect l="l" t="t" r="r" b="b"/>
            <a:pathLst>
              <a:path w="5114925" h="2016125" extrusionOk="0">
                <a:moveTo>
                  <a:pt x="5114544" y="0"/>
                </a:moveTo>
                <a:lnTo>
                  <a:pt x="5114544" y="2015998"/>
                </a:lnTo>
              </a:path>
              <a:path w="5114925" h="2016125" extrusionOk="0">
                <a:moveTo>
                  <a:pt x="5112004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75B2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Google Shape;425;g25476e413e7_0_104"/>
          <p:cNvSpPr/>
          <p:nvPr/>
        </p:nvSpPr>
        <p:spPr bwMode="auto">
          <a:xfrm>
            <a:off x="6566893" y="4190663"/>
            <a:ext cx="52392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884" lvl="1" indent="-342890">
              <a:buClr>
                <a:srgbClr val="37635F"/>
              </a:buClr>
              <a:buSzPts val="1800"/>
              <a:buFont typeface="Noto Sans Symbols"/>
              <a:buChar char="▪"/>
              <a:defRPr/>
            </a:pP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50 </a:t>
            </a:r>
            <a:r>
              <a:rPr lang="fr-FR" sz="1600" dirty="0">
                <a:solidFill>
                  <a:srgbClr val="37635F"/>
                </a:solidFill>
                <a:latin typeface="Marianne"/>
              </a:rPr>
              <a:t>espaces institutionnels actifs</a:t>
            </a:r>
            <a:endParaRPr dirty="0"/>
          </a:p>
          <a:p>
            <a:pPr marL="594884" lvl="1" indent="-342890">
              <a:buClr>
                <a:srgbClr val="37635F"/>
              </a:buClr>
              <a:buSzPts val="1800"/>
              <a:buFont typeface="Noto Sans Symbols"/>
              <a:buChar char="▪"/>
              <a:defRPr/>
            </a:pP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4060 </a:t>
            </a:r>
            <a:r>
              <a:rPr lang="fr-FR" sz="1600" dirty="0">
                <a:solidFill>
                  <a:srgbClr val="37635F"/>
                </a:solidFill>
                <a:latin typeface="Marianne"/>
              </a:rPr>
              <a:t>jeux de données </a:t>
            </a: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déposés ou moissonnés</a:t>
            </a:r>
            <a:endParaRPr dirty="0"/>
          </a:p>
          <a:p>
            <a:pPr marL="594884" lvl="1" indent="-342890">
              <a:buClr>
                <a:srgbClr val="37635F"/>
              </a:buClr>
              <a:buSzPts val="1800"/>
              <a:buFont typeface="Noto Sans Symbols"/>
              <a:buChar char="▪"/>
              <a:defRPr/>
            </a:pP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~51 </a:t>
            </a: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564 </a:t>
            </a:r>
            <a:r>
              <a:rPr lang="fr-FR" sz="1600" dirty="0">
                <a:solidFill>
                  <a:srgbClr val="37635F"/>
                </a:solidFill>
                <a:latin typeface="Marianne"/>
              </a:rPr>
              <a:t>fichiers de données ouverts ou partagés en accès restreints</a:t>
            </a:r>
            <a:endParaRPr sz="1600" dirty="0">
              <a:solidFill>
                <a:srgbClr val="37635F"/>
              </a:solidFill>
              <a:latin typeface="Marianne"/>
            </a:endParaRPr>
          </a:p>
          <a:p>
            <a:pPr marL="594884" lvl="1" indent="-342890">
              <a:buClr>
                <a:srgbClr val="37635F"/>
              </a:buClr>
              <a:buSzPts val="1800"/>
              <a:buFont typeface="Noto Sans Symbols"/>
              <a:buChar char="▪"/>
              <a:defRPr/>
            </a:pP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1 </a:t>
            </a: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240 </a:t>
            </a:r>
            <a:r>
              <a:rPr lang="fr-FR" sz="1600" dirty="0">
                <a:solidFill>
                  <a:srgbClr val="37635F"/>
                </a:solidFill>
                <a:latin typeface="Marianne"/>
              </a:rPr>
              <a:t>000 </a:t>
            </a: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téléchargements de fichiers</a:t>
            </a:r>
            <a:endParaRPr sz="1600" dirty="0">
              <a:solidFill>
                <a:srgbClr val="37635F"/>
              </a:solidFill>
              <a:latin typeface="Marianne"/>
            </a:endParaRPr>
          </a:p>
          <a:p>
            <a:pPr marL="594884" lvl="1" indent="-323840">
              <a:buClr>
                <a:schemeClr val="dk1"/>
              </a:buClr>
              <a:buSzPts val="300"/>
              <a:defRPr/>
            </a:pPr>
            <a:endParaRPr sz="300" dirty="0">
              <a:solidFill>
                <a:srgbClr val="37635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421;g25476e413e7_0_104"/>
          <p:cNvSpPr/>
          <p:nvPr/>
        </p:nvSpPr>
        <p:spPr bwMode="auto">
          <a:xfrm>
            <a:off x="6673448" y="3464478"/>
            <a:ext cx="803643" cy="597967"/>
          </a:xfrm>
          <a:custGeom>
            <a:avLst/>
            <a:gdLst/>
            <a:ahLst/>
            <a:cxnLst/>
            <a:rect l="l" t="t" r="r" b="b"/>
            <a:pathLst>
              <a:path w="451484" h="378460" extrusionOk="0">
                <a:moveTo>
                  <a:pt x="451104" y="192024"/>
                </a:moveTo>
                <a:lnTo>
                  <a:pt x="448170" y="189103"/>
                </a:lnTo>
                <a:lnTo>
                  <a:pt x="440829" y="189103"/>
                </a:lnTo>
                <a:lnTo>
                  <a:pt x="437883" y="192024"/>
                </a:lnTo>
                <a:lnTo>
                  <a:pt x="437883" y="239776"/>
                </a:lnTo>
                <a:lnTo>
                  <a:pt x="13220" y="239776"/>
                </a:lnTo>
                <a:lnTo>
                  <a:pt x="13220" y="16891"/>
                </a:lnTo>
                <a:lnTo>
                  <a:pt x="17030" y="13081"/>
                </a:lnTo>
                <a:lnTo>
                  <a:pt x="323646" y="13081"/>
                </a:lnTo>
                <a:lnTo>
                  <a:pt x="326580" y="10160"/>
                </a:lnTo>
                <a:lnTo>
                  <a:pt x="326580" y="2921"/>
                </a:lnTo>
                <a:lnTo>
                  <a:pt x="323646" y="0"/>
                </a:lnTo>
                <a:lnTo>
                  <a:pt x="21729" y="0"/>
                </a:lnTo>
                <a:lnTo>
                  <a:pt x="13246" y="1701"/>
                </a:lnTo>
                <a:lnTo>
                  <a:pt x="6350" y="6324"/>
                </a:lnTo>
                <a:lnTo>
                  <a:pt x="1701" y="13182"/>
                </a:lnTo>
                <a:lnTo>
                  <a:pt x="0" y="21590"/>
                </a:lnTo>
                <a:lnTo>
                  <a:pt x="0" y="269875"/>
                </a:lnTo>
                <a:lnTo>
                  <a:pt x="1701" y="278295"/>
                </a:lnTo>
                <a:lnTo>
                  <a:pt x="6350" y="285153"/>
                </a:lnTo>
                <a:lnTo>
                  <a:pt x="13246" y="289775"/>
                </a:lnTo>
                <a:lnTo>
                  <a:pt x="21729" y="291465"/>
                </a:lnTo>
                <a:lnTo>
                  <a:pt x="98971" y="291465"/>
                </a:lnTo>
                <a:lnTo>
                  <a:pt x="101904" y="288544"/>
                </a:lnTo>
                <a:lnTo>
                  <a:pt x="101904" y="281178"/>
                </a:lnTo>
                <a:lnTo>
                  <a:pt x="98971" y="278257"/>
                </a:lnTo>
                <a:lnTo>
                  <a:pt x="17030" y="278257"/>
                </a:lnTo>
                <a:lnTo>
                  <a:pt x="13220" y="274447"/>
                </a:lnTo>
                <a:lnTo>
                  <a:pt x="13220" y="252984"/>
                </a:lnTo>
                <a:lnTo>
                  <a:pt x="437883" y="252984"/>
                </a:lnTo>
                <a:lnTo>
                  <a:pt x="437883" y="274447"/>
                </a:lnTo>
                <a:lnTo>
                  <a:pt x="434073" y="278257"/>
                </a:lnTo>
                <a:lnTo>
                  <a:pt x="267258" y="278257"/>
                </a:lnTo>
                <a:lnTo>
                  <a:pt x="267258" y="334518"/>
                </a:lnTo>
                <a:lnTo>
                  <a:pt x="183845" y="334518"/>
                </a:lnTo>
                <a:lnTo>
                  <a:pt x="186651" y="328676"/>
                </a:lnTo>
                <a:lnTo>
                  <a:pt x="188950" y="322605"/>
                </a:lnTo>
                <a:lnTo>
                  <a:pt x="190741" y="316357"/>
                </a:lnTo>
                <a:lnTo>
                  <a:pt x="192074" y="310007"/>
                </a:lnTo>
                <a:lnTo>
                  <a:pt x="195008" y="291465"/>
                </a:lnTo>
                <a:lnTo>
                  <a:pt x="256095" y="291465"/>
                </a:lnTo>
                <a:lnTo>
                  <a:pt x="264439" y="328676"/>
                </a:lnTo>
                <a:lnTo>
                  <a:pt x="267258" y="334518"/>
                </a:lnTo>
                <a:lnTo>
                  <a:pt x="267258" y="278257"/>
                </a:lnTo>
                <a:lnTo>
                  <a:pt x="122174" y="278257"/>
                </a:lnTo>
                <a:lnTo>
                  <a:pt x="119240" y="281178"/>
                </a:lnTo>
                <a:lnTo>
                  <a:pt x="119240" y="288544"/>
                </a:lnTo>
                <a:lnTo>
                  <a:pt x="122174" y="291465"/>
                </a:lnTo>
                <a:lnTo>
                  <a:pt x="181495" y="291465"/>
                </a:lnTo>
                <a:lnTo>
                  <a:pt x="178854" y="307975"/>
                </a:lnTo>
                <a:lnTo>
                  <a:pt x="161823" y="342646"/>
                </a:lnTo>
                <a:lnTo>
                  <a:pt x="149783" y="354965"/>
                </a:lnTo>
                <a:lnTo>
                  <a:pt x="148793" y="360807"/>
                </a:lnTo>
                <a:lnTo>
                  <a:pt x="148704" y="362204"/>
                </a:lnTo>
                <a:lnTo>
                  <a:pt x="153885" y="374142"/>
                </a:lnTo>
                <a:lnTo>
                  <a:pt x="159766" y="377952"/>
                </a:lnTo>
                <a:lnTo>
                  <a:pt x="291338" y="377952"/>
                </a:lnTo>
                <a:lnTo>
                  <a:pt x="297205" y="374142"/>
                </a:lnTo>
                <a:lnTo>
                  <a:pt x="301231" y="364871"/>
                </a:lnTo>
                <a:lnTo>
                  <a:pt x="302501" y="361950"/>
                </a:lnTo>
                <a:lnTo>
                  <a:pt x="301320" y="354965"/>
                </a:lnTo>
                <a:lnTo>
                  <a:pt x="296621" y="350266"/>
                </a:lnTo>
                <a:lnTo>
                  <a:pt x="294043" y="347599"/>
                </a:lnTo>
                <a:lnTo>
                  <a:pt x="289280" y="342646"/>
                </a:lnTo>
                <a:lnTo>
                  <a:pt x="288404" y="341591"/>
                </a:lnTo>
                <a:lnTo>
                  <a:pt x="288404" y="360807"/>
                </a:lnTo>
                <a:lnTo>
                  <a:pt x="288112" y="362204"/>
                </a:lnTo>
                <a:lnTo>
                  <a:pt x="287807" y="362839"/>
                </a:lnTo>
                <a:lnTo>
                  <a:pt x="287515" y="363728"/>
                </a:lnTo>
                <a:lnTo>
                  <a:pt x="286639" y="364871"/>
                </a:lnTo>
                <a:lnTo>
                  <a:pt x="164465" y="364871"/>
                </a:lnTo>
                <a:lnTo>
                  <a:pt x="163588" y="363728"/>
                </a:lnTo>
                <a:lnTo>
                  <a:pt x="163283" y="362839"/>
                </a:lnTo>
                <a:lnTo>
                  <a:pt x="162991" y="362204"/>
                </a:lnTo>
                <a:lnTo>
                  <a:pt x="162699" y="360807"/>
                </a:lnTo>
                <a:lnTo>
                  <a:pt x="164172" y="359283"/>
                </a:lnTo>
                <a:lnTo>
                  <a:pt x="171221" y="351663"/>
                </a:lnTo>
                <a:lnTo>
                  <a:pt x="173863" y="349123"/>
                </a:lnTo>
                <a:lnTo>
                  <a:pt x="175031" y="347599"/>
                </a:lnTo>
                <a:lnTo>
                  <a:pt x="276059" y="347599"/>
                </a:lnTo>
                <a:lnTo>
                  <a:pt x="277241" y="349123"/>
                </a:lnTo>
                <a:lnTo>
                  <a:pt x="278409" y="350266"/>
                </a:lnTo>
                <a:lnTo>
                  <a:pt x="279882" y="351663"/>
                </a:lnTo>
                <a:lnTo>
                  <a:pt x="286931" y="359283"/>
                </a:lnTo>
                <a:lnTo>
                  <a:pt x="288404" y="360807"/>
                </a:lnTo>
                <a:lnTo>
                  <a:pt x="288404" y="341591"/>
                </a:lnTo>
                <a:lnTo>
                  <a:pt x="283019" y="335076"/>
                </a:lnTo>
                <a:lnTo>
                  <a:pt x="282689" y="334518"/>
                </a:lnTo>
                <a:lnTo>
                  <a:pt x="278003" y="326694"/>
                </a:lnTo>
                <a:lnTo>
                  <a:pt x="274370" y="317627"/>
                </a:lnTo>
                <a:lnTo>
                  <a:pt x="272249" y="307975"/>
                </a:lnTo>
                <a:lnTo>
                  <a:pt x="269608" y="291465"/>
                </a:lnTo>
                <a:lnTo>
                  <a:pt x="429374" y="291465"/>
                </a:lnTo>
                <a:lnTo>
                  <a:pt x="437845" y="289775"/>
                </a:lnTo>
                <a:lnTo>
                  <a:pt x="444754" y="285153"/>
                </a:lnTo>
                <a:lnTo>
                  <a:pt x="449402" y="278257"/>
                </a:lnTo>
                <a:lnTo>
                  <a:pt x="451104" y="269875"/>
                </a:lnTo>
                <a:lnTo>
                  <a:pt x="451104" y="252984"/>
                </a:lnTo>
                <a:lnTo>
                  <a:pt x="451104" y="239776"/>
                </a:lnTo>
                <a:lnTo>
                  <a:pt x="451104" y="192024"/>
                </a:lnTo>
                <a:close/>
              </a:path>
              <a:path w="451484" h="378460" extrusionOk="0">
                <a:moveTo>
                  <a:pt x="451104" y="21590"/>
                </a:moveTo>
                <a:lnTo>
                  <a:pt x="449402" y="13182"/>
                </a:lnTo>
                <a:lnTo>
                  <a:pt x="444779" y="6324"/>
                </a:lnTo>
                <a:lnTo>
                  <a:pt x="437908" y="1701"/>
                </a:lnTo>
                <a:lnTo>
                  <a:pt x="429475" y="0"/>
                </a:lnTo>
                <a:lnTo>
                  <a:pt x="347345" y="0"/>
                </a:lnTo>
                <a:lnTo>
                  <a:pt x="344424" y="2921"/>
                </a:lnTo>
                <a:lnTo>
                  <a:pt x="344424" y="10160"/>
                </a:lnTo>
                <a:lnTo>
                  <a:pt x="347345" y="13081"/>
                </a:lnTo>
                <a:lnTo>
                  <a:pt x="434149" y="13081"/>
                </a:lnTo>
                <a:lnTo>
                  <a:pt x="437946" y="16891"/>
                </a:lnTo>
                <a:lnTo>
                  <a:pt x="437946" y="169291"/>
                </a:lnTo>
                <a:lnTo>
                  <a:pt x="440880" y="172212"/>
                </a:lnTo>
                <a:lnTo>
                  <a:pt x="448183" y="172212"/>
                </a:lnTo>
                <a:lnTo>
                  <a:pt x="451104" y="169291"/>
                </a:lnTo>
                <a:lnTo>
                  <a:pt x="451104" y="21590"/>
                </a:lnTo>
                <a:close/>
              </a:path>
            </a:pathLst>
          </a:custGeom>
          <a:solidFill>
            <a:srgbClr val="54545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7" name="Google Shape;422;g25476e413e7_0_10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734097" y="3512877"/>
            <a:ext cx="297443" cy="2674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423;g25476e413e7_0_104"/>
          <p:cNvSpPr/>
          <p:nvPr/>
        </p:nvSpPr>
        <p:spPr bwMode="auto">
          <a:xfrm>
            <a:off x="7098651" y="3575565"/>
            <a:ext cx="241884" cy="219721"/>
          </a:xfrm>
          <a:custGeom>
            <a:avLst/>
            <a:gdLst/>
            <a:ahLst/>
            <a:cxnLst/>
            <a:rect l="l" t="t" r="r" b="b"/>
            <a:pathLst>
              <a:path w="135890" h="139064" extrusionOk="0">
                <a:moveTo>
                  <a:pt x="82296" y="64008"/>
                </a:moveTo>
                <a:lnTo>
                  <a:pt x="79375" y="60960"/>
                </a:lnTo>
                <a:lnTo>
                  <a:pt x="50165" y="60960"/>
                </a:lnTo>
                <a:lnTo>
                  <a:pt x="47244" y="64008"/>
                </a:lnTo>
                <a:lnTo>
                  <a:pt x="47244" y="71628"/>
                </a:lnTo>
                <a:lnTo>
                  <a:pt x="50165" y="74676"/>
                </a:lnTo>
                <a:lnTo>
                  <a:pt x="79375" y="74676"/>
                </a:lnTo>
                <a:lnTo>
                  <a:pt x="82296" y="71628"/>
                </a:lnTo>
                <a:lnTo>
                  <a:pt x="82296" y="64008"/>
                </a:lnTo>
                <a:close/>
              </a:path>
              <a:path w="135890" h="139064" extrusionOk="0">
                <a:moveTo>
                  <a:pt x="135636" y="128016"/>
                </a:moveTo>
                <a:lnTo>
                  <a:pt x="132689" y="124968"/>
                </a:lnTo>
                <a:lnTo>
                  <a:pt x="71526" y="124968"/>
                </a:lnTo>
                <a:lnTo>
                  <a:pt x="68580" y="128016"/>
                </a:lnTo>
                <a:lnTo>
                  <a:pt x="68580" y="135636"/>
                </a:lnTo>
                <a:lnTo>
                  <a:pt x="71526" y="138684"/>
                </a:lnTo>
                <a:lnTo>
                  <a:pt x="132689" y="138684"/>
                </a:lnTo>
                <a:lnTo>
                  <a:pt x="135636" y="135636"/>
                </a:lnTo>
                <a:lnTo>
                  <a:pt x="135636" y="128016"/>
                </a:lnTo>
                <a:close/>
              </a:path>
              <a:path w="135890" h="139064" extrusionOk="0">
                <a:moveTo>
                  <a:pt x="135636" y="96012"/>
                </a:moveTo>
                <a:lnTo>
                  <a:pt x="132727" y="92964"/>
                </a:lnTo>
                <a:lnTo>
                  <a:pt x="66916" y="92964"/>
                </a:lnTo>
                <a:lnTo>
                  <a:pt x="64008" y="96012"/>
                </a:lnTo>
                <a:lnTo>
                  <a:pt x="64008" y="103632"/>
                </a:lnTo>
                <a:lnTo>
                  <a:pt x="66916" y="106680"/>
                </a:lnTo>
                <a:lnTo>
                  <a:pt x="132727" y="106680"/>
                </a:lnTo>
                <a:lnTo>
                  <a:pt x="135636" y="103632"/>
                </a:lnTo>
                <a:lnTo>
                  <a:pt x="135636" y="96012"/>
                </a:lnTo>
                <a:close/>
              </a:path>
              <a:path w="135890" h="139064" extrusionOk="0">
                <a:moveTo>
                  <a:pt x="135636" y="64008"/>
                </a:moveTo>
                <a:lnTo>
                  <a:pt x="132638" y="60960"/>
                </a:lnTo>
                <a:lnTo>
                  <a:pt x="97485" y="60960"/>
                </a:lnTo>
                <a:lnTo>
                  <a:pt x="94488" y="64008"/>
                </a:lnTo>
                <a:lnTo>
                  <a:pt x="94488" y="71628"/>
                </a:lnTo>
                <a:lnTo>
                  <a:pt x="97485" y="74676"/>
                </a:lnTo>
                <a:lnTo>
                  <a:pt x="132638" y="74676"/>
                </a:lnTo>
                <a:lnTo>
                  <a:pt x="135636" y="71628"/>
                </a:lnTo>
                <a:lnTo>
                  <a:pt x="135636" y="64008"/>
                </a:lnTo>
                <a:close/>
              </a:path>
              <a:path w="135890" h="139064" extrusionOk="0">
                <a:moveTo>
                  <a:pt x="135636" y="33528"/>
                </a:moveTo>
                <a:lnTo>
                  <a:pt x="132689" y="30480"/>
                </a:lnTo>
                <a:lnTo>
                  <a:pt x="28854" y="30480"/>
                </a:lnTo>
                <a:lnTo>
                  <a:pt x="25908" y="33528"/>
                </a:lnTo>
                <a:lnTo>
                  <a:pt x="25908" y="41148"/>
                </a:lnTo>
                <a:lnTo>
                  <a:pt x="28854" y="44196"/>
                </a:lnTo>
                <a:lnTo>
                  <a:pt x="132689" y="44196"/>
                </a:lnTo>
                <a:lnTo>
                  <a:pt x="135636" y="41148"/>
                </a:lnTo>
                <a:lnTo>
                  <a:pt x="135636" y="33528"/>
                </a:lnTo>
                <a:close/>
              </a:path>
              <a:path w="135890" h="139064" extrusionOk="0">
                <a:moveTo>
                  <a:pt x="135636" y="2667"/>
                </a:moveTo>
                <a:lnTo>
                  <a:pt x="132702" y="0"/>
                </a:lnTo>
                <a:lnTo>
                  <a:pt x="2933" y="0"/>
                </a:lnTo>
                <a:lnTo>
                  <a:pt x="0" y="2667"/>
                </a:lnTo>
                <a:lnTo>
                  <a:pt x="0" y="9525"/>
                </a:lnTo>
                <a:lnTo>
                  <a:pt x="2933" y="12192"/>
                </a:lnTo>
                <a:lnTo>
                  <a:pt x="132702" y="12192"/>
                </a:lnTo>
                <a:lnTo>
                  <a:pt x="135636" y="9525"/>
                </a:lnTo>
                <a:lnTo>
                  <a:pt x="135636" y="2667"/>
                </a:lnTo>
                <a:close/>
              </a:path>
            </a:pathLst>
          </a:custGeom>
          <a:solidFill>
            <a:srgbClr val="54545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408674" y="2004445"/>
            <a:ext cx="370487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CB695"/>
              </a:buClr>
              <a:buSzPts val="2000"/>
              <a:defRPr/>
            </a:pPr>
            <a:r>
              <a:rPr lang="fr-FR" sz="2000" b="1" dirty="0">
                <a:solidFill>
                  <a:srgbClr val="0CB695"/>
                </a:solidFill>
                <a:latin typeface="Marianne"/>
              </a:rPr>
              <a:t>Chiffres audience du portail</a:t>
            </a:r>
            <a:endParaRPr dirty="0"/>
          </a:p>
          <a:p>
            <a:pPr lvl="0">
              <a:buClr>
                <a:srgbClr val="0CB695"/>
              </a:buClr>
              <a:buSzPts val="2000"/>
              <a:defRPr/>
            </a:pPr>
            <a:r>
              <a:rPr lang="fr-FR" b="1" dirty="0">
                <a:solidFill>
                  <a:srgbClr val="0CB695"/>
                </a:solidFill>
                <a:latin typeface="Marianne"/>
              </a:rPr>
              <a:t>(visiteurs acceptant cookies)</a:t>
            </a:r>
            <a:endParaRPr sz="1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0122" y="2898413"/>
            <a:ext cx="612047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4884" lvl="1" indent="-342890">
              <a:buClr>
                <a:srgbClr val="37635F"/>
              </a:buClr>
              <a:buSzPts val="1800"/>
              <a:buFont typeface="Noto Sans Symbols"/>
              <a:buChar char="▪"/>
              <a:defRPr/>
            </a:pP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59 119 </a:t>
            </a:r>
            <a:r>
              <a:rPr lang="fr-FR" sz="1600" dirty="0">
                <a:solidFill>
                  <a:srgbClr val="37635F"/>
                </a:solidFill>
                <a:latin typeface="Marianne"/>
              </a:rPr>
              <a:t>visiteurs uniques</a:t>
            </a:r>
            <a:endParaRPr dirty="0"/>
          </a:p>
          <a:p>
            <a:pPr marL="594884" lvl="1" indent="-342890">
              <a:buClr>
                <a:srgbClr val="37635F"/>
              </a:buClr>
              <a:buSzPts val="1800"/>
              <a:buFont typeface="Noto Sans Symbols"/>
              <a:buChar char="▪"/>
              <a:defRPr/>
            </a:pPr>
            <a:r>
              <a:rPr lang="fr-FR" sz="1600" dirty="0" smtClean="0">
                <a:solidFill>
                  <a:srgbClr val="37635F"/>
                </a:solidFill>
                <a:latin typeface="Marianne"/>
              </a:rPr>
              <a:t>208 740 </a:t>
            </a:r>
            <a:r>
              <a:rPr lang="fr-FR" sz="1600" dirty="0">
                <a:solidFill>
                  <a:srgbClr val="37635F"/>
                </a:solidFill>
                <a:latin typeface="Marianne"/>
              </a:rPr>
              <a:t>pages vues</a:t>
            </a:r>
            <a:endParaRPr lang="fr-FR" dirty="0">
              <a:latin typeface="Mariann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5405551-039F-450A-9CF3-08C03A1654FC}" type="slidenum">
              <a:rPr lang="fr-FR" smtClean="0">
                <a:solidFill>
                  <a:srgbClr val="37635F">
                    <a:tint val="75000"/>
                  </a:srgbClr>
                </a:solidFill>
              </a:rPr>
              <a:pPr defTabSz="914377"/>
              <a:t>19</a:t>
            </a:fld>
            <a:endParaRPr lang="fr-FR">
              <a:solidFill>
                <a:srgbClr val="37635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806283" y="1728319"/>
            <a:ext cx="11544669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0" baseline="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>Ambition </a:t>
            </a:r>
            <a:r>
              <a:rPr lang="fr-FR" sz="3200" b="1" i="0" baseline="0" dirty="0" smtClean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/>
            </a:r>
            <a:br>
              <a:rPr lang="fr-FR" sz="3200" b="1" i="0" baseline="0" dirty="0" smtClean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</a:br>
            <a:r>
              <a:rPr lang="fr-FR" sz="2400" b="1" i="0" baseline="0" dirty="0" smtClean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>posée par la loi pour une république numérique (2016)</a:t>
            </a:r>
          </a:p>
          <a:p>
            <a:r>
              <a:rPr lang="fr-FR" sz="2400" b="1" i="0" baseline="0" dirty="0" smtClean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>rappelée par la science ouverte</a:t>
            </a:r>
            <a:r>
              <a:rPr lang="fr-FR" sz="3200" b="1" i="0" baseline="0" dirty="0" smtClean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/>
            </a:r>
            <a:br>
              <a:rPr lang="fr-FR" sz="3200" b="1" i="0" baseline="0" dirty="0" smtClean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</a:br>
            <a:endParaRPr lang="fr-FR" sz="3200" b="1" i="0" baseline="0" dirty="0" smtClean="0">
              <a:latin typeface="Marianne" panose="02000000000000000000" pitchFamily="50" charset="0"/>
            </a:endParaRPr>
          </a:p>
          <a:p>
            <a:pPr marL="1160463" indent="-457200"/>
            <a:r>
              <a:rPr lang="fr-FR" sz="2000" b="1" i="0" baseline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Ouvrir </a:t>
            </a:r>
            <a:r>
              <a:rPr lang="fr-FR" sz="2000" b="1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l’ensemble des produits et des méthodes de la </a:t>
            </a:r>
            <a:r>
              <a:rPr lang="fr-FR" sz="2000" b="1" i="0" baseline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recherche</a:t>
            </a:r>
            <a:endParaRPr lang="fr-FR" sz="2000" b="1" i="0" baseline="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  <a:p>
            <a:pPr marL="982663" lvl="1">
              <a:spcBef>
                <a:spcPts val="600"/>
              </a:spcBef>
            </a:pP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&gt;&gt; Les publications</a:t>
            </a:r>
          </a:p>
          <a:p>
            <a:pPr marL="982663" lvl="1">
              <a:spcBef>
                <a:spcPts val="600"/>
              </a:spcBef>
            </a:pP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&gt;&gt; Les </a:t>
            </a: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données</a:t>
            </a:r>
          </a:p>
          <a:p>
            <a:pPr marL="982663" lvl="1">
              <a:spcBef>
                <a:spcPts val="600"/>
              </a:spcBef>
            </a:pP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&gt;&gt; Les </a:t>
            </a: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codes sources</a:t>
            </a:r>
          </a:p>
          <a:p>
            <a:endParaRPr lang="fr-FR" sz="2000" baseline="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533328" y="3066691"/>
            <a:ext cx="9120899" cy="865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700" i="1" dirty="0">
              <a:solidFill>
                <a:srgbClr val="0CB69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504D5-2E0B-4631-8817-36481FBE00CE}"/>
              </a:ext>
            </a:extLst>
          </p:cNvPr>
          <p:cNvSpPr/>
          <p:nvPr/>
        </p:nvSpPr>
        <p:spPr>
          <a:xfrm>
            <a:off x="1147478" y="4978282"/>
            <a:ext cx="9584924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Une </a:t>
            </a:r>
            <a:r>
              <a:rPr lang="fr-FR" sz="2000" i="1" dirty="0">
                <a:solidFill>
                  <a:schemeClr val="bg1"/>
                </a:solidFill>
              </a:rPr>
              <a:t>science plus cumulative, plus robuste, plus reproductible</a:t>
            </a:r>
          </a:p>
          <a:p>
            <a:endParaRPr lang="fr-FR" sz="800" i="1" dirty="0">
              <a:solidFill>
                <a:schemeClr val="bg1"/>
              </a:solidFill>
            </a:endParaRPr>
          </a:p>
          <a:p>
            <a:r>
              <a:rPr lang="fr-FR" sz="2000" i="1" dirty="0" smtClean="0">
                <a:solidFill>
                  <a:schemeClr val="bg1"/>
                </a:solidFill>
              </a:rPr>
              <a:t>Une </a:t>
            </a:r>
            <a:r>
              <a:rPr lang="fr-FR" sz="2000" i="1" dirty="0">
                <a:solidFill>
                  <a:schemeClr val="bg1"/>
                </a:solidFill>
              </a:rPr>
              <a:t>science transparente et accessible à toutes et tous</a:t>
            </a:r>
          </a:p>
        </p:txBody>
      </p:sp>
    </p:spTree>
    <p:extLst>
      <p:ext uri="{BB962C8B-B14F-4D97-AF65-F5344CB8AC3E}">
        <p14:creationId xmlns:p14="http://schemas.microsoft.com/office/powerpoint/2010/main" val="42393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729046" y="153705"/>
            <a:ext cx="5093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b="1" i="1" dirty="0">
                <a:solidFill>
                  <a:srgbClr val="36B3AB"/>
                </a:solidFill>
                <a:latin typeface="Marianne"/>
              </a:rPr>
              <a:t>Recherche Data Gouv </a:t>
            </a:r>
            <a:r>
              <a:rPr lang="fr-FR" b="1" i="1" dirty="0" smtClean="0">
                <a:solidFill>
                  <a:srgbClr val="36B3AB"/>
                </a:solidFill>
                <a:latin typeface="Marianne"/>
              </a:rPr>
              <a:t>in the data life cycle</a:t>
            </a:r>
            <a:endParaRPr lang="fr-FR" i="1" dirty="0">
              <a:solidFill>
                <a:srgbClr val="36B3AB"/>
              </a:solidFill>
              <a:latin typeface="Marianne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87688" y="800036"/>
            <a:ext cx="5295746" cy="52716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8365113" y="1356789"/>
            <a:ext cx="2655878" cy="14157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1</a:t>
            </a:r>
            <a:r>
              <a:rPr lang="fr-FR" b="1" baseline="300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st</a:t>
            </a:r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 </a:t>
            </a:r>
            <a:r>
              <a:rPr lang="fr-FR" sz="1400" b="1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tier</a:t>
            </a:r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 </a:t>
            </a:r>
            <a:endParaRPr dirty="0"/>
          </a:p>
          <a:p>
            <a:pPr>
              <a:defRPr/>
            </a:pPr>
            <a:r>
              <a:rPr lang="fr-FR" sz="1200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Collect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, </a:t>
            </a:r>
            <a:r>
              <a:rPr lang="fr-FR" sz="1200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create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, store and </a:t>
            </a:r>
            <a:r>
              <a:rPr lang="fr-FR" sz="1200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compute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 </a:t>
            </a:r>
            <a:r>
              <a:rPr lang="fr-FR" sz="1200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scientific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 data.</a:t>
            </a:r>
          </a:p>
          <a:p>
            <a:pPr>
              <a:defRPr/>
            </a:pP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This </a:t>
            </a:r>
            <a:r>
              <a:rPr lang="fr-FR" sz="1200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is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 </a:t>
            </a:r>
            <a:r>
              <a:rPr lang="fr-FR" sz="1200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done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 </a:t>
            </a:r>
            <a:r>
              <a:rPr lang="fr-FR" sz="1200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within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 the </a:t>
            </a:r>
            <a:r>
              <a:rPr lang="fr-FR" sz="1200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laboratories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 and in collaboration </a:t>
            </a:r>
            <a:r>
              <a:rPr lang="fr-FR" sz="1200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with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 </a:t>
            </a:r>
            <a:r>
              <a:rPr lang="fr-FR" sz="1200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storage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 and </a:t>
            </a:r>
            <a:r>
              <a:rPr lang="fr-FR" sz="1200" dirty="0" err="1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computing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latin typeface="Marianne"/>
              </a:rPr>
              <a:t> service providers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009775" y="5756898"/>
            <a:ext cx="50797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1400" b="1" dirty="0" smtClean="0">
                <a:latin typeface="Marianne"/>
              </a:rPr>
              <a:t>2</a:t>
            </a:r>
            <a:r>
              <a:rPr lang="fr-FR" b="1" baseline="30000" dirty="0" smtClean="0">
                <a:latin typeface="Marianne"/>
              </a:rPr>
              <a:t>nd</a:t>
            </a:r>
            <a:r>
              <a:rPr lang="fr-FR" sz="1400" b="1" dirty="0" smtClean="0">
                <a:latin typeface="Marianne"/>
              </a:rPr>
              <a:t> </a:t>
            </a:r>
            <a:r>
              <a:rPr lang="fr-FR" sz="1400" b="1" dirty="0" err="1" smtClean="0">
                <a:latin typeface="Marianne"/>
              </a:rPr>
              <a:t>tier</a:t>
            </a:r>
            <a:r>
              <a:rPr lang="fr-FR" sz="1400" b="1" dirty="0" smtClean="0">
                <a:latin typeface="Marianne"/>
              </a:rPr>
              <a:t> </a:t>
            </a:r>
            <a:endParaRPr dirty="0"/>
          </a:p>
          <a:p>
            <a:pPr algn="r">
              <a:defRPr/>
            </a:pPr>
            <a:r>
              <a:rPr lang="fr-FR" sz="1400" b="1" dirty="0">
                <a:latin typeface="Marianne"/>
              </a:rPr>
              <a:t>Recherche Data Gouv </a:t>
            </a:r>
            <a:r>
              <a:rPr lang="fr-FR" sz="1400" dirty="0" smtClean="0">
                <a:latin typeface="Marianne"/>
              </a:rPr>
              <a:t>groups curation, </a:t>
            </a:r>
            <a:r>
              <a:rPr lang="fr-FR" sz="1400" dirty="0" err="1" smtClean="0">
                <a:latin typeface="Marianne"/>
              </a:rPr>
              <a:t>deposit</a:t>
            </a:r>
            <a:r>
              <a:rPr lang="fr-FR" sz="1400" dirty="0" smtClean="0">
                <a:latin typeface="Marianne"/>
              </a:rPr>
              <a:t> and publication services for </a:t>
            </a:r>
            <a:r>
              <a:rPr lang="fr-FR" sz="1400" dirty="0" err="1" smtClean="0">
                <a:latin typeface="Marianne"/>
              </a:rPr>
              <a:t>validated</a:t>
            </a:r>
            <a:r>
              <a:rPr lang="fr-FR" sz="1400" dirty="0" smtClean="0">
                <a:latin typeface="Marianne"/>
              </a:rPr>
              <a:t> </a:t>
            </a:r>
            <a:r>
              <a:rPr lang="fr-FR" sz="1400" dirty="0" err="1" smtClean="0">
                <a:latin typeface="Marianne"/>
              </a:rPr>
              <a:t>scientific</a:t>
            </a:r>
            <a:r>
              <a:rPr lang="fr-FR" sz="1400" dirty="0" smtClean="0">
                <a:latin typeface="Marianne"/>
              </a:rPr>
              <a:t> data</a:t>
            </a:r>
            <a:endParaRPr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885371" y="1730800"/>
            <a:ext cx="2546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1400" b="1" dirty="0" smtClean="0">
                <a:latin typeface="Marianne"/>
              </a:rPr>
              <a:t>3</a:t>
            </a:r>
            <a:r>
              <a:rPr lang="fr-FR" sz="1400" b="1" baseline="30000" dirty="0" smtClean="0">
                <a:latin typeface="Marianne"/>
              </a:rPr>
              <a:t>rd</a:t>
            </a:r>
            <a:r>
              <a:rPr lang="fr-FR" sz="1400" b="1" dirty="0" smtClean="0">
                <a:latin typeface="Marianne"/>
              </a:rPr>
              <a:t> </a:t>
            </a:r>
            <a:r>
              <a:rPr lang="fr-FR" sz="1400" b="1" dirty="0" err="1" smtClean="0">
                <a:latin typeface="Marianne"/>
              </a:rPr>
              <a:t>tier</a:t>
            </a:r>
            <a:endParaRPr dirty="0"/>
          </a:p>
          <a:p>
            <a:pPr algn="r">
              <a:defRPr/>
            </a:pPr>
            <a:r>
              <a:rPr lang="fr-FR" sz="1400" b="1" dirty="0">
                <a:latin typeface="Marianne"/>
              </a:rPr>
              <a:t>Recherche Data Gouv </a:t>
            </a:r>
            <a:r>
              <a:rPr lang="fr-FR" sz="1400" dirty="0" smtClean="0">
                <a:latin typeface="Marianne"/>
              </a:rPr>
              <a:t>exposes </a:t>
            </a:r>
            <a:r>
              <a:rPr lang="fr-FR" sz="1400" dirty="0" err="1" smtClean="0">
                <a:latin typeface="Marianne"/>
              </a:rPr>
              <a:t>citable</a:t>
            </a:r>
            <a:r>
              <a:rPr lang="fr-FR" sz="1400" dirty="0" smtClean="0">
                <a:latin typeface="Marianne"/>
              </a:rPr>
              <a:t> data, </a:t>
            </a:r>
            <a:r>
              <a:rPr lang="fr-FR" sz="1400" dirty="0" err="1" smtClean="0">
                <a:latin typeface="Marianne"/>
              </a:rPr>
              <a:t>through</a:t>
            </a:r>
            <a:r>
              <a:rPr lang="fr-FR" sz="1400" dirty="0" smtClean="0">
                <a:latin typeface="Marianne"/>
              </a:rPr>
              <a:t> </a:t>
            </a:r>
            <a:r>
              <a:rPr lang="fr-FR" sz="1400" dirty="0" err="1" smtClean="0">
                <a:latin typeface="Marianne"/>
              </a:rPr>
              <a:t>opening</a:t>
            </a:r>
            <a:r>
              <a:rPr lang="fr-FR" sz="1400" dirty="0" smtClean="0">
                <a:latin typeface="Marianne"/>
              </a:rPr>
              <a:t> or sharing</a:t>
            </a:r>
          </a:p>
        </p:txBody>
      </p:sp>
      <p:pic>
        <p:nvPicPr>
          <p:cNvPr id="15" name="Image 14"/>
          <p:cNvPicPr/>
          <p:nvPr/>
        </p:nvPicPr>
        <p:blipFill>
          <a:blip r:embed="rId3"/>
          <a:stretch/>
        </p:blipFill>
        <p:spPr bwMode="auto">
          <a:xfrm>
            <a:off x="2324264" y="5603759"/>
            <a:ext cx="2214880" cy="358775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3"/>
          <a:stretch/>
        </p:blipFill>
        <p:spPr bwMode="auto">
          <a:xfrm>
            <a:off x="1858237" y="1356789"/>
            <a:ext cx="2214880" cy="35877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76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56" y="4745565"/>
            <a:ext cx="3570515" cy="1115786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>
          <a:xfrm>
            <a:off x="838199" y="1850746"/>
            <a:ext cx="10525125" cy="43468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CB6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Du côté de la plateforme nationale des données de la recherche</a:t>
            </a:r>
            <a:endParaRPr lang="fr-FR" sz="2400" b="1" dirty="0">
              <a:solidFill>
                <a:srgbClr val="0CB6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lvl="1"/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Rejoindre et </a:t>
            </a:r>
            <a:r>
              <a:rPr lang="fr-FR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-construire le réseau européen des entrepôts de confiance</a:t>
            </a:r>
            <a:endParaRPr lang="fr-F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Travailler au-delà des frontières sur les sujets transdisciplinaires</a:t>
            </a:r>
            <a:endParaRPr lang="fr-F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0CB6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Du côté de l’accompagnement</a:t>
            </a:r>
            <a:endParaRPr lang="fr-FR" sz="2400" b="1" dirty="0">
              <a:solidFill>
                <a:srgbClr val="0CB6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lvl="1"/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Premier périmètre du « Centre de Compétences » Français via Skills4EOSC</a:t>
            </a:r>
          </a:p>
          <a:p>
            <a:pPr lvl="1"/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Partager les pratiques de support et formation au niveau européen</a:t>
            </a:r>
            <a:endParaRPr lang="fr-F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0CB6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En tant que service national de données</a:t>
            </a:r>
            <a:endParaRPr lang="fr-FR" sz="2400" b="1" dirty="0">
              <a:solidFill>
                <a:srgbClr val="0CB6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lvl="1"/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Partage de bonne pratiques au sein de RDA</a:t>
            </a:r>
            <a:endParaRPr lang="fr-F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Lien et interactions avec d’autres groupes d’intérêt</a:t>
            </a:r>
            <a:endParaRPr lang="fr-F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/>
          <p:cNvSpPr txBox="1"/>
          <p:nvPr/>
        </p:nvSpPr>
        <p:spPr bwMode="auto">
          <a:xfrm>
            <a:off x="287775" y="1088547"/>
            <a:ext cx="11950876" cy="771008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fr-FR" sz="2200" b="0" i="1" u="none" strike="noStrike" baseline="30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b="1" i="0" baseline="0" dirty="0" smtClean="0">
                <a:latin typeface="Marianne"/>
              </a:rPr>
              <a:t>Recherche Data Gouv à l’international</a:t>
            </a:r>
            <a:endParaRPr lang="fr-FR" sz="2400" i="0" baseline="0" dirty="0">
              <a:latin typeface="Mariann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44" y="4904063"/>
            <a:ext cx="1415743" cy="7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6527" y="2309045"/>
            <a:ext cx="1405720" cy="178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33939" y="2361557"/>
            <a:ext cx="1692323" cy="1689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5400000">
            <a:off x="1689665" y="2933676"/>
            <a:ext cx="1610609" cy="34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745958" y="3590379"/>
            <a:ext cx="294143" cy="10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 rot="15287671">
            <a:off x="4000825" y="1824584"/>
            <a:ext cx="2849243" cy="2987937"/>
          </a:xfrm>
          <a:prstGeom prst="ellipse">
            <a:avLst/>
          </a:prstGeom>
          <a:noFill/>
          <a:ln w="76200">
            <a:solidFill>
              <a:srgbClr val="6BBDB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7641000" y="3206801"/>
            <a:ext cx="1000752" cy="2145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Secteurs 66"/>
          <p:cNvSpPr/>
          <p:nvPr/>
        </p:nvSpPr>
        <p:spPr>
          <a:xfrm rot="12401237">
            <a:off x="6484321" y="2133714"/>
            <a:ext cx="3402015" cy="3420775"/>
          </a:xfrm>
          <a:prstGeom prst="pie">
            <a:avLst>
              <a:gd name="adj1" fmla="val 0"/>
              <a:gd name="adj2" fmla="val 16231420"/>
            </a:avLst>
          </a:prstGeom>
          <a:solidFill>
            <a:schemeClr val="bg1"/>
          </a:solidFill>
          <a:ln w="76200">
            <a:solidFill>
              <a:srgbClr val="A3CCC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691649" y="2788383"/>
            <a:ext cx="2207108" cy="571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6328676" y="3321083"/>
            <a:ext cx="1813475" cy="32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6533973" y="3430963"/>
            <a:ext cx="1813475" cy="429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 rot="5400000">
            <a:off x="7104431" y="3909717"/>
            <a:ext cx="1813475" cy="32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ecteurs 12"/>
          <p:cNvSpPr/>
          <p:nvPr/>
        </p:nvSpPr>
        <p:spPr>
          <a:xfrm>
            <a:off x="766549" y="2418761"/>
            <a:ext cx="3402015" cy="3420775"/>
          </a:xfrm>
          <a:prstGeom prst="pie">
            <a:avLst>
              <a:gd name="adj1" fmla="val 0"/>
              <a:gd name="adj2" fmla="val 16231420"/>
            </a:avLst>
          </a:prstGeom>
          <a:solidFill>
            <a:schemeClr val="bg1"/>
          </a:solidFill>
          <a:ln w="76200">
            <a:solidFill>
              <a:srgbClr val="3763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5400000">
            <a:off x="6776717" y="4134799"/>
            <a:ext cx="1813475" cy="62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 rot="5400000">
            <a:off x="7328877" y="4235329"/>
            <a:ext cx="1612419" cy="62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 rot="5400000">
            <a:off x="1759962" y="3112066"/>
            <a:ext cx="1688967" cy="383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2176909" y="4019253"/>
            <a:ext cx="1956796" cy="428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1320987" y="2707132"/>
            <a:ext cx="2674047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fr-FR" sz="2000" dirty="0">
                <a:solidFill>
                  <a:srgbClr val="0CB695"/>
                </a:solidFill>
                <a:latin typeface="Marianne" panose="02000000000000000000" pitchFamily="50" charset="0"/>
              </a:rPr>
              <a:t>    Fin</a:t>
            </a:r>
          </a:p>
          <a:p>
            <a:pPr marL="804843" defTabSz="914377">
              <a:defRPr/>
            </a:pPr>
            <a:r>
              <a:rPr lang="fr-FR" sz="3200" b="1" dirty="0">
                <a:solidFill>
                  <a:srgbClr val="0CB695"/>
                </a:solidFill>
                <a:latin typeface="Marianne" panose="02000000000000000000" pitchFamily="50" charset="0"/>
              </a:rPr>
              <a:t>2023</a:t>
            </a:r>
          </a:p>
          <a:p>
            <a:pPr defTabSz="914377">
              <a:defRPr/>
            </a:pPr>
            <a:endParaRPr lang="fr-FR" sz="20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defTabSz="914377">
              <a:defRPr/>
            </a:pPr>
            <a:r>
              <a:rPr lang="fr-FR" sz="1400" dirty="0">
                <a:solidFill>
                  <a:srgbClr val="0CB695"/>
                </a:solidFill>
                <a:latin typeface="Marianne" panose="02000000000000000000" pitchFamily="50" charset="0"/>
              </a:rPr>
              <a:t>Ecosystème d’accompagnement installé</a:t>
            </a:r>
            <a:br>
              <a:rPr lang="fr-FR" sz="1400" dirty="0">
                <a:solidFill>
                  <a:srgbClr val="0CB695"/>
                </a:solidFill>
                <a:latin typeface="Marianne" panose="02000000000000000000" pitchFamily="50" charset="0"/>
              </a:rPr>
            </a:br>
            <a:endParaRPr lang="fr-FR" sz="80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defTabSz="914377">
              <a:defRPr/>
            </a:pPr>
            <a:r>
              <a:rPr lang="fr-FR" sz="1400" dirty="0">
                <a:solidFill>
                  <a:srgbClr val="0CB695"/>
                </a:solidFill>
                <a:latin typeface="Marianne" panose="02000000000000000000" pitchFamily="50" charset="0"/>
              </a:rPr>
              <a:t>Signalement et accès aux données d’entrepôts tiers</a:t>
            </a:r>
          </a:p>
          <a:p>
            <a:pPr defTabSz="914377">
              <a:defRPr/>
            </a:pPr>
            <a:r>
              <a:rPr lang="fr-FR" sz="900" dirty="0">
                <a:solidFill>
                  <a:srgbClr val="0CB695"/>
                </a:solidFill>
                <a:latin typeface="Marianne" panose="02000000000000000000" pitchFamily="50" charset="0"/>
              </a:rPr>
              <a:t/>
            </a:r>
            <a:br>
              <a:rPr lang="fr-FR" sz="900" dirty="0">
                <a:solidFill>
                  <a:srgbClr val="0CB695"/>
                </a:solidFill>
                <a:latin typeface="Marianne" panose="02000000000000000000" pitchFamily="50" charset="0"/>
              </a:rPr>
            </a:br>
            <a:r>
              <a:rPr lang="fr-FR" sz="1400" dirty="0">
                <a:solidFill>
                  <a:srgbClr val="0CB695"/>
                </a:solidFill>
                <a:latin typeface="Marianne" panose="02000000000000000000" pitchFamily="50" charset="0"/>
              </a:rPr>
              <a:t>Infrastructure technique hautement disponible, souveraine et adaptable</a:t>
            </a:r>
            <a:endParaRPr lang="fr-FR" sz="14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4375555" y="2334443"/>
            <a:ext cx="215479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fr-FR" sz="3200" b="1" dirty="0">
                <a:solidFill>
                  <a:srgbClr val="0CB695"/>
                </a:solidFill>
                <a:latin typeface="Marianne" panose="02000000000000000000" pitchFamily="50" charset="0"/>
              </a:rPr>
              <a:t>2024</a:t>
            </a:r>
          </a:p>
          <a:p>
            <a:pPr defTabSz="914377">
              <a:defRPr/>
            </a:pPr>
            <a:endParaRPr lang="fr-FR" sz="160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defTabSz="914377">
              <a:defRPr/>
            </a:pPr>
            <a:r>
              <a:rPr lang="fr-FR" sz="1400" dirty="0">
                <a:solidFill>
                  <a:srgbClr val="0CB695"/>
                </a:solidFill>
                <a:latin typeface="Marianne" panose="02000000000000000000" pitchFamily="50" charset="0"/>
              </a:rPr>
              <a:t>Implication </a:t>
            </a:r>
            <a:r>
              <a:rPr lang="fr-FR" sz="1400" dirty="0">
                <a:solidFill>
                  <a:srgbClr val="0CB695"/>
                </a:solidFill>
                <a:latin typeface="Marianne" panose="02000000000000000000" pitchFamily="50" charset="0"/>
              </a:rPr>
              <a:t>EOSC</a:t>
            </a:r>
          </a:p>
          <a:p>
            <a:pPr lvl="0">
              <a:defRPr/>
            </a:pPr>
            <a:endParaRPr lang="fr-FR" sz="14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lvl="0">
              <a:defRPr/>
            </a:pPr>
            <a:r>
              <a:rPr lang="fr-FR" sz="1400" dirty="0">
                <a:solidFill>
                  <a:srgbClr val="37C3A8"/>
                </a:solidFill>
                <a:latin typeface="Marianne" panose="02000000000000000000" pitchFamily="50" charset="0"/>
              </a:rPr>
              <a:t>Structure organisationnelle &amp; gouvernance cibles</a:t>
            </a:r>
          </a:p>
          <a:p>
            <a:pPr marL="594885" lvl="1" indent="-342891" defTabSz="914377">
              <a:defRPr/>
            </a:pPr>
            <a:endParaRPr lang="fr-FR" sz="16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6953394" y="3190346"/>
            <a:ext cx="27533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fr-FR" sz="3200" b="1" dirty="0">
                <a:solidFill>
                  <a:srgbClr val="0CB695"/>
                </a:solidFill>
                <a:latin typeface="Marianne" panose="02000000000000000000" pitchFamily="50" charset="0"/>
              </a:rPr>
              <a:t>2025</a:t>
            </a:r>
          </a:p>
          <a:p>
            <a:pPr defTabSz="914377">
              <a:defRPr/>
            </a:pPr>
            <a:endParaRPr lang="fr-FR" sz="140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algn="ctr" defTabSz="914377">
              <a:defRPr/>
            </a:pPr>
            <a:r>
              <a:rPr lang="fr-FR" sz="1400" dirty="0">
                <a:solidFill>
                  <a:srgbClr val="0CB695"/>
                </a:solidFill>
                <a:latin typeface="Marianne" panose="02000000000000000000" pitchFamily="50" charset="0"/>
              </a:rPr>
              <a:t>Candidature stratégie nationale des infrastructures de recherche</a:t>
            </a:r>
            <a:endParaRPr lang="fr-FR" sz="14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cxnSp>
        <p:nvCxnSpPr>
          <p:cNvPr id="81" name="Connecteur droit 80"/>
          <p:cNvCxnSpPr/>
          <p:nvPr/>
        </p:nvCxnSpPr>
        <p:spPr>
          <a:xfrm>
            <a:off x="3746421" y="5306769"/>
            <a:ext cx="515715" cy="5327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3534016" y="5934673"/>
            <a:ext cx="30733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b="1" dirty="0">
                <a:latin typeface="Marianne" panose="02000000000000000000" pitchFamily="50" charset="0"/>
              </a:rPr>
              <a:t>Participation construction consortium européen 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9126189" y="5306769"/>
            <a:ext cx="343364" cy="5327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9577821" y="5035917"/>
            <a:ext cx="25197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>
                <a:latin typeface="Marianne" panose="02000000000000000000" pitchFamily="50" charset="0"/>
              </a:rPr>
              <a:t>Service HAL de dépôt d’un jeu de donnée associé à une publication et transfert du jeu de données vers l’entrepôt Recherche Data Gouv (projet </a:t>
            </a:r>
            <a:r>
              <a:rPr lang="fr-FR" sz="1300" dirty="0" err="1">
                <a:latin typeface="Marianne" panose="02000000000000000000" pitchFamily="50" charset="0"/>
              </a:rPr>
              <a:t>HALiance</a:t>
            </a:r>
            <a:r>
              <a:rPr lang="fr-FR" sz="1300" dirty="0">
                <a:latin typeface="Marianne" panose="02000000000000000000" pitchFamily="50" charset="0"/>
              </a:rPr>
              <a:t>)</a:t>
            </a:r>
          </a:p>
        </p:txBody>
      </p:sp>
      <p:sp>
        <p:nvSpPr>
          <p:cNvPr id="28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291539" y="874668"/>
            <a:ext cx="9689832" cy="78248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37" lvl="1" defTabSz="914354">
              <a:defRPr/>
            </a:pPr>
            <a:r>
              <a:rPr lang="fr-FR" sz="2400" b="1" dirty="0">
                <a:solidFill>
                  <a:srgbClr val="13988A"/>
                </a:solidFill>
                <a:latin typeface="Marianne" panose="02000000000000000000" pitchFamily="50" charset="0"/>
              </a:rPr>
              <a:t>Trajectoire </a:t>
            </a:r>
            <a:br>
              <a:rPr lang="fr-FR" sz="2400" b="1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sz="2400" b="1" dirty="0">
                <a:solidFill>
                  <a:srgbClr val="13988A"/>
                </a:solidFill>
                <a:latin typeface="Marianne" panose="02000000000000000000" pitchFamily="50" charset="0"/>
              </a:rPr>
              <a:t>de l’écosystème </a:t>
            </a:r>
            <a:br>
              <a:rPr lang="fr-FR" sz="2400" b="1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sz="2400" b="1" dirty="0">
                <a:solidFill>
                  <a:srgbClr val="13988A"/>
                </a:solidFill>
                <a:latin typeface="Marianne" panose="02000000000000000000" pitchFamily="50" charset="0"/>
              </a:rPr>
              <a:t>Recherche Data Gouv </a:t>
            </a:r>
            <a:endParaRPr lang="fr-FR" sz="2000" dirty="0">
              <a:solidFill>
                <a:srgbClr val="13988A"/>
              </a:solidFill>
              <a:latin typeface="Marianne" panose="02000000000000000000" pitchFamily="50" charset="0"/>
            </a:endParaRPr>
          </a:p>
          <a:p>
            <a:pPr marL="273037" lvl="1" defTabSz="914354">
              <a:defRPr/>
            </a:pPr>
            <a:r>
              <a:rPr lang="fr-FR" sz="2400" dirty="0">
                <a:solidFill>
                  <a:srgbClr val="13988A"/>
                </a:solidFill>
                <a:latin typeface="Marianne" panose="02000000000000000000" pitchFamily="50" charset="0"/>
              </a:rPr>
              <a:t/>
            </a:r>
            <a:br>
              <a:rPr lang="fr-FR" sz="2400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sz="1200" dirty="0">
                <a:solidFill>
                  <a:srgbClr val="13988A"/>
                </a:solidFill>
                <a:latin typeface="Marianne" panose="02000000000000000000" pitchFamily="50" charset="0"/>
              </a:rPr>
              <a:t> </a:t>
            </a:r>
            <a:r>
              <a:rPr lang="fr-FR" sz="2400" dirty="0">
                <a:solidFill>
                  <a:srgbClr val="13988A"/>
                </a:solidFill>
                <a:latin typeface="Marianne" panose="02000000000000000000" pitchFamily="50" charset="0"/>
              </a:rPr>
              <a:t/>
            </a:r>
            <a:br>
              <a:rPr lang="fr-FR" sz="2400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sz="2000" b="1" dirty="0">
                <a:solidFill>
                  <a:srgbClr val="13988A"/>
                </a:solidFill>
                <a:latin typeface="Marianne" panose="02000000000000000000" pitchFamily="50" charset="0"/>
              </a:rPr>
              <a:t/>
            </a:r>
            <a:br>
              <a:rPr lang="fr-FR" sz="2000" b="1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sz="2000" b="1" dirty="0">
                <a:solidFill>
                  <a:srgbClr val="13988A"/>
                </a:solidFill>
                <a:latin typeface="Marianne" panose="02000000000000000000" pitchFamily="50" charset="0"/>
              </a:rPr>
              <a:t/>
            </a:r>
            <a:br>
              <a:rPr lang="fr-FR" sz="2000" b="1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sz="1100" b="1" dirty="0">
                <a:solidFill>
                  <a:srgbClr val="13988A"/>
                </a:solidFill>
                <a:latin typeface="Marianne" panose="02000000000000000000" pitchFamily="50" charset="0"/>
              </a:rPr>
              <a:t> </a:t>
            </a:r>
          </a:p>
          <a:p>
            <a:pPr marL="273037" lvl="1" defTabSz="914354">
              <a:defRPr/>
            </a:pPr>
            <a:endParaRPr lang="fr-FR" sz="1600" b="1" baseline="30000" dirty="0">
              <a:solidFill>
                <a:srgbClr val="13988A"/>
              </a:solidFill>
              <a:latin typeface="Marianne" panose="02000000000000000000" pitchFamily="50" charset="0"/>
            </a:endParaRPr>
          </a:p>
        </p:txBody>
      </p:sp>
      <p:pic>
        <p:nvPicPr>
          <p:cNvPr id="31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85780" y="-548127"/>
            <a:ext cx="3260165" cy="3415905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4745957" y="1437890"/>
            <a:ext cx="5795" cy="499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3746421" y="951705"/>
            <a:ext cx="29127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>
                <a:latin typeface="Marianne" panose="02000000000000000000" pitchFamily="50" charset="0"/>
              </a:rPr>
              <a:t>4e appel à labellisation</a:t>
            </a:r>
          </a:p>
          <a:p>
            <a:pPr lvl="0"/>
            <a:r>
              <a:rPr lang="fr-FR" sz="1300" dirty="0">
                <a:latin typeface="Marianne" panose="02000000000000000000" pitchFamily="50" charset="0"/>
              </a:rPr>
              <a:t>ateliers de la donnée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8121309" y="1379163"/>
            <a:ext cx="20615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latin typeface="Marianne" panose="02000000000000000000" pitchFamily="50" charset="0"/>
              </a:rPr>
              <a:t>6</a:t>
            </a:r>
            <a:r>
              <a:rPr lang="fr-FR" sz="1300" dirty="0">
                <a:latin typeface="Marianne" panose="02000000000000000000" pitchFamily="50" charset="0"/>
              </a:rPr>
              <a:t>e </a:t>
            </a:r>
            <a:r>
              <a:rPr lang="fr-FR" sz="1300" dirty="0">
                <a:latin typeface="Marianne" panose="02000000000000000000" pitchFamily="50" charset="0"/>
              </a:rPr>
              <a:t>appel à labellisation</a:t>
            </a:r>
          </a:p>
          <a:p>
            <a:r>
              <a:rPr lang="fr-FR" sz="1300" dirty="0">
                <a:latin typeface="Marianne" panose="02000000000000000000" pitchFamily="50" charset="0"/>
              </a:rPr>
              <a:t>ateliers de la donnée</a:t>
            </a:r>
          </a:p>
        </p:txBody>
      </p:sp>
      <p:cxnSp>
        <p:nvCxnSpPr>
          <p:cNvPr id="34" name="Connecteur droit 33"/>
          <p:cNvCxnSpPr/>
          <p:nvPr/>
        </p:nvCxnSpPr>
        <p:spPr>
          <a:xfrm flipH="1">
            <a:off x="6386973" y="1762618"/>
            <a:ext cx="5519" cy="3421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5990577" y="1042424"/>
            <a:ext cx="20615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latin typeface="Marianne" panose="02000000000000000000" pitchFamily="50" charset="0"/>
              </a:rPr>
              <a:t>5e appel à labellisation</a:t>
            </a:r>
          </a:p>
          <a:p>
            <a:r>
              <a:rPr lang="fr-FR" sz="1300" dirty="0">
                <a:latin typeface="Marianne" panose="02000000000000000000" pitchFamily="50" charset="0"/>
              </a:rPr>
              <a:t>ateliers de la donnée</a:t>
            </a:r>
          </a:p>
        </p:txBody>
      </p:sp>
      <p:cxnSp>
        <p:nvCxnSpPr>
          <p:cNvPr id="35" name="Connecteur droit 34"/>
          <p:cNvCxnSpPr/>
          <p:nvPr/>
        </p:nvCxnSpPr>
        <p:spPr>
          <a:xfrm flipH="1">
            <a:off x="9070329" y="2012047"/>
            <a:ext cx="5519" cy="3421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913964" y="4839362"/>
            <a:ext cx="54089" cy="5223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5300517" y="5363884"/>
            <a:ext cx="23404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b="1" dirty="0">
                <a:latin typeface="Marianne" panose="02000000000000000000" pitchFamily="50" charset="0"/>
              </a:rPr>
              <a:t>Centre de Compétences dans EOSC</a:t>
            </a:r>
            <a:endParaRPr lang="fr-FR" sz="1300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655443-5C05-4BDE-8436-C418FA6195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22" y="3357162"/>
            <a:ext cx="1020578" cy="10205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5ED602-2742-467E-8D41-E699721B4F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2" y="3394281"/>
            <a:ext cx="1020578" cy="10205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D39D75-D62C-4C8B-A153-89E5D04056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12" y="3504926"/>
            <a:ext cx="909933" cy="9099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A3C90A4-1A59-4248-AC0D-DE65641AD8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79" y="3260327"/>
            <a:ext cx="1252348" cy="12523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DD9259-C812-4377-9F56-7D5507FD53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94" y="3407446"/>
            <a:ext cx="1020578" cy="10205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89CFA2-7F64-4612-8236-7A3B7B9833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63" y="3321704"/>
            <a:ext cx="1154481" cy="11544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D5D954-E4C9-4AB3-8FBB-6B8F334E92D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6" y="3521480"/>
            <a:ext cx="757527" cy="75752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50BDCCC-7508-4293-A4C4-1A3411BC04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r="13854"/>
          <a:stretch/>
        </p:blipFill>
        <p:spPr>
          <a:xfrm>
            <a:off x="7052978" y="3321035"/>
            <a:ext cx="1287262" cy="106975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277259" y="2151235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0" baseline="0" dirty="0" smtClean="0">
                <a:latin typeface="Marianne" panose="02000000000000000000" pitchFamily="50" charset="0"/>
              </a:rPr>
              <a:t>Une construction collective</a:t>
            </a:r>
          </a:p>
          <a:p>
            <a:r>
              <a:rPr lang="fr-FR" sz="2400" b="1" i="0" baseline="0" dirty="0" smtClean="0">
                <a:latin typeface="Marianne" panose="02000000000000000000" pitchFamily="50" charset="0"/>
              </a:rPr>
              <a:t>Une gouvernance collective</a:t>
            </a:r>
            <a:endParaRPr lang="fr-FR" sz="2400" i="0" baseline="0" dirty="0">
              <a:latin typeface="Marianne" panose="02000000000000000000" pitchFamily="50" charset="0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533328" y="3179772"/>
            <a:ext cx="7868551" cy="459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000" dirty="0" smtClean="0">
                <a:solidFill>
                  <a:srgbClr val="13988A"/>
                </a:solidFill>
                <a:latin typeface="Marianne" panose="02000000000000000000" pitchFamily="2" charset="0"/>
              </a:rPr>
              <a:t>Partenaires du projet</a:t>
            </a:r>
            <a:endParaRPr lang="fr-FR" sz="2000" dirty="0">
              <a:solidFill>
                <a:srgbClr val="13988A"/>
              </a:solidFill>
              <a:latin typeface="Marianne" panose="02000000000000000000" pitchFamily="2" charset="0"/>
            </a:endParaRPr>
          </a:p>
        </p:txBody>
      </p:sp>
      <p:pic>
        <p:nvPicPr>
          <p:cNvPr id="19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11091" y="-149590"/>
            <a:ext cx="3695200" cy="387172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FFEC296-97B1-4D36-91DC-57DB3F67F1B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2" y="4975046"/>
            <a:ext cx="1020578" cy="102057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AFB7BB-B53C-4225-B96B-31A7ABA7720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26" y="4975046"/>
            <a:ext cx="1020578" cy="102057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353881A-AD23-49EB-995A-BC9C42AC574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38" y="4975046"/>
            <a:ext cx="1020578" cy="102057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A315109-514C-4EFF-9BE6-D10AF8A7599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44" y="4975046"/>
            <a:ext cx="1020578" cy="1020576"/>
          </a:xfrm>
          <a:prstGeom prst="rect">
            <a:avLst/>
          </a:prstGeom>
        </p:spPr>
      </p:pic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502508" y="4627420"/>
            <a:ext cx="7868551" cy="865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000" dirty="0" smtClean="0">
                <a:solidFill>
                  <a:srgbClr val="13988A"/>
                </a:solidFill>
                <a:latin typeface="Marianne" panose="02000000000000000000" pitchFamily="2" charset="0"/>
              </a:rPr>
              <a:t>Représentants de la communauté ESR</a:t>
            </a:r>
            <a:endParaRPr lang="fr-FR" sz="2000" dirty="0">
              <a:solidFill>
                <a:srgbClr val="13988A"/>
              </a:solidFill>
              <a:latin typeface="Marianne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700" i="1" dirty="0" smtClean="0">
              <a:solidFill>
                <a:srgbClr val="0CB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1170B45D-BD10-3E4D-BFA2-84A972EF7D1A}"/>
              </a:ext>
            </a:extLst>
          </p:cNvPr>
          <p:cNvGrpSpPr/>
          <p:nvPr/>
        </p:nvGrpSpPr>
        <p:grpSpPr>
          <a:xfrm>
            <a:off x="546652" y="-432353"/>
            <a:ext cx="11645348" cy="7722705"/>
            <a:chOff x="546652" y="-432353"/>
            <a:chExt cx="11645348" cy="77227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25ED7F-E7D0-FA48-8109-938E66EC3302}"/>
                </a:ext>
              </a:extLst>
            </p:cNvPr>
            <p:cNvSpPr/>
            <p:nvPr/>
          </p:nvSpPr>
          <p:spPr>
            <a:xfrm>
              <a:off x="6221895" y="0"/>
              <a:ext cx="5970105" cy="6858000"/>
            </a:xfrm>
            <a:prstGeom prst="rect">
              <a:avLst/>
            </a:prstGeom>
            <a:solidFill>
              <a:srgbClr val="12B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E6D9DF47-19AC-1249-92F1-1B00FF77A3FF}"/>
                </a:ext>
              </a:extLst>
            </p:cNvPr>
            <p:cNvSpPr/>
            <p:nvPr/>
          </p:nvSpPr>
          <p:spPr>
            <a:xfrm>
              <a:off x="546652" y="-432353"/>
              <a:ext cx="7722705" cy="7722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1B18C97F-4799-8F44-80A5-70A29CA81B77}"/>
              </a:ext>
            </a:extLst>
          </p:cNvPr>
          <p:cNvSpPr txBox="1">
            <a:spLocks/>
          </p:cNvSpPr>
          <p:nvPr/>
        </p:nvSpPr>
        <p:spPr>
          <a:xfrm>
            <a:off x="8707267" y="2029853"/>
            <a:ext cx="3985592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Marianne" panose="02000000000000000000" pitchFamily="2" charset="0"/>
              </a:rPr>
              <a:t>Un écosystème ouvert à toute la communauté de recherche et construit par les </a:t>
            </a:r>
            <a:r>
              <a:rPr lang="fr-FR" smtClean="0">
                <a:latin typeface="Marianne" panose="02000000000000000000" pitchFamily="2" charset="0"/>
              </a:rPr>
              <a:t>établissements partenaires</a:t>
            </a:r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37E370A-B9D7-CB45-B467-AD3EAA761F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752" y="226425"/>
            <a:ext cx="3196596" cy="789364"/>
          </a:xfrm>
          <a:prstGeom prst="rect">
            <a:avLst/>
          </a:prstGeom>
        </p:spPr>
      </p:pic>
      <p:pic>
        <p:nvPicPr>
          <p:cNvPr id="1026" name="Picture 2" descr="http://recherche.data.gouv.fr/uploads/general/Images/Logos/Macarons/Cr%C3%A9er%20un%20entrepot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7" y="915877"/>
            <a:ext cx="1356890" cy="13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cherche.data.gouv.fr/uploads/general/Images/Logos/Macarons/Devenir%20atelier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0" y="2655792"/>
            <a:ext cx="1370513" cy="13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6821" y="1042230"/>
            <a:ext cx="574051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Créer un espace institutionnel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sz="1400" dirty="0" smtClean="0">
                <a:solidFill>
                  <a:srgbClr val="212529"/>
                </a:solidFill>
                <a:latin typeface="Marianne" panose="02000000000000000000" pitchFamily="2" charset="0"/>
              </a:rPr>
              <a:t>Gérer l’ouverture et le partage les données de son établissement</a:t>
            </a:r>
            <a:endParaRPr lang="fr-FR" sz="1400" b="0" i="1" dirty="0">
              <a:solidFill>
                <a:srgbClr val="212529"/>
              </a:solidFill>
              <a:effectLst/>
              <a:latin typeface="Marianne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9528" y="2739982"/>
            <a:ext cx="5085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Devenir atelier de la donnée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sz="1400" dirty="0">
                <a:solidFill>
                  <a:srgbClr val="212529"/>
                </a:solidFill>
                <a:latin typeface="Marianne" panose="02000000000000000000" pitchFamily="2" charset="0"/>
              </a:rPr>
              <a:t>Pour accompagner en proximité les équipes de recherche dans la gestion, la structuration et la diffusion de </a:t>
            </a:r>
            <a:r>
              <a:rPr lang="fr-FR" sz="1400" dirty="0" smtClean="0">
                <a:solidFill>
                  <a:srgbClr val="212529"/>
                </a:solidFill>
                <a:latin typeface="Marianne" panose="02000000000000000000" pitchFamily="2" charset="0"/>
              </a:rPr>
              <a:t>leurs données</a:t>
            </a:r>
            <a:endParaRPr lang="fr-FR" sz="1400" b="0" i="0" dirty="0">
              <a:solidFill>
                <a:srgbClr val="212529"/>
              </a:solidFill>
              <a:effectLst/>
              <a:latin typeface="Marianne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3308" y="1859304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dirty="0">
                <a:hlinkClick r:id="rId5"/>
              </a:rPr>
              <a:t>http://</a:t>
            </a:r>
            <a:r>
              <a:rPr lang="fr-FR" sz="1050" dirty="0" smtClean="0">
                <a:hlinkClick r:id="rId5"/>
              </a:rPr>
              <a:t>recherche.data.gouv.fr/uploads/general/Documents/Demande_creation_espace_institutionnel.pdf</a:t>
            </a:r>
            <a:endParaRPr lang="fr-FR" sz="1050" dirty="0" smtClean="0"/>
          </a:p>
          <a:p>
            <a:endParaRPr lang="fr-FR" sz="1050" dirty="0"/>
          </a:p>
        </p:txBody>
      </p:sp>
      <p:sp>
        <p:nvSpPr>
          <p:cNvPr id="12" name="Rectangle 11"/>
          <p:cNvSpPr/>
          <p:nvPr/>
        </p:nvSpPr>
        <p:spPr>
          <a:xfrm>
            <a:off x="1889528" y="3701753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dirty="0">
                <a:hlinkClick r:id="rId6"/>
              </a:rPr>
              <a:t>https://</a:t>
            </a:r>
            <a:r>
              <a:rPr lang="fr-FR" sz="1050" dirty="0" smtClean="0">
                <a:hlinkClick r:id="rId6"/>
              </a:rPr>
              <a:t>recherche.data.gouv.fr/fr/page/rejoindre-lecosysteme</a:t>
            </a:r>
            <a:r>
              <a:rPr lang="fr-FR" sz="1050" dirty="0" smtClean="0"/>
              <a:t> </a:t>
            </a:r>
            <a:endParaRPr lang="fr-FR" sz="1050" dirty="0"/>
          </a:p>
        </p:txBody>
      </p:sp>
      <p:pic>
        <p:nvPicPr>
          <p:cNvPr id="13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6652" y="4607326"/>
            <a:ext cx="1093053" cy="11452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89528" y="4711187"/>
            <a:ext cx="5998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arianne" panose="02000000000000000000" pitchFamily="2" charset="0"/>
              </a:rPr>
              <a:t>Soutenir le dispositif et participer à la gouvernance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sz="1400" dirty="0" smtClean="0">
                <a:solidFill>
                  <a:srgbClr val="212529"/>
                </a:solidFill>
                <a:latin typeface="Marianne" panose="02000000000000000000" pitchFamily="2" charset="0"/>
              </a:rPr>
              <a:t>Mobilisation de ressources d’établissements au sein d’une unité mixte de service qui maintient et fait évoluer l’entrepôt mutualisé des données</a:t>
            </a:r>
            <a:endParaRPr lang="fr-FR" sz="1400" b="0" i="0" dirty="0">
              <a:solidFill>
                <a:srgbClr val="212529"/>
              </a:solidFill>
              <a:effectLst/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B3DE8F-9F51-417A-8B96-9454F8AA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1837" y="3165170"/>
            <a:ext cx="7204543" cy="25342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 smtClean="0"/>
              <a:t>Pour suivre toutes les actualités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E278D-6C7A-4C36-B16E-0385E126EA05}"/>
              </a:ext>
            </a:extLst>
          </p:cNvPr>
          <p:cNvSpPr/>
          <p:nvPr/>
        </p:nvSpPr>
        <p:spPr>
          <a:xfrm>
            <a:off x="4491861" y="3683041"/>
            <a:ext cx="4929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>
                <a:solidFill>
                  <a:srgbClr val="11B09C"/>
                </a:solidFill>
                <a:hlinkClick r:id="rId2"/>
              </a:rPr>
              <a:t>https://</a:t>
            </a:r>
            <a:r>
              <a:rPr lang="fr-FR" sz="1600" dirty="0" smtClean="0">
                <a:solidFill>
                  <a:srgbClr val="11B09C"/>
                </a:solidFill>
                <a:hlinkClick r:id="rId2"/>
              </a:rPr>
              <a:t>recherche.data.gouv.fr/fr</a:t>
            </a:r>
            <a:endParaRPr lang="fr-FR" sz="1600" dirty="0" smtClean="0">
              <a:solidFill>
                <a:srgbClr val="11B09C"/>
              </a:solidFill>
            </a:endParaRPr>
          </a:p>
          <a:p>
            <a:pPr lvl="0"/>
            <a:endParaRPr lang="fr-FR" sz="1600" dirty="0" smtClean="0">
              <a:solidFill>
                <a:srgbClr val="11B09C"/>
              </a:solidFill>
            </a:endParaRPr>
          </a:p>
          <a:p>
            <a:pPr lvl="0"/>
            <a:endParaRPr lang="fr-FR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C5E7D-7A51-4422-9F24-AF761BEAAF17}"/>
              </a:ext>
            </a:extLst>
          </p:cNvPr>
          <p:cNvSpPr/>
          <p:nvPr/>
        </p:nvSpPr>
        <p:spPr>
          <a:xfrm>
            <a:off x="4789907" y="4120346"/>
            <a:ext cx="7309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@</a:t>
            </a:r>
            <a:r>
              <a:rPr lang="fr-FR" sz="1400" dirty="0" err="1" smtClean="0">
                <a:solidFill>
                  <a:schemeClr val="tx2"/>
                </a:solidFill>
              </a:rPr>
              <a:t>RechercheDataGv</a:t>
            </a:r>
            <a:endParaRPr lang="fr-FR" sz="1400" dirty="0" smtClean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r>
              <a:rPr lang="fr-FR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https://www.linkedin.com/company/recherche-data-gouv/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DBCA8C-8FB1-4473-B796-DC1DD45674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7" y="4514184"/>
            <a:ext cx="288032" cy="2587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39BA4D-3BD6-4BEA-8E27-448BD52E97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7" y="4123018"/>
            <a:ext cx="288031" cy="2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647331" y="1155114"/>
            <a:ext cx="11544669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0" baseline="0" dirty="0" smtClean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>Concevoir nativement des données réutilisables</a:t>
            </a:r>
            <a:br>
              <a:rPr lang="fr-FR" sz="3200" b="1" i="0" baseline="0" dirty="0" smtClean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</a:br>
            <a:endParaRPr lang="fr-FR" sz="3200" b="1" i="0" baseline="0" dirty="0" smtClean="0">
              <a:solidFill>
                <a:schemeClr val="tx2"/>
              </a:solidFill>
              <a:latin typeface="Marianne" panose="02000000000000000000" pitchFamily="2" charset="0"/>
              <a:ea typeface="+mn-ea"/>
              <a:cs typeface="+mn-cs"/>
            </a:endParaRPr>
          </a:p>
          <a:p>
            <a:endParaRPr lang="fr-FR" sz="100" b="1" i="0" baseline="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  <a:p>
            <a:r>
              <a:rPr lang="fr-FR" sz="2000" b="1" i="0" baseline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Travail scientifique de </a:t>
            </a:r>
            <a:r>
              <a:rPr lang="fr-FR" sz="2000" b="1" i="0" baseline="0" dirty="0" err="1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FAIRisation</a:t>
            </a:r>
            <a:r>
              <a:rPr lang="fr-FR" sz="2000" b="1" i="0" baseline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 des données, renseigner :</a:t>
            </a:r>
            <a:endParaRPr lang="fr-FR" sz="2000" b="1" i="0" baseline="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  <a:p>
            <a:pPr marL="531813" lvl="1" indent="-342900">
              <a:buFont typeface="Arial" panose="020B0604020202020204" pitchFamily="34" charset="0"/>
              <a:buChar char="•"/>
            </a:pP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Les origines et les transformations des données</a:t>
            </a:r>
          </a:p>
          <a:p>
            <a:pPr marL="531813" lvl="1" indent="-342900">
              <a:buFont typeface="Arial" panose="020B0604020202020204" pitchFamily="34" charset="0"/>
              <a:buChar char="•"/>
            </a:pP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Les guides de codification</a:t>
            </a:r>
          </a:p>
          <a:p>
            <a:pPr marL="531813" lvl="1" indent="-342900">
              <a:buFont typeface="Arial" panose="020B0604020202020204" pitchFamily="34" charset="0"/>
              <a:buChar char="•"/>
            </a:pP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Les modèles et </a:t>
            </a:r>
            <a:r>
              <a:rPr lang="fr-FR" sz="1600" i="0" baseline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la description détaillée </a:t>
            </a: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des méthodes de collecte, de nettoyage, d’analyse</a:t>
            </a:r>
          </a:p>
          <a:p>
            <a:pPr marL="531813" lvl="1" indent="-342900">
              <a:buFont typeface="Arial" panose="020B0604020202020204" pitchFamily="34" charset="0"/>
              <a:buChar char="•"/>
            </a:pP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Le code spécifique à un instrument </a:t>
            </a:r>
          </a:p>
          <a:p>
            <a:pPr marL="531813" lvl="1" indent="-342900">
              <a:buFont typeface="Arial" panose="020B0604020202020204" pitchFamily="34" charset="0"/>
              <a:buChar char="•"/>
            </a:pP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Les logiciels conçus pour des applications propres au domaine</a:t>
            </a:r>
          </a:p>
          <a:p>
            <a:endParaRPr lang="fr-FR" sz="2000" b="1" i="0" baseline="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  <a:p>
            <a:r>
              <a:rPr lang="fr-FR" sz="2000" b="1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Plus la réutilisation est loin du point d’origine, en termes de temps, de problématique de recherche, de discipline… plus il devient difficile </a:t>
            </a:r>
            <a:r>
              <a:rPr lang="fr-FR" sz="2000" b="1" i="0" baseline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de retrouver et d’interpréter des données</a:t>
            </a:r>
            <a:endParaRPr lang="fr-FR" sz="2000" b="1" i="0" baseline="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533328" y="3066691"/>
            <a:ext cx="9120899" cy="865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700" i="1" dirty="0">
              <a:solidFill>
                <a:srgbClr val="0CB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647331" y="1032285"/>
            <a:ext cx="11544669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0" baseline="0" dirty="0" smtClean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>Concevoir nativement des données réutilisables</a:t>
            </a:r>
          </a:p>
          <a:p>
            <a:endParaRPr lang="fr-FR" sz="1400" b="1" i="0" baseline="0" dirty="0" smtClean="0">
              <a:solidFill>
                <a:schemeClr val="tx2"/>
              </a:solidFill>
              <a:latin typeface="Marianne" panose="02000000000000000000" pitchFamily="2" charset="0"/>
              <a:ea typeface="+mn-ea"/>
              <a:cs typeface="+mn-cs"/>
            </a:endParaRPr>
          </a:p>
          <a:p>
            <a:endParaRPr lang="fr-FR" sz="100" b="1" i="0" baseline="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  <a:p>
            <a:r>
              <a:rPr lang="fr-FR" sz="2000" b="1" i="0" baseline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Travail scientifique de </a:t>
            </a:r>
            <a:r>
              <a:rPr lang="fr-FR" sz="2000" b="1" i="0" baseline="0" dirty="0" err="1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FAIRisation</a:t>
            </a:r>
            <a:r>
              <a:rPr lang="fr-FR" sz="2000" b="1" i="0" baseline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 des données, renseigner :</a:t>
            </a:r>
            <a:endParaRPr lang="fr-FR" sz="2000" b="1" i="0" baseline="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  <a:p>
            <a:pPr marL="531813" lvl="1" indent="-342900">
              <a:buFont typeface="Arial" panose="020B0604020202020204" pitchFamily="34" charset="0"/>
              <a:buChar char="•"/>
            </a:pP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Les origines et les transformations des données</a:t>
            </a:r>
          </a:p>
          <a:p>
            <a:pPr marL="531813" lvl="1" indent="-342900">
              <a:buFont typeface="Arial" panose="020B0604020202020204" pitchFamily="34" charset="0"/>
              <a:buChar char="•"/>
            </a:pP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Les guides de codification</a:t>
            </a:r>
          </a:p>
          <a:p>
            <a:pPr marL="531813" lvl="1" indent="-342900">
              <a:buFont typeface="Arial" panose="020B0604020202020204" pitchFamily="34" charset="0"/>
              <a:buChar char="•"/>
            </a:pP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Les modèles et </a:t>
            </a:r>
            <a:r>
              <a:rPr lang="fr-FR" sz="1600" i="0" baseline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la description détaillée </a:t>
            </a: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des méthodes de collecte, de nettoyage, d’analyse</a:t>
            </a:r>
          </a:p>
          <a:p>
            <a:pPr marL="531813" lvl="1" indent="-342900">
              <a:buFont typeface="Arial" panose="020B0604020202020204" pitchFamily="34" charset="0"/>
              <a:buChar char="•"/>
            </a:pP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Le code spécifique à un instrument </a:t>
            </a:r>
          </a:p>
          <a:p>
            <a:pPr marL="531813" lvl="1" indent="-342900">
              <a:buFont typeface="Arial" panose="020B0604020202020204" pitchFamily="34" charset="0"/>
              <a:buChar char="•"/>
            </a:pPr>
            <a:r>
              <a:rPr lang="fr-FR" sz="1600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Les logiciels conçus pour des applications propres au domaine</a:t>
            </a:r>
          </a:p>
          <a:p>
            <a:endParaRPr lang="fr-FR" sz="2000" b="1" i="0" baseline="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  <a:p>
            <a:r>
              <a:rPr lang="fr-FR" sz="2000" b="1" i="0" baseline="0" dirty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Plus la réutilisation est loin du point d’origine, en termes de temps, de problématique de recherche, de discipline… plus il devient difficile </a:t>
            </a:r>
            <a:r>
              <a:rPr lang="fr-FR" sz="2000" b="1" i="0" baseline="0" dirty="0" smtClean="0">
                <a:solidFill>
                  <a:srgbClr val="37635F"/>
                </a:solidFill>
                <a:latin typeface="Marianne" panose="02000000000000000000" pitchFamily="50" charset="0"/>
                <a:ea typeface="+mn-ea"/>
                <a:cs typeface="+mn-cs"/>
              </a:rPr>
              <a:t>de retrouver et d’interpréter des données</a:t>
            </a:r>
            <a:endParaRPr lang="fr-FR" sz="2000" b="1" i="0" baseline="0" dirty="0">
              <a:solidFill>
                <a:srgbClr val="37635F"/>
              </a:solidFill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533328" y="3066691"/>
            <a:ext cx="9120899" cy="865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700" i="1" dirty="0">
              <a:solidFill>
                <a:srgbClr val="0CB69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504D5-2E0B-4631-8817-36481FBE00CE}"/>
              </a:ext>
            </a:extLst>
          </p:cNvPr>
          <p:cNvSpPr/>
          <p:nvPr/>
        </p:nvSpPr>
        <p:spPr>
          <a:xfrm>
            <a:off x="647331" y="4202992"/>
            <a:ext cx="10848905" cy="198515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Le premier bénéficiaire d’une donnée bien décrite est celui qui l’a produite !</a:t>
            </a:r>
          </a:p>
          <a:p>
            <a:endParaRPr lang="fr-FR" sz="600" b="1" dirty="0">
              <a:solidFill>
                <a:schemeClr val="bg1"/>
              </a:solidFill>
            </a:endParaRPr>
          </a:p>
          <a:p>
            <a:pPr marL="273050">
              <a:tabLst>
                <a:tab pos="355600" algn="l"/>
              </a:tabLst>
            </a:pPr>
            <a:r>
              <a:rPr lang="fr-FR" sz="2000" b="1" dirty="0" smtClean="0">
                <a:solidFill>
                  <a:schemeClr val="bg1"/>
                </a:solidFill>
              </a:rPr>
              <a:t>Retrouver et réutiliser ses données, mieux les gérer, gain de temps et réduction de l’empreinte numérique</a:t>
            </a:r>
            <a:endParaRPr lang="fr-FR" sz="2000" b="1" dirty="0">
              <a:solidFill>
                <a:schemeClr val="bg1"/>
              </a:solidFill>
            </a:endParaRPr>
          </a:p>
          <a:p>
            <a:pPr marL="273050">
              <a:tabLst>
                <a:tab pos="355600" algn="l"/>
              </a:tabLst>
            </a:pPr>
            <a:endParaRPr lang="fr-FR" sz="600" b="1" dirty="0">
              <a:solidFill>
                <a:schemeClr val="bg1"/>
              </a:solidFill>
            </a:endParaRPr>
          </a:p>
          <a:p>
            <a:pPr marL="273050">
              <a:tabLst>
                <a:tab pos="355600" algn="l"/>
              </a:tabLst>
            </a:pPr>
            <a:r>
              <a:rPr lang="fr-FR" sz="2000" b="1" dirty="0" smtClean="0">
                <a:solidFill>
                  <a:schemeClr val="bg1"/>
                </a:solidFill>
              </a:rPr>
              <a:t>Taux de citations des publications dont les données sont partagées : + 25% à + 75%</a:t>
            </a:r>
          </a:p>
          <a:p>
            <a:pPr marL="273050">
              <a:tabLst>
                <a:tab pos="355600" algn="l"/>
              </a:tabLst>
            </a:pPr>
            <a:endParaRPr lang="fr-FR" sz="700" b="1" dirty="0">
              <a:solidFill>
                <a:schemeClr val="bg1"/>
              </a:solidFill>
            </a:endParaRPr>
          </a:p>
          <a:p>
            <a:pPr marL="273050">
              <a:tabLst>
                <a:tab pos="355600" algn="l"/>
              </a:tabLst>
            </a:pPr>
            <a:r>
              <a:rPr lang="fr-FR" sz="2000" b="1" dirty="0" smtClean="0">
                <a:solidFill>
                  <a:schemeClr val="bg1"/>
                </a:solidFill>
              </a:rPr>
              <a:t>Les données partagées reconnues comme une production de la recherche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246724" y="1368364"/>
            <a:ext cx="10330435" cy="7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i="0" baseline="0" dirty="0">
              <a:solidFill>
                <a:schemeClr val="tx2"/>
              </a:solidFill>
              <a:latin typeface="Marianne" panose="02000000000000000000" pitchFamily="2" charset="0"/>
            </a:endParaRPr>
          </a:p>
          <a:p>
            <a:r>
              <a:rPr lang="fr-FR" sz="3200" b="1" i="0" baseline="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rPr>
              <a:t>Les engagements </a:t>
            </a:r>
          </a:p>
          <a:p>
            <a:pPr defTabSz="5318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400" b="1" i="0" baseline="0" dirty="0">
                <a:solidFill>
                  <a:schemeClr val="tx2"/>
                </a:solidFill>
                <a:latin typeface="Marianne" panose="02000000000000000000" pitchFamily="2" charset="0"/>
              </a:rPr>
              <a:t>	</a:t>
            </a:r>
            <a:r>
              <a:rPr lang="fr-FR" sz="2000" baseline="0" dirty="0" smtClean="0">
                <a:solidFill>
                  <a:schemeClr val="tx2"/>
                </a:solidFill>
                <a:latin typeface="Marianne" panose="02000000000000000000" pitchFamily="2" charset="0"/>
              </a:rPr>
              <a:t>Deuxième plan national pour la science ouverte </a:t>
            </a:r>
            <a:br>
              <a:rPr lang="fr-FR" sz="2000" baseline="0" dirty="0" smtClean="0">
                <a:solidFill>
                  <a:schemeClr val="tx2"/>
                </a:solidFill>
                <a:latin typeface="Marianne" panose="02000000000000000000" pitchFamily="2" charset="0"/>
              </a:rPr>
            </a:br>
            <a:r>
              <a:rPr lang="fr-FR" sz="2000" baseline="0" dirty="0" smtClean="0">
                <a:solidFill>
                  <a:schemeClr val="tx2"/>
                </a:solidFill>
                <a:latin typeface="Marianne" panose="02000000000000000000" pitchFamily="2" charset="0"/>
              </a:rPr>
              <a:t>	Politique des données, des algorithmes et codes sources</a:t>
            </a:r>
          </a:p>
          <a:p>
            <a:endParaRPr lang="fr-FR" sz="2400" b="1" i="0" baseline="0" dirty="0">
              <a:solidFill>
                <a:schemeClr val="tx2"/>
              </a:solidFill>
              <a:latin typeface="Marianne" panose="02000000000000000000" pitchFamily="2" charset="0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8F3F29-EAC1-4683-94D5-21EA637E95DD}"/>
              </a:ext>
            </a:extLst>
          </p:cNvPr>
          <p:cNvSpPr txBox="1">
            <a:spLocks/>
          </p:cNvSpPr>
          <p:nvPr/>
        </p:nvSpPr>
        <p:spPr>
          <a:xfrm>
            <a:off x="533328" y="3066691"/>
            <a:ext cx="9120899" cy="865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700" i="1" dirty="0">
              <a:solidFill>
                <a:srgbClr val="0CB69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2513" y="3187942"/>
            <a:ext cx="8993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50" charset="0"/>
              </a:rPr>
              <a:t>Soutenir la structuration, la préservation, </a:t>
            </a:r>
            <a:r>
              <a:rPr lang="fr-FR" b="1" dirty="0" smtClean="0">
                <a:latin typeface="Marianne" panose="02000000000000000000" pitchFamily="50" charset="0"/>
              </a:rPr>
              <a:t>le </a:t>
            </a:r>
            <a:r>
              <a:rPr lang="fr-FR" b="1" dirty="0">
                <a:latin typeface="Marianne" panose="02000000000000000000" pitchFamily="50" charset="0"/>
              </a:rPr>
              <a:t>partage, l’ouverture, </a:t>
            </a:r>
            <a:endParaRPr lang="fr-FR" b="1" dirty="0" smtClean="0">
              <a:latin typeface="Marianne" panose="02000000000000000000" pitchFamily="50" charset="0"/>
            </a:endParaRPr>
          </a:p>
          <a:p>
            <a:r>
              <a:rPr lang="fr-FR" b="1" dirty="0" smtClean="0">
                <a:latin typeface="Marianne" panose="02000000000000000000" pitchFamily="50" charset="0"/>
              </a:rPr>
              <a:t>la </a:t>
            </a:r>
            <a:r>
              <a:rPr lang="fr-FR" b="1" dirty="0">
                <a:latin typeface="Marianne" panose="02000000000000000000" pitchFamily="50" charset="0"/>
              </a:rPr>
              <a:t>découverte </a:t>
            </a:r>
            <a:r>
              <a:rPr lang="fr-FR" b="1" dirty="0" smtClean="0">
                <a:latin typeface="Marianne" panose="02000000000000000000" pitchFamily="50" charset="0"/>
              </a:rPr>
              <a:t>des </a:t>
            </a:r>
            <a:r>
              <a:rPr lang="fr-FR" b="1" dirty="0">
                <a:latin typeface="Marianne" panose="02000000000000000000" pitchFamily="50" charset="0"/>
              </a:rPr>
              <a:t>données de la </a:t>
            </a:r>
            <a:r>
              <a:rPr lang="fr-FR" b="1" dirty="0" smtClean="0">
                <a:latin typeface="Marianne" panose="02000000000000000000" pitchFamily="50" charset="0"/>
              </a:rPr>
              <a:t>recherche</a:t>
            </a:r>
          </a:p>
          <a:p>
            <a:endParaRPr lang="fr-FR" b="1" dirty="0">
              <a:latin typeface="Marianne" panose="02000000000000000000" pitchFamily="50" charset="0"/>
            </a:endParaRPr>
          </a:p>
          <a:p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Favoriser les pratiques de gestion raisonnée et écoresponsable des données</a:t>
            </a:r>
          </a:p>
          <a:p>
            <a:endParaRPr lang="fr-FR" b="1" dirty="0">
              <a:latin typeface="Marianne" panose="02000000000000000000" pitchFamily="50" charset="0"/>
            </a:endParaRPr>
          </a:p>
          <a:p>
            <a:r>
              <a:rPr lang="fr-FR" b="1" dirty="0">
                <a:latin typeface="Marianne" panose="02000000000000000000" pitchFamily="50" charset="0"/>
              </a:rPr>
              <a:t>Favoriser les pratiques de réutilisation </a:t>
            </a:r>
            <a:r>
              <a:rPr lang="fr-FR" b="1" dirty="0" smtClean="0">
                <a:latin typeface="Marianne" panose="02000000000000000000" pitchFamily="50" charset="0"/>
              </a:rPr>
              <a:t>des </a:t>
            </a:r>
            <a:r>
              <a:rPr lang="fr-FR" b="1" dirty="0">
                <a:latin typeface="Marianne" panose="02000000000000000000" pitchFamily="50" charset="0"/>
              </a:rPr>
              <a:t>données de la </a:t>
            </a:r>
            <a:r>
              <a:rPr lang="fr-FR" b="1" dirty="0" smtClean="0">
                <a:latin typeface="Marianne" panose="02000000000000000000" pitchFamily="50" charset="0"/>
              </a:rPr>
              <a:t>recherche</a:t>
            </a:r>
          </a:p>
          <a:p>
            <a:endParaRPr lang="fr-FR" b="1" dirty="0">
              <a:latin typeface="Marianne" panose="02000000000000000000" pitchFamily="50" charset="0"/>
            </a:endParaRPr>
          </a:p>
          <a:p>
            <a:r>
              <a:rPr lang="fr-FR" b="1" dirty="0" smtClean="0">
                <a:latin typeface="Marianne" panose="02000000000000000000" pitchFamily="50" charset="0"/>
              </a:rPr>
              <a:t>Fédérer les initiatives locales et thématiques</a:t>
            </a:r>
            <a:endParaRPr lang="fr-FR" b="1" dirty="0">
              <a:latin typeface="Marianne" panose="02000000000000000000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163" y="2546932"/>
            <a:ext cx="1379376" cy="161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Espace réservé du contenu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63" y="319794"/>
            <a:ext cx="135092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5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-60350" y="1484715"/>
            <a:ext cx="5184739" cy="6448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4885" lvl="1" indent="-342891" defTabSz="914377"/>
            <a:r>
              <a:rPr lang="fr-FR" sz="4000" b="1" dirty="0">
                <a:solidFill>
                  <a:srgbClr val="37635F"/>
                </a:solidFill>
                <a:latin typeface="Marianne" panose="02000000000000000000" pitchFamily="50" charset="0"/>
              </a:rPr>
              <a:t>Objectifs </a:t>
            </a:r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0657" y="-149590"/>
            <a:ext cx="2865633" cy="3002527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2804818" y="1176339"/>
            <a:ext cx="0" cy="1347244"/>
          </a:xfrm>
          <a:prstGeom prst="line">
            <a:avLst/>
          </a:prstGeom>
          <a:ln w="57150">
            <a:solidFill>
              <a:srgbClr val="376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694681" y="909413"/>
            <a:ext cx="737736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885" lvl="1" indent="-342891" defTabSz="914377"/>
            <a:endParaRPr lang="fr-FR" sz="16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77796" lvl="1" defTabSz="914377"/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Ne pas laisser d’équipes de recherche sans solution</a:t>
            </a:r>
          </a:p>
          <a:p>
            <a:pPr marL="177796" lvl="1" defTabSz="914377"/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pour ouvrir ou partager </a:t>
            </a:r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leurs </a:t>
            </a:r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données</a:t>
            </a:r>
          </a:p>
          <a:p>
            <a:pPr marL="177796" lvl="1" defTabSz="914377"/>
            <a:endParaRPr lang="fr-FR" sz="7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77796" lvl="1" defTabSz="914377"/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Faire de l’accompagnement un élément central du dispositif</a:t>
            </a:r>
          </a:p>
          <a:p>
            <a:pPr marL="177796" lvl="1" defTabSz="914377"/>
            <a:endParaRPr lang="fr-FR" sz="10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77796" lvl="1" defTabSz="914377"/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Reconnaître, fédérer et amplifier les initiatives existantes</a:t>
            </a:r>
            <a:endParaRPr lang="fr-FR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628635" lvl="1" indent="-171446" defTabSz="914377">
              <a:buFont typeface="Wingdings" panose="05000000000000000000" pitchFamily="2" charset="2"/>
              <a:buChar char="§"/>
            </a:pPr>
            <a:endParaRPr lang="fr-FR" sz="800" b="1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699193" y="2753439"/>
            <a:ext cx="9290968" cy="9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fr-FR" sz="2000" b="1" dirty="0" smtClean="0">
                <a:solidFill>
                  <a:srgbClr val="0CB695"/>
                </a:solidFill>
                <a:latin typeface="Marianne" panose="02000000000000000000" pitchFamily="50" charset="0"/>
              </a:rPr>
              <a:t>Un maillage d’offres d’accompagnement en proximité de la recherche</a:t>
            </a:r>
            <a:endParaRPr lang="fr-FR" sz="16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594769" lvl="1" indent="-357708" defTabSz="914377"/>
            <a:endParaRPr lang="fr-FR" sz="933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531271" lvl="1" indent="-294210" defTabSz="914377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Sensibiliser, former ou accompagner les équipes de </a:t>
            </a: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recherche </a:t>
            </a:r>
            <a:b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</a:br>
            <a:endParaRPr lang="fr-FR" sz="8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3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-60350" y="1484715"/>
            <a:ext cx="5184739" cy="6448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4885" lvl="1" indent="-342891" defTabSz="914377"/>
            <a:r>
              <a:rPr lang="fr-FR" sz="4000" b="1" dirty="0">
                <a:solidFill>
                  <a:srgbClr val="37635F"/>
                </a:solidFill>
                <a:latin typeface="Marianne" panose="02000000000000000000" pitchFamily="50" charset="0"/>
              </a:rPr>
              <a:t>Objectifs </a:t>
            </a:r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0657" y="-149590"/>
            <a:ext cx="2865633" cy="3002527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2804818" y="1176339"/>
            <a:ext cx="0" cy="1347244"/>
          </a:xfrm>
          <a:prstGeom prst="line">
            <a:avLst/>
          </a:prstGeom>
          <a:ln w="57150">
            <a:solidFill>
              <a:srgbClr val="376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694681" y="909413"/>
            <a:ext cx="737736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885" lvl="1" indent="-342891" defTabSz="914377"/>
            <a:endParaRPr lang="fr-FR" sz="16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77796" lvl="1" defTabSz="914377"/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Ne pas laisser d’équipes de recherche sans solution</a:t>
            </a:r>
          </a:p>
          <a:p>
            <a:pPr marL="177796" lvl="1" defTabSz="914377"/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pour ouvrir ou partager </a:t>
            </a:r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leurs </a:t>
            </a:r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données</a:t>
            </a:r>
          </a:p>
          <a:p>
            <a:pPr marL="177796" lvl="1" defTabSz="914377"/>
            <a:endParaRPr lang="fr-FR" sz="7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77796" lvl="1" defTabSz="914377"/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Faire de l’accompagnement un élément central du dispositif</a:t>
            </a:r>
          </a:p>
          <a:p>
            <a:pPr marL="177796" lvl="1" defTabSz="914377"/>
            <a:endParaRPr lang="fr-FR" sz="10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77796" lvl="1" defTabSz="914377"/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Reconnaître, fédérer et amplifier les initiatives existantes</a:t>
            </a:r>
            <a:endParaRPr lang="fr-FR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628635" lvl="1" indent="-171446" defTabSz="914377">
              <a:buFont typeface="Wingdings" panose="05000000000000000000" pitchFamily="2" charset="2"/>
              <a:buChar char="§"/>
            </a:pPr>
            <a:endParaRPr lang="fr-FR" sz="800" b="1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699193" y="2753439"/>
            <a:ext cx="9290968" cy="9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fr-FR" sz="2000" b="1" dirty="0" smtClean="0">
                <a:solidFill>
                  <a:srgbClr val="0CB695"/>
                </a:solidFill>
                <a:latin typeface="Marianne" panose="02000000000000000000" pitchFamily="50" charset="0"/>
              </a:rPr>
              <a:t>Un maillage d’offres d’accompagnement en proximité de la recherche</a:t>
            </a:r>
            <a:endParaRPr lang="fr-FR" sz="16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594769" lvl="1" indent="-357708" defTabSz="914377"/>
            <a:endParaRPr lang="fr-FR" sz="933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531271" lvl="1" indent="-294210" defTabSz="914377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Sensibiliser, former ou accompagner les équipes de </a:t>
            </a: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recherche </a:t>
            </a:r>
            <a:b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</a:br>
            <a:endParaRPr lang="fr-FR" sz="8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3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-60350" y="1484715"/>
            <a:ext cx="5184739" cy="6448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4885" lvl="1" indent="-342891" defTabSz="914377"/>
            <a:r>
              <a:rPr lang="fr-FR" sz="4000" b="1" dirty="0">
                <a:solidFill>
                  <a:srgbClr val="37635F"/>
                </a:solidFill>
                <a:latin typeface="Marianne" panose="02000000000000000000" pitchFamily="50" charset="0"/>
              </a:rPr>
              <a:t>Objectifs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699193" y="3948308"/>
            <a:ext cx="11202296" cy="2174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fr-FR" sz="2000" b="1" dirty="0">
                <a:solidFill>
                  <a:srgbClr val="0CB695"/>
                </a:solidFill>
                <a:latin typeface="Marianne" panose="02000000000000000000" pitchFamily="50" charset="0"/>
              </a:rPr>
              <a:t>Une offre souveraine de dépôt, publication et de signalement des données </a:t>
            </a:r>
          </a:p>
          <a:p>
            <a:pPr marL="594885" lvl="1" indent="-342891" defTabSz="914377"/>
            <a:endParaRPr lang="fr-FR" sz="533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251994" lvl="1" defTabSz="914377">
              <a:spcBef>
                <a:spcPts val="600"/>
              </a:spcBef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Plateforme nationale </a:t>
            </a: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pluridisciplinaire et </a:t>
            </a:r>
            <a:r>
              <a:rPr lang="fr-FR" u="sng" dirty="0" smtClean="0">
                <a:solidFill>
                  <a:srgbClr val="37635F"/>
                </a:solidFill>
                <a:latin typeface="Marianne" panose="02000000000000000000" pitchFamily="50" charset="0"/>
              </a:rPr>
              <a:t>fédérée</a:t>
            </a: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 </a:t>
            </a: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des données de la recherche</a:t>
            </a:r>
          </a:p>
          <a:p>
            <a:pPr marL="594885" lvl="1" indent="-342891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Complémentaire des entrepôts thématiques</a:t>
            </a:r>
          </a:p>
          <a:p>
            <a:pPr marL="594885" lvl="1" indent="-342891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0CB695"/>
                </a:solidFill>
                <a:latin typeface="Marianne" panose="02000000000000000000" pitchFamily="50" charset="0"/>
              </a:rPr>
              <a:t>Une alternative à la publication sur des </a:t>
            </a:r>
            <a:r>
              <a:rPr lang="fr-FR" b="1" dirty="0">
                <a:solidFill>
                  <a:srgbClr val="0CB695"/>
                </a:solidFill>
                <a:latin typeface="Marianne" panose="02000000000000000000" pitchFamily="50" charset="0"/>
              </a:rPr>
              <a:t>plateformes commerciales </a:t>
            </a:r>
            <a:r>
              <a:rPr lang="fr-FR" b="1" dirty="0" smtClean="0">
                <a:solidFill>
                  <a:srgbClr val="0CB695"/>
                </a:solidFill>
                <a:latin typeface="Marianne" panose="02000000000000000000" pitchFamily="50" charset="0"/>
              </a:rPr>
              <a:t/>
            </a:r>
            <a:br>
              <a:rPr lang="fr-FR" b="1" dirty="0" smtClean="0">
                <a:solidFill>
                  <a:srgbClr val="0CB695"/>
                </a:solidFill>
                <a:latin typeface="Marianne" panose="02000000000000000000" pitchFamily="50" charset="0"/>
              </a:rPr>
            </a:br>
            <a:r>
              <a:rPr lang="fr-FR" b="1" dirty="0" smtClean="0">
                <a:solidFill>
                  <a:srgbClr val="0CB695"/>
                </a:solidFill>
                <a:latin typeface="Marianne" panose="02000000000000000000" pitchFamily="50" charset="0"/>
              </a:rPr>
              <a:t>ou </a:t>
            </a:r>
            <a:r>
              <a:rPr lang="fr-FR" b="1" dirty="0">
                <a:solidFill>
                  <a:srgbClr val="0CB695"/>
                </a:solidFill>
                <a:latin typeface="Marianne" panose="02000000000000000000" pitchFamily="50" charset="0"/>
              </a:rPr>
              <a:t>ne répondant pas à des critères de </a:t>
            </a:r>
            <a:r>
              <a:rPr lang="fr-FR" b="1" dirty="0" smtClean="0">
                <a:solidFill>
                  <a:srgbClr val="0CB695"/>
                </a:solidFill>
                <a:latin typeface="Marianne" panose="02000000000000000000" pitchFamily="50" charset="0"/>
              </a:rPr>
              <a:t>confiance</a:t>
            </a:r>
          </a:p>
          <a:p>
            <a:pPr marL="594885" lvl="1" indent="-342891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37635F"/>
                </a:solidFill>
                <a:latin typeface="Marianne" panose="02000000000000000000" pitchFamily="50" charset="0"/>
              </a:rPr>
              <a:t>Devenir </a:t>
            </a:r>
            <a:r>
              <a:rPr lang="fr-FR" dirty="0">
                <a:solidFill>
                  <a:srgbClr val="37635F"/>
                </a:solidFill>
                <a:latin typeface="Marianne" panose="02000000000000000000" pitchFamily="50" charset="0"/>
              </a:rPr>
              <a:t>un des services de </a:t>
            </a:r>
            <a:r>
              <a:rPr lang="fr-FR" i="1" dirty="0">
                <a:solidFill>
                  <a:srgbClr val="37635F"/>
                </a:solidFill>
                <a:latin typeface="Marianne" panose="02000000000000000000" pitchFamily="50" charset="0"/>
              </a:rPr>
              <a:t>l’</a:t>
            </a:r>
            <a:r>
              <a:rPr lang="fr-FR" i="1" dirty="0" err="1">
                <a:solidFill>
                  <a:srgbClr val="37635F"/>
                </a:solidFill>
                <a:latin typeface="Marianne" panose="02000000000000000000" pitchFamily="50" charset="0"/>
              </a:rPr>
              <a:t>European</a:t>
            </a:r>
            <a:r>
              <a:rPr lang="fr-FR" i="1" dirty="0">
                <a:solidFill>
                  <a:srgbClr val="37635F"/>
                </a:solidFill>
                <a:latin typeface="Marianne" panose="02000000000000000000" pitchFamily="50" charset="0"/>
              </a:rPr>
              <a:t> open science cloud</a:t>
            </a:r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0657" y="-149590"/>
            <a:ext cx="2865633" cy="3002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694681" y="909413"/>
            <a:ext cx="737736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885" lvl="1" indent="-342891" defTabSz="914377"/>
            <a:endParaRPr lang="fr-FR" sz="16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77796" lvl="1" defTabSz="914377"/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Ne pas laisser d’équipes de recherche sans solution</a:t>
            </a:r>
          </a:p>
          <a:p>
            <a:pPr marL="177796" lvl="1" defTabSz="914377"/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pour ouvrir ou partager </a:t>
            </a:r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leurs </a:t>
            </a:r>
            <a:r>
              <a:rPr lang="fr-FR" b="1" dirty="0">
                <a:solidFill>
                  <a:srgbClr val="37635F"/>
                </a:solidFill>
                <a:latin typeface="Marianne" panose="02000000000000000000" pitchFamily="50" charset="0"/>
              </a:rPr>
              <a:t>données</a:t>
            </a:r>
          </a:p>
          <a:p>
            <a:pPr marL="177796" lvl="1" defTabSz="914377"/>
            <a:endParaRPr lang="fr-FR" sz="7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77796" lvl="1" defTabSz="914377"/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Faire de l’accompagnement un élément central du dispositif</a:t>
            </a:r>
          </a:p>
          <a:p>
            <a:pPr marL="177796" lvl="1" defTabSz="914377"/>
            <a:endParaRPr lang="fr-FR" sz="10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77796" lvl="1" defTabSz="914377"/>
            <a:r>
              <a:rPr lang="fr-FR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Reconnaître, fédérer et amplifier les initiatives existantes</a:t>
            </a:r>
            <a:endParaRPr lang="fr-FR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628635" lvl="1" indent="-171446" defTabSz="914377">
              <a:buFont typeface="Wingdings" panose="05000000000000000000" pitchFamily="2" charset="2"/>
              <a:buChar char="§"/>
            </a:pPr>
            <a:endParaRPr lang="fr-FR" sz="800" b="1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804818" y="1176339"/>
            <a:ext cx="0" cy="1347244"/>
          </a:xfrm>
          <a:prstGeom prst="line">
            <a:avLst/>
          </a:prstGeom>
          <a:ln w="57150">
            <a:solidFill>
              <a:srgbClr val="376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3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/>
          <p:nvPr/>
        </p:nvSpPr>
        <p:spPr bwMode="auto">
          <a:xfrm>
            <a:off x="287775" y="1088547"/>
            <a:ext cx="11950876" cy="771008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fr-FR" sz="2200" b="0" i="1" u="none" strike="noStrike" baseline="30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b="1" i="0" baseline="0" dirty="0">
                <a:latin typeface="Marianne"/>
              </a:rPr>
              <a:t>Un écosystème au service du partage </a:t>
            </a:r>
            <a:endParaRPr baseline="0" dirty="0"/>
          </a:p>
          <a:p>
            <a:pPr>
              <a:defRPr/>
            </a:pPr>
            <a:r>
              <a:rPr lang="fr-FR" sz="2400" b="1" i="0" baseline="0" dirty="0">
                <a:latin typeface="Marianne"/>
              </a:rPr>
              <a:t>et de l’ouverture des données de recherche</a:t>
            </a:r>
            <a:endParaRPr lang="fr-FR" sz="2400" i="0" baseline="0" dirty="0">
              <a:latin typeface="Marianne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F5F3C9-7597-48B8-87A5-8C6E136893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15816" r="8319" b="15266"/>
          <a:stretch/>
        </p:blipFill>
        <p:spPr>
          <a:xfrm>
            <a:off x="1295467" y="452670"/>
            <a:ext cx="10176331" cy="6692237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12057494-8526-4E93-AA8A-10AD9B78EA83}"/>
              </a:ext>
            </a:extLst>
          </p:cNvPr>
          <p:cNvSpPr/>
          <p:nvPr/>
        </p:nvSpPr>
        <p:spPr>
          <a:xfrm>
            <a:off x="8027939" y="4869215"/>
            <a:ext cx="4258092" cy="10885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7" b="1" dirty="0">
                <a:solidFill>
                  <a:srgbClr val="13988A"/>
                </a:solidFill>
              </a:rPr>
              <a:t>Maillage d’offres d’accompagnement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23208F6-DAFD-4E39-81E8-CAA9DD688D5C}"/>
              </a:ext>
            </a:extLst>
          </p:cNvPr>
          <p:cNvSpPr/>
          <p:nvPr/>
        </p:nvSpPr>
        <p:spPr>
          <a:xfrm>
            <a:off x="2606441" y="4485118"/>
            <a:ext cx="2284712" cy="16326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7" b="1" dirty="0">
                <a:solidFill>
                  <a:srgbClr val="13988A"/>
                </a:solidFill>
              </a:rPr>
              <a:t>Entrepôt-catalogue</a:t>
            </a:r>
          </a:p>
        </p:txBody>
      </p:sp>
    </p:spTree>
    <p:extLst>
      <p:ext uri="{BB962C8B-B14F-4D97-AF65-F5344CB8AC3E}">
        <p14:creationId xmlns:p14="http://schemas.microsoft.com/office/powerpoint/2010/main" val="17866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hercheDataGouv">
  <a:themeElements>
    <a:clrScheme name="Recherche Data Gouv">
      <a:dk1>
        <a:srgbClr val="37635F"/>
      </a:dk1>
      <a:lt1>
        <a:srgbClr val="FFFFFF"/>
      </a:lt1>
      <a:dk2>
        <a:srgbClr val="009081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F3F3F"/>
      </a:accent5>
      <a:accent6>
        <a:srgbClr val="009081"/>
      </a:accent6>
      <a:hlink>
        <a:srgbClr val="595959"/>
      </a:hlink>
      <a:folHlink>
        <a:srgbClr val="0090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hercheDataGouv" id="{BCC436B3-DFB4-4E2C-94A0-A61CB9AF13F0}" vid="{880523EE-7D2B-4EDA-B056-2ABB7B6E5EA9}"/>
    </a:ext>
  </a:extLst>
</a:theme>
</file>

<file path=ppt/theme/theme2.xml><?xml version="1.0" encoding="utf-8"?>
<a:theme xmlns:a="http://schemas.openxmlformats.org/drawingml/2006/main" name="1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RechercheDataGouv</Template>
  <TotalTime>3493</TotalTime>
  <Words>1583</Words>
  <Application>Microsoft Office PowerPoint</Application>
  <PresentationFormat>Grand écran</PresentationFormat>
  <Paragraphs>277</Paragraphs>
  <Slides>25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Marianne</vt:lpstr>
      <vt:lpstr>Noto Sans Symbols</vt:lpstr>
      <vt:lpstr>Times New Roman</vt:lpstr>
      <vt:lpstr>Wingdings</vt:lpstr>
      <vt:lpstr>RechercheDataGouv</vt:lpstr>
      <vt:lpstr>1_MINISTÈRIEL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isabelle.blanc@recherche.gouv.fr</dc:creator>
  <cp:lastModifiedBy>MATHIEU GILLES</cp:lastModifiedBy>
  <cp:revision>168</cp:revision>
  <dcterms:created xsi:type="dcterms:W3CDTF">2022-06-27T08:18:46Z</dcterms:created>
  <dcterms:modified xsi:type="dcterms:W3CDTF">2024-06-25T14:22:40Z</dcterms:modified>
</cp:coreProperties>
</file>