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78" r:id="rId3"/>
    <p:sldId id="258" r:id="rId4"/>
    <p:sldId id="276" r:id="rId5"/>
    <p:sldId id="260" r:id="rId6"/>
    <p:sldId id="266" r:id="rId7"/>
    <p:sldId id="274" r:id="rId8"/>
    <p:sldId id="279" r:id="rId9"/>
    <p:sldId id="261" r:id="rId10"/>
    <p:sldId id="281" r:id="rId11"/>
    <p:sldId id="284" r:id="rId12"/>
    <p:sldId id="285" r:id="rId13"/>
    <p:sldId id="267" r:id="rId14"/>
    <p:sldId id="292" r:id="rId15"/>
    <p:sldId id="293" r:id="rId16"/>
    <p:sldId id="294" r:id="rId17"/>
    <p:sldId id="295" r:id="rId18"/>
    <p:sldId id="296" r:id="rId19"/>
    <p:sldId id="262" r:id="rId20"/>
    <p:sldId id="283" r:id="rId21"/>
    <p:sldId id="263" r:id="rId22"/>
    <p:sldId id="275" r:id="rId23"/>
    <p:sldId id="297" r:id="rId24"/>
    <p:sldId id="280" r:id="rId25"/>
    <p:sldId id="316" r:id="rId26"/>
  </p:sldIdLst>
  <p:sldSz cx="12192000" cy="6858000"/>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57E"/>
    <a:srgbClr val="58BBAE"/>
    <a:srgbClr val="37635F"/>
    <a:srgbClr val="008E7F"/>
    <a:srgbClr val="0EB09D"/>
    <a:srgbClr val="018D7F"/>
    <a:srgbClr val="0090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sorterViewPr>
    <p:cViewPr>
      <p:scale>
        <a:sx n="134" d="100"/>
        <a:sy n="13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FE0ED-80A3-414F-98D9-2FFA0FA603AE}" type="datetimeFigureOut">
              <a:rPr lang="fr-FR" smtClean="0"/>
              <a:t>12/03/2026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60C49-DF25-4706-B585-E07F48335E38}" type="slidenum">
              <a:rPr lang="fr-FR" smtClean="0"/>
              <a:t>‹N°›</a:t>
            </a:fld>
            <a:endParaRPr lang="fr-FR"/>
          </a:p>
        </p:txBody>
      </p:sp>
    </p:spTree>
    <p:extLst>
      <p:ext uri="{BB962C8B-B14F-4D97-AF65-F5344CB8AC3E}">
        <p14:creationId xmlns:p14="http://schemas.microsoft.com/office/powerpoint/2010/main" val="385247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12</a:t>
            </a:fld>
            <a:endParaRPr lang="fr-FR"/>
          </a:p>
        </p:txBody>
      </p:sp>
    </p:spTree>
    <p:extLst>
      <p:ext uri="{BB962C8B-B14F-4D97-AF65-F5344CB8AC3E}">
        <p14:creationId xmlns:p14="http://schemas.microsoft.com/office/powerpoint/2010/main" val="428469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13</a:t>
            </a:fld>
            <a:endParaRPr lang="fr-FR"/>
          </a:p>
        </p:txBody>
      </p:sp>
    </p:spTree>
    <p:extLst>
      <p:ext uri="{BB962C8B-B14F-4D97-AF65-F5344CB8AC3E}">
        <p14:creationId xmlns:p14="http://schemas.microsoft.com/office/powerpoint/2010/main" val="39104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14</a:t>
            </a:fld>
            <a:endParaRPr lang="fr-FR"/>
          </a:p>
        </p:txBody>
      </p:sp>
    </p:spTree>
    <p:extLst>
      <p:ext uri="{BB962C8B-B14F-4D97-AF65-F5344CB8AC3E}">
        <p14:creationId xmlns:p14="http://schemas.microsoft.com/office/powerpoint/2010/main" val="96606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15</a:t>
            </a:fld>
            <a:endParaRPr lang="fr-FR"/>
          </a:p>
        </p:txBody>
      </p:sp>
    </p:spTree>
    <p:extLst>
      <p:ext uri="{BB962C8B-B14F-4D97-AF65-F5344CB8AC3E}">
        <p14:creationId xmlns:p14="http://schemas.microsoft.com/office/powerpoint/2010/main" val="291633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17</a:t>
            </a:fld>
            <a:endParaRPr lang="fr-FR"/>
          </a:p>
        </p:txBody>
      </p:sp>
    </p:spTree>
    <p:extLst>
      <p:ext uri="{BB962C8B-B14F-4D97-AF65-F5344CB8AC3E}">
        <p14:creationId xmlns:p14="http://schemas.microsoft.com/office/powerpoint/2010/main" val="166941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C8F7812-6042-4661-BBF0-68E75FEB5972}" type="slidenum">
              <a:rPr lang="fr-FR" smtClean="0"/>
              <a:t>18</a:t>
            </a:fld>
            <a:endParaRPr lang="fr-FR"/>
          </a:p>
        </p:txBody>
      </p:sp>
    </p:spTree>
    <p:extLst>
      <p:ext uri="{BB962C8B-B14F-4D97-AF65-F5344CB8AC3E}">
        <p14:creationId xmlns:p14="http://schemas.microsoft.com/office/powerpoint/2010/main" val="112970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7.svg"/><Relationship Id="rId7"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tre du diaporama">
    <p:spTree>
      <p:nvGrpSpPr>
        <p:cNvPr id="1" name=""/>
        <p:cNvGrpSpPr/>
        <p:nvPr/>
      </p:nvGrpSpPr>
      <p:grpSpPr bwMode="auto">
        <a:xfrm>
          <a:off x="0" y="0"/>
          <a:ext cx="0" cy="0"/>
          <a:chOff x="0" y="0"/>
          <a:chExt cx="0" cy="0"/>
        </a:xfrm>
      </p:grpSpPr>
      <p:sp>
        <p:nvSpPr>
          <p:cNvPr id="400371396" name="Rectangle 8"/>
          <p:cNvSpPr/>
          <p:nvPr/>
        </p:nvSpPr>
        <p:spPr bwMode="auto">
          <a:xfrm>
            <a:off x="-24530" y="1312801"/>
            <a:ext cx="12216530" cy="5545199"/>
          </a:xfrm>
          <a:prstGeom prst="rect">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66128847" name="Image 9"/>
          <p:cNvPicPr>
            <a:picLocks noChangeAspect="1"/>
          </p:cNvPicPr>
          <p:nvPr/>
        </p:nvPicPr>
        <p:blipFill>
          <a:blip r:embed="rId2">
            <a:lum bright="70000" contrast="-70000"/>
          </a:blip>
          <a:srcRect l="21096" t="8572" r="21364" b="14471"/>
          <a:stretch/>
        </p:blipFill>
        <p:spPr bwMode="auto">
          <a:xfrm>
            <a:off x="8866095" y="3519175"/>
            <a:ext cx="3854824" cy="4052047"/>
          </a:xfrm>
          <a:prstGeom prst="rect">
            <a:avLst/>
          </a:prstGeom>
        </p:spPr>
      </p:pic>
      <p:sp>
        <p:nvSpPr>
          <p:cNvPr id="35100457" name="Espace réservé du texte 5"/>
          <p:cNvSpPr>
            <a:spLocks noGrp="1"/>
          </p:cNvSpPr>
          <p:nvPr>
            <p:ph type="body" sz="quarter" idx="10" hasCustomPrompt="1"/>
          </p:nvPr>
        </p:nvSpPr>
        <p:spPr bwMode="auto">
          <a:xfrm>
            <a:off x="887196" y="3710157"/>
            <a:ext cx="7912535" cy="1421136"/>
          </a:xfrm>
          <a:prstGeom prst="rect">
            <a:avLst/>
          </a:prstGeom>
        </p:spPr>
        <p:txBody>
          <a:bodyPr>
            <a:normAutofit/>
          </a:bodyPr>
          <a:lstStyle>
            <a:lvl1pPr marL="0" indent="0">
              <a:buNone/>
              <a:defRPr sz="4400" b="1">
                <a:solidFill>
                  <a:schemeClr val="bg1"/>
                </a:solidFill>
                <a:latin typeface="Marianne"/>
              </a:defRPr>
            </a:lvl1pPr>
          </a:lstStyle>
          <a:p>
            <a:pPr lvl="0">
              <a:defRPr/>
            </a:pPr>
            <a:r>
              <a:rPr lang="fr-FR"/>
              <a:t>Titre </a:t>
            </a:r>
            <a:br>
              <a:rPr lang="fr-FR"/>
            </a:br>
            <a:r>
              <a:rPr lang="fr-FR"/>
              <a:t>du document</a:t>
            </a:r>
            <a:endParaRPr/>
          </a:p>
        </p:txBody>
      </p:sp>
      <p:sp>
        <p:nvSpPr>
          <p:cNvPr id="241728388" name="Rectangle 5"/>
          <p:cNvSpPr/>
          <p:nvPr/>
        </p:nvSpPr>
        <p:spPr bwMode="auto">
          <a:xfrm>
            <a:off x="4221171" y="666470"/>
            <a:ext cx="4578561" cy="646331"/>
          </a:xfrm>
          <a:prstGeom prst="rect">
            <a:avLst/>
          </a:prstGeom>
        </p:spPr>
        <p:txBody>
          <a:bodyPr wrap="none">
            <a:spAutoFit/>
          </a:bodyPr>
          <a:lstStyle/>
          <a:p>
            <a:pPr>
              <a:defRPr/>
            </a:pPr>
            <a:r>
              <a:rPr lang="fr-FR" b="1">
                <a:solidFill>
                  <a:schemeClr val="bg1"/>
                </a:solidFill>
                <a:latin typeface="Marianne"/>
              </a:rPr>
              <a:t>Ministère de l’Enseignement Supérieur, </a:t>
            </a:r>
            <a:br>
              <a:rPr lang="fr-FR" b="1">
                <a:solidFill>
                  <a:schemeClr val="bg1"/>
                </a:solidFill>
                <a:latin typeface="Marianne"/>
              </a:rPr>
            </a:br>
            <a:r>
              <a:rPr lang="fr-FR" b="1">
                <a:solidFill>
                  <a:schemeClr val="bg1"/>
                </a:solidFill>
                <a:latin typeface="Marianne"/>
              </a:rPr>
              <a:t>de la Recherche et de l’Espace</a:t>
            </a:r>
            <a:endParaRPr/>
          </a:p>
        </p:txBody>
      </p:sp>
      <p:sp>
        <p:nvSpPr>
          <p:cNvPr id="1893463641" name="Espace réservé du texte 8"/>
          <p:cNvSpPr>
            <a:spLocks noGrp="1"/>
          </p:cNvSpPr>
          <p:nvPr>
            <p:ph type="body" sz="quarter" idx="11" hasCustomPrompt="1"/>
          </p:nvPr>
        </p:nvSpPr>
        <p:spPr bwMode="auto">
          <a:xfrm>
            <a:off x="887413" y="5273675"/>
            <a:ext cx="7912318" cy="646113"/>
          </a:xfrm>
          <a:prstGeom prst="rect">
            <a:avLst/>
          </a:prstGeom>
        </p:spPr>
        <p:txBody>
          <a:bodyPr>
            <a:normAutofit/>
          </a:bodyPr>
          <a:lstStyle>
            <a:lvl1pPr marL="0" indent="0">
              <a:buNone/>
              <a:defRPr sz="1800" b="1">
                <a:solidFill>
                  <a:schemeClr val="bg1"/>
                </a:solidFill>
                <a:latin typeface="Marianne"/>
              </a:defRPr>
            </a:lvl1pPr>
          </a:lstStyle>
          <a:p>
            <a:pPr lvl="0">
              <a:defRPr/>
            </a:pPr>
            <a:r>
              <a:rPr lang="fr-FR"/>
              <a:t>Lieu de la présentation</a:t>
            </a:r>
            <a:endParaRPr/>
          </a:p>
        </p:txBody>
      </p:sp>
      <p:sp>
        <p:nvSpPr>
          <p:cNvPr id="392023423" name="Espace réservé du texte 11"/>
          <p:cNvSpPr>
            <a:spLocks noGrp="1"/>
          </p:cNvSpPr>
          <p:nvPr>
            <p:ph type="body" sz="quarter" idx="12" hasCustomPrompt="1"/>
          </p:nvPr>
        </p:nvSpPr>
        <p:spPr bwMode="auto">
          <a:xfrm>
            <a:off x="887196" y="6062170"/>
            <a:ext cx="7912318" cy="415925"/>
          </a:xfrm>
          <a:prstGeom prst="rect">
            <a:avLst/>
          </a:prstGeom>
        </p:spPr>
        <p:txBody>
          <a:bodyPr>
            <a:normAutofit/>
          </a:bodyPr>
          <a:lstStyle>
            <a:lvl1pPr marL="0" indent="0">
              <a:buNone/>
              <a:defRPr sz="1400">
                <a:solidFill>
                  <a:schemeClr val="bg1"/>
                </a:solidFill>
                <a:latin typeface="Marianne"/>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jj/mm/2025</a:t>
            </a:r>
            <a:endParaRPr/>
          </a:p>
        </p:txBody>
      </p:sp>
      <p:grpSp>
        <p:nvGrpSpPr>
          <p:cNvPr id="1623053679" name="Groupe 29"/>
          <p:cNvGrpSpPr/>
          <p:nvPr/>
        </p:nvGrpSpPr>
        <p:grpSpPr bwMode="auto">
          <a:xfrm>
            <a:off x="8799514" y="503636"/>
            <a:ext cx="3184416" cy="324000"/>
            <a:chOff x="4752709" y="6391854"/>
            <a:chExt cx="3184416" cy="324000"/>
          </a:xfrm>
        </p:grpSpPr>
        <p:pic>
          <p:nvPicPr>
            <p:cNvPr id="14" name="Graphique 13"/>
            <p:cNvPicPr>
              <a:picLocks noChangeAspect="1"/>
            </p:cNvPicPr>
            <p:nvPr/>
          </p:nvPicPr>
          <p:blipFill>
            <a:blip r:embed="rId3"/>
            <a:stretch/>
          </p:blipFill>
          <p:spPr bwMode="auto">
            <a:xfrm>
              <a:off x="5401437" y="6426585"/>
              <a:ext cx="285283" cy="252000"/>
            </a:xfrm>
            <a:prstGeom prst="rect">
              <a:avLst/>
            </a:prstGeom>
          </p:spPr>
        </p:pic>
        <p:pic>
          <p:nvPicPr>
            <p:cNvPr id="15" name="Image 14"/>
            <p:cNvPicPr>
              <a:picLocks noChangeAspect="1"/>
            </p:cNvPicPr>
            <p:nvPr/>
          </p:nvPicPr>
          <p:blipFill>
            <a:blip r:embed="rId4"/>
            <a:stretch/>
          </p:blipFill>
          <p:spPr bwMode="auto">
            <a:xfrm>
              <a:off x="5059073" y="6391854"/>
              <a:ext cx="324000" cy="324000"/>
            </a:xfrm>
            <a:prstGeom prst="rect">
              <a:avLst/>
            </a:prstGeom>
          </p:spPr>
        </p:pic>
        <p:pic>
          <p:nvPicPr>
            <p:cNvPr id="16" name="Image 15"/>
            <p:cNvPicPr>
              <a:picLocks noChangeAspect="1"/>
            </p:cNvPicPr>
            <p:nvPr/>
          </p:nvPicPr>
          <p:blipFill>
            <a:blip r:embed="rId5"/>
            <a:stretch/>
          </p:blipFill>
          <p:spPr bwMode="auto">
            <a:xfrm>
              <a:off x="4752709" y="6408585"/>
              <a:ext cx="288000" cy="288000"/>
            </a:xfrm>
            <a:prstGeom prst="rect">
              <a:avLst/>
            </a:prstGeom>
          </p:spPr>
        </p:pic>
        <p:sp>
          <p:nvSpPr>
            <p:cNvPr id="17" name="ZoneTexte 16"/>
            <p:cNvSpPr txBox="1"/>
            <p:nvPr/>
          </p:nvSpPr>
          <p:spPr bwMode="auto">
            <a:xfrm>
              <a:off x="5660650" y="6407789"/>
              <a:ext cx="2276475" cy="307777"/>
            </a:xfrm>
            <a:prstGeom prst="rect">
              <a:avLst/>
            </a:prstGeom>
            <a:noFill/>
          </p:spPr>
          <p:txBody>
            <a:bodyPr wrap="square" rtlCol="0">
              <a:spAutoFit/>
            </a:bodyPr>
            <a:lstStyle/>
            <a:p>
              <a:pPr>
                <a:defRPr/>
              </a:pPr>
              <a:r>
                <a:rPr lang="fr-FR" sz="1400" b="1">
                  <a:latin typeface="Marianne"/>
                </a:rPr>
                <a:t>#RechercheDataGouv</a:t>
              </a:r>
            </a:p>
          </p:txBody>
        </p:sp>
      </p:grpSp>
    </p:spTree>
    <p:extLst>
      <p:ext uri="{BB962C8B-B14F-4D97-AF65-F5344CB8AC3E}">
        <p14:creationId xmlns:p14="http://schemas.microsoft.com/office/powerpoint/2010/main" val="389354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p:cSld name="Slide contenu à puces">
    <p:spTree>
      <p:nvGrpSpPr>
        <p:cNvPr id="1" name=""/>
        <p:cNvGrpSpPr/>
        <p:nvPr/>
      </p:nvGrpSpPr>
      <p:grpSpPr bwMode="auto">
        <a:xfrm>
          <a:off x="0" y="0"/>
          <a:ext cx="0" cy="0"/>
          <a:chOff x="0" y="0"/>
          <a:chExt cx="0" cy="0"/>
        </a:xfrm>
      </p:grpSpPr>
      <p:sp>
        <p:nvSpPr>
          <p:cNvPr id="444778069" name="Espace réservé du texte 3"/>
          <p:cNvSpPr>
            <a:spLocks noGrp="1"/>
          </p:cNvSpPr>
          <p:nvPr>
            <p:ph type="body" sz="quarter" idx="10" hasCustomPrompt="1"/>
          </p:nvPr>
        </p:nvSpPr>
        <p:spPr bwMode="auto">
          <a:xfrm>
            <a:off x="1191187" y="2603912"/>
            <a:ext cx="9685338" cy="3511137"/>
          </a:xfrm>
          <a:prstGeom prst="rect">
            <a:avLst/>
          </a:prstGeom>
        </p:spPr>
        <p:txBody>
          <a:bodyPr>
            <a:normAutofit/>
          </a:bodyPr>
          <a:lstStyle>
            <a:lvl1pPr marL="228600" indent="-228600">
              <a:buFontTx/>
              <a:buBlip>
                <a:blip r:embed="rId2"/>
              </a:buBlip>
              <a:defRPr sz="2000" b="0">
                <a:solidFill>
                  <a:srgbClr val="37635F"/>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lvl="0">
              <a:defRPr/>
            </a:pPr>
            <a:r>
              <a:rPr lang="fr-FR"/>
              <a:t>Lorem ipsum dolor sit amet, consectetur adipiscing elit.</a:t>
            </a:r>
            <a:endParaRPr/>
          </a:p>
          <a:p>
            <a:pPr lvl="0">
              <a:defRPr/>
            </a:pPr>
            <a:r>
              <a:rPr lang="fr-FR"/>
              <a:t>Lorem ipsum dolor sit amet, consectetur adipiscing elit.</a:t>
            </a:r>
            <a:endParaRPr/>
          </a:p>
        </p:txBody>
      </p:sp>
      <p:sp>
        <p:nvSpPr>
          <p:cNvPr id="301757306" name="Espace réservé du texte 8"/>
          <p:cNvSpPr>
            <a:spLocks noGrp="1"/>
          </p:cNvSpPr>
          <p:nvPr>
            <p:ph type="body" sz="quarter" idx="11" hasCustomPrompt="1"/>
          </p:nvPr>
        </p:nvSpPr>
        <p:spPr bwMode="auto">
          <a:xfrm>
            <a:off x="1191187" y="1766655"/>
            <a:ext cx="9685338" cy="538047"/>
          </a:xfrm>
          <a:prstGeom prst="rect">
            <a:avLst/>
          </a:prstGeom>
        </p:spPr>
        <p:txBody>
          <a:bodyPr/>
          <a:lstStyle>
            <a:lvl1pPr marL="0" indent="0" algn="l">
              <a:buNone/>
              <a:defRPr sz="24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Tree>
    <p:extLst>
      <p:ext uri="{BB962C8B-B14F-4D97-AF65-F5344CB8AC3E}">
        <p14:creationId xmlns:p14="http://schemas.microsoft.com/office/powerpoint/2010/main" val="118920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p:cSld name="Slide titrée haut - écosystème">
    <p:spTree>
      <p:nvGrpSpPr>
        <p:cNvPr id="1" name=""/>
        <p:cNvGrpSpPr/>
        <p:nvPr/>
      </p:nvGrpSpPr>
      <p:grpSpPr bwMode="auto">
        <a:xfrm>
          <a:off x="0" y="0"/>
          <a:ext cx="0" cy="0"/>
          <a:chOff x="0" y="0"/>
          <a:chExt cx="0" cy="0"/>
        </a:xfrm>
      </p:grpSpPr>
      <p:sp>
        <p:nvSpPr>
          <p:cNvPr id="485015845" name="Espace réservé du texte 8"/>
          <p:cNvSpPr>
            <a:spLocks noGrp="1"/>
          </p:cNvSpPr>
          <p:nvPr>
            <p:ph type="body" sz="quarter" idx="11" hasCustomPrompt="1"/>
          </p:nvPr>
        </p:nvSpPr>
        <p:spPr bwMode="auto">
          <a:xfrm>
            <a:off x="3932807" y="390616"/>
            <a:ext cx="7840361" cy="538047"/>
          </a:xfrm>
          <a:prstGeom prst="rect">
            <a:avLst/>
          </a:prstGeom>
        </p:spPr>
        <p:txBody>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pic>
        <p:nvPicPr>
          <p:cNvPr id="1718241716" name="Image 22"/>
          <p:cNvPicPr/>
          <p:nvPr/>
        </p:nvPicPr>
        <p:blipFill>
          <a:blip r:embed="rId2"/>
          <a:stretch/>
        </p:blipFill>
        <p:spPr bwMode="auto">
          <a:xfrm>
            <a:off x="5693116" y="1215546"/>
            <a:ext cx="5992550" cy="4849293"/>
          </a:xfrm>
          <a:prstGeom prst="rect">
            <a:avLst/>
          </a:prstGeom>
          <a:noFill/>
          <a:ln w="0">
            <a:noFill/>
          </a:ln>
        </p:spPr>
      </p:pic>
    </p:spTree>
    <p:extLst>
      <p:ext uri="{BB962C8B-B14F-4D97-AF65-F5344CB8AC3E}">
        <p14:creationId xmlns:p14="http://schemas.microsoft.com/office/powerpoint/2010/main" val="339474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p:cSld name="Slide titrée haut - écosystème + bloc puces">
    <p:spTree>
      <p:nvGrpSpPr>
        <p:cNvPr id="1" name=""/>
        <p:cNvGrpSpPr/>
        <p:nvPr/>
      </p:nvGrpSpPr>
      <p:grpSpPr bwMode="auto">
        <a:xfrm>
          <a:off x="0" y="0"/>
          <a:ext cx="0" cy="0"/>
          <a:chOff x="0" y="0"/>
          <a:chExt cx="0" cy="0"/>
        </a:xfrm>
      </p:grpSpPr>
      <p:sp>
        <p:nvSpPr>
          <p:cNvPr id="151903676" name="Espace réservé du texte 8"/>
          <p:cNvSpPr>
            <a:spLocks noGrp="1"/>
          </p:cNvSpPr>
          <p:nvPr>
            <p:ph type="body" sz="quarter" idx="11" hasCustomPrompt="1"/>
          </p:nvPr>
        </p:nvSpPr>
        <p:spPr bwMode="auto">
          <a:xfrm>
            <a:off x="3932807" y="390616"/>
            <a:ext cx="7840361" cy="538047"/>
          </a:xfrm>
          <a:prstGeom prst="rect">
            <a:avLst/>
          </a:prstGeom>
        </p:spPr>
        <p:txBody>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
        <p:nvSpPr>
          <p:cNvPr id="2088970404" name="Espace réservé du texte 3"/>
          <p:cNvSpPr>
            <a:spLocks noGrp="1"/>
          </p:cNvSpPr>
          <p:nvPr>
            <p:ph type="body" sz="quarter" idx="10" hasCustomPrompt="1"/>
          </p:nvPr>
        </p:nvSpPr>
        <p:spPr bwMode="auto">
          <a:xfrm>
            <a:off x="836081" y="1893698"/>
            <a:ext cx="5928703" cy="4573686"/>
          </a:xfrm>
          <a:prstGeom prst="rect">
            <a:avLst/>
          </a:prstGeom>
        </p:spPr>
        <p:txBody>
          <a:bodyPr>
            <a:normAutofit/>
          </a:bodyPr>
          <a:lstStyle>
            <a:lvl1pPr marL="0" indent="0" defTabSz="914363">
              <a:buFontTx/>
              <a:buNone/>
              <a:defRPr sz="2000" b="0">
                <a:solidFill>
                  <a:srgbClr val="37635F"/>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spc="-1">
                <a:solidFill>
                  <a:srgbClr val="37635F"/>
                </a:solidFill>
                <a:latin typeface="Inter Bold"/>
                <a:ea typeface="Inter Bold"/>
              </a:rPr>
              <a:t>Sous-titre</a:t>
            </a:r>
            <a:endParaRPr lang="fr-FR"/>
          </a:p>
          <a:p>
            <a:pPr marL="285750" indent="-285750" defTabSz="914363">
              <a:buBlip>
                <a:blip r:embed="rId2"/>
              </a:buBlip>
              <a:defRPr/>
            </a:pPr>
            <a:r>
              <a:rPr lang="fr-FR" spc="-1">
                <a:solidFill>
                  <a:srgbClr val="37635F"/>
                </a:solidFill>
                <a:latin typeface="Inter Bold"/>
                <a:ea typeface="Inter Bold"/>
              </a:rPr>
              <a:t>Quisque augue lectus, pellentesque quis arcu eget, auctor egestas lorem</a:t>
            </a:r>
          </a:p>
          <a:p>
            <a:pPr marL="285750" indent="-285750" defTabSz="914363">
              <a:buBlip>
                <a:blip r:embed="rId2"/>
              </a:buBlip>
              <a:defRPr/>
            </a:pPr>
            <a:r>
              <a:rPr lang="fr-FR" spc="-1">
                <a:solidFill>
                  <a:srgbClr val="37635F"/>
                </a:solidFill>
                <a:latin typeface="Inter Bold"/>
                <a:ea typeface="Inter Bold"/>
              </a:rPr>
              <a:t>Donec ornare lectus vel maximus consectetur. Cras sit amet dapibus nisl, ut ultrices ex.</a:t>
            </a:r>
            <a:endParaRPr/>
          </a:p>
          <a:p>
            <a:pPr marL="285750" indent="-285750" defTabSz="914363">
              <a:buBlip>
                <a:blip r:embed="rId2"/>
              </a:buBlip>
              <a:defRPr/>
            </a:pPr>
            <a:r>
              <a:rPr lang="fr-FR" spc="-1">
                <a:solidFill>
                  <a:srgbClr val="37635F"/>
                </a:solidFill>
                <a:latin typeface="Inter Bold"/>
                <a:ea typeface="Inter Bold"/>
              </a:rPr>
              <a:t>Curabitur fringilla fermentum aliquet.</a:t>
            </a:r>
            <a:endParaRPr/>
          </a:p>
          <a:p>
            <a:pPr marL="285750" indent="-285750" defTabSz="914363">
              <a:buBlip>
                <a:blip r:embed="rId2"/>
              </a:buBlip>
              <a:defRPr/>
            </a:pPr>
            <a:endParaRPr lang="fr-FR" spc="-1">
              <a:solidFill>
                <a:srgbClr val="37635F"/>
              </a:solidFill>
              <a:latin typeface="Inter Bold"/>
            </a:endParaRPr>
          </a:p>
          <a:p>
            <a:pPr marL="285750" indent="-285750" defTabSz="914363">
              <a:buBlip>
                <a:blip r:embed="rId2"/>
              </a:buBlip>
              <a:defRPr/>
            </a:pPr>
            <a:endParaRPr lang="fr-FR"/>
          </a:p>
        </p:txBody>
      </p:sp>
      <p:pic>
        <p:nvPicPr>
          <p:cNvPr id="1191949138" name="Image 22"/>
          <p:cNvPicPr/>
          <p:nvPr/>
        </p:nvPicPr>
        <p:blipFill>
          <a:blip r:embed="rId3"/>
          <a:stretch/>
        </p:blipFill>
        <p:spPr bwMode="auto">
          <a:xfrm>
            <a:off x="5693116" y="1215546"/>
            <a:ext cx="5992550" cy="4849293"/>
          </a:xfrm>
          <a:prstGeom prst="rect">
            <a:avLst/>
          </a:prstGeom>
          <a:noFill/>
          <a:ln w="0">
            <a:noFill/>
          </a:ln>
        </p:spPr>
      </p:pic>
    </p:spTree>
    <p:extLst>
      <p:ext uri="{BB962C8B-B14F-4D97-AF65-F5344CB8AC3E}">
        <p14:creationId xmlns:p14="http://schemas.microsoft.com/office/powerpoint/2010/main" val="1727286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p:cSld name="Slide titrée haut - écosystème + 2 blocs à puces">
    <p:spTree>
      <p:nvGrpSpPr>
        <p:cNvPr id="1" name=""/>
        <p:cNvGrpSpPr/>
        <p:nvPr/>
      </p:nvGrpSpPr>
      <p:grpSpPr bwMode="auto">
        <a:xfrm>
          <a:off x="0" y="0"/>
          <a:ext cx="0" cy="0"/>
          <a:chOff x="0" y="0"/>
          <a:chExt cx="0" cy="0"/>
        </a:xfrm>
      </p:grpSpPr>
      <p:sp>
        <p:nvSpPr>
          <p:cNvPr id="1190096971" name="Espace réservé du texte 8"/>
          <p:cNvSpPr>
            <a:spLocks noGrp="1"/>
          </p:cNvSpPr>
          <p:nvPr>
            <p:ph type="body" sz="quarter" idx="11" hasCustomPrompt="1"/>
          </p:nvPr>
        </p:nvSpPr>
        <p:spPr bwMode="auto">
          <a:xfrm>
            <a:off x="3932807" y="390616"/>
            <a:ext cx="7840361" cy="538047"/>
          </a:xfrm>
          <a:prstGeom prst="rect">
            <a:avLst/>
          </a:prstGeom>
        </p:spPr>
        <p:txBody>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
        <p:nvSpPr>
          <p:cNvPr id="907153116" name="Espace réservé du texte 3"/>
          <p:cNvSpPr>
            <a:spLocks noGrp="1"/>
          </p:cNvSpPr>
          <p:nvPr>
            <p:ph type="body" sz="quarter" idx="10" hasCustomPrompt="1"/>
          </p:nvPr>
        </p:nvSpPr>
        <p:spPr bwMode="auto">
          <a:xfrm>
            <a:off x="836081" y="1893698"/>
            <a:ext cx="5928703" cy="2420850"/>
          </a:xfrm>
          <a:prstGeom prst="rect">
            <a:avLst/>
          </a:prstGeom>
        </p:spPr>
        <p:txBody>
          <a:bodyPr>
            <a:normAutofit/>
          </a:bodyPr>
          <a:lstStyle>
            <a:lvl1pPr marL="0" indent="0" defTabSz="914363">
              <a:buFontTx/>
              <a:buNone/>
              <a:defRPr sz="2000" b="0">
                <a:solidFill>
                  <a:srgbClr val="37635F"/>
                </a:solidFill>
                <a:latin typeface="+mj-lt"/>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spc="-1">
                <a:solidFill>
                  <a:srgbClr val="37635F"/>
                </a:solidFill>
                <a:latin typeface="Inter Bold"/>
                <a:ea typeface="Inter Bold"/>
              </a:rPr>
              <a:t>Sous-titre</a:t>
            </a:r>
            <a:endParaRPr lang="fr-FR"/>
          </a:p>
          <a:p>
            <a:pPr marL="285750" indent="-285750" defTabSz="914363">
              <a:buBlip>
                <a:blip r:embed="rId2"/>
              </a:buBlip>
              <a:defRPr/>
            </a:pPr>
            <a:r>
              <a:rPr lang="fr-FR" spc="-1">
                <a:solidFill>
                  <a:srgbClr val="37635F"/>
                </a:solidFill>
                <a:latin typeface="Inter Bold"/>
                <a:ea typeface="Inter Bold"/>
              </a:rPr>
              <a:t>Quisque augue lectus, pellentesque quis arcu eget, auctor egestas lorem</a:t>
            </a:r>
          </a:p>
          <a:p>
            <a:pPr marL="285750" indent="-285750" defTabSz="914363">
              <a:buBlip>
                <a:blip r:embed="rId2"/>
              </a:buBlip>
              <a:defRPr/>
            </a:pPr>
            <a:r>
              <a:rPr lang="fr-FR" spc="-1">
                <a:solidFill>
                  <a:srgbClr val="37635F"/>
                </a:solidFill>
                <a:latin typeface="Inter Bold"/>
                <a:ea typeface="Inter Bold"/>
              </a:rPr>
              <a:t>Donec ornare lectus vel maximus consectetur. Cras sit amet dapibus nisl, ut ultrices ex.</a:t>
            </a:r>
            <a:endParaRPr/>
          </a:p>
          <a:p>
            <a:pPr marL="285750" indent="-285750" defTabSz="914363">
              <a:buBlip>
                <a:blip r:embed="rId2"/>
              </a:buBlip>
              <a:defRPr/>
            </a:pPr>
            <a:r>
              <a:rPr lang="fr-FR" spc="-1">
                <a:solidFill>
                  <a:srgbClr val="37635F"/>
                </a:solidFill>
                <a:latin typeface="Inter Bold"/>
                <a:ea typeface="Inter Bold"/>
              </a:rPr>
              <a:t>Curabitur fringilla fermentum aliquet.</a:t>
            </a:r>
            <a:endParaRPr/>
          </a:p>
          <a:p>
            <a:pPr marL="285750" indent="-285750" defTabSz="914363">
              <a:buBlip>
                <a:blip r:embed="rId2"/>
              </a:buBlip>
              <a:defRPr/>
            </a:pPr>
            <a:endParaRPr lang="fr-FR" spc="-1">
              <a:solidFill>
                <a:srgbClr val="37635F"/>
              </a:solidFill>
              <a:latin typeface="Inter Bold"/>
            </a:endParaRPr>
          </a:p>
          <a:p>
            <a:pPr marL="285750" indent="-285750" defTabSz="914363">
              <a:buBlip>
                <a:blip r:embed="rId2"/>
              </a:buBlip>
              <a:defRPr/>
            </a:pPr>
            <a:endParaRPr lang="fr-FR"/>
          </a:p>
        </p:txBody>
      </p:sp>
      <p:pic>
        <p:nvPicPr>
          <p:cNvPr id="394700975" name="Image 22"/>
          <p:cNvPicPr/>
          <p:nvPr/>
        </p:nvPicPr>
        <p:blipFill>
          <a:blip r:embed="rId3"/>
          <a:stretch/>
        </p:blipFill>
        <p:spPr bwMode="auto">
          <a:xfrm>
            <a:off x="5693116" y="1215546"/>
            <a:ext cx="5992550" cy="4849293"/>
          </a:xfrm>
          <a:prstGeom prst="rect">
            <a:avLst/>
          </a:prstGeom>
          <a:noFill/>
          <a:ln w="0">
            <a:noFill/>
          </a:ln>
        </p:spPr>
      </p:pic>
      <p:sp>
        <p:nvSpPr>
          <p:cNvPr id="2104536680" name="Espace réservé du texte 3"/>
          <p:cNvSpPr>
            <a:spLocks noGrp="1"/>
          </p:cNvSpPr>
          <p:nvPr>
            <p:ph type="body" sz="quarter" idx="12" hasCustomPrompt="1"/>
          </p:nvPr>
        </p:nvSpPr>
        <p:spPr bwMode="auto">
          <a:xfrm>
            <a:off x="836080" y="4519135"/>
            <a:ext cx="5928703" cy="1948249"/>
          </a:xfrm>
          <a:prstGeom prst="rect">
            <a:avLst/>
          </a:prstGeom>
        </p:spPr>
        <p:txBody>
          <a:bodyPr>
            <a:normAutofit/>
          </a:bodyPr>
          <a:lstStyle>
            <a:lvl1pPr marL="0" indent="0" defTabSz="914363">
              <a:buFontTx/>
              <a:buNone/>
              <a:defRPr sz="2000" b="0">
                <a:solidFill>
                  <a:srgbClr val="37635F"/>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spc="-1">
                <a:solidFill>
                  <a:srgbClr val="37635F"/>
                </a:solidFill>
                <a:latin typeface="Inter Bold"/>
                <a:ea typeface="Inter Bold"/>
              </a:rPr>
              <a:t>Sous-titre</a:t>
            </a:r>
            <a:endParaRPr lang="fr-FR"/>
          </a:p>
          <a:p>
            <a:pPr marL="285750" indent="-285750" defTabSz="914363">
              <a:buBlip>
                <a:blip r:embed="rId2"/>
              </a:buBlip>
              <a:defRPr/>
            </a:pPr>
            <a:r>
              <a:rPr lang="fr-FR" spc="-1">
                <a:solidFill>
                  <a:srgbClr val="37635F"/>
                </a:solidFill>
                <a:latin typeface="Inter Bold"/>
                <a:ea typeface="Inter Bold"/>
              </a:rPr>
              <a:t>Quisque augue lectus, pellentesque quis arcu eget, auctor egestas lorem</a:t>
            </a:r>
          </a:p>
          <a:p>
            <a:pPr marL="285750" indent="-285750" defTabSz="914363">
              <a:buBlip>
                <a:blip r:embed="rId2"/>
              </a:buBlip>
              <a:defRPr/>
            </a:pPr>
            <a:r>
              <a:rPr lang="fr-FR" spc="-1">
                <a:solidFill>
                  <a:srgbClr val="37635F"/>
                </a:solidFill>
                <a:latin typeface="Inter Bold"/>
                <a:ea typeface="Inter Bold"/>
              </a:rPr>
              <a:t>Donec ornare lectus vel maximus consectetur. Cras sit amet dapibus nisl, ut ultrices ex.</a:t>
            </a:r>
            <a:endParaRPr/>
          </a:p>
          <a:p>
            <a:pPr marL="285750" indent="-285750" defTabSz="914363">
              <a:buBlip>
                <a:blip r:embed="rId2"/>
              </a:buBlip>
              <a:defRPr/>
            </a:pPr>
            <a:endParaRPr lang="fr-FR" spc="-1">
              <a:solidFill>
                <a:srgbClr val="37635F"/>
              </a:solidFill>
              <a:latin typeface="Inter Bold"/>
            </a:endParaRPr>
          </a:p>
          <a:p>
            <a:pPr marL="285750" indent="-285750" defTabSz="914363">
              <a:buBlip>
                <a:blip r:embed="rId2"/>
              </a:buBlip>
              <a:defRPr/>
            </a:pPr>
            <a:endParaRPr lang="fr-FR"/>
          </a:p>
        </p:txBody>
      </p:sp>
    </p:spTree>
    <p:extLst>
      <p:ext uri="{BB962C8B-B14F-4D97-AF65-F5344CB8AC3E}">
        <p14:creationId xmlns:p14="http://schemas.microsoft.com/office/powerpoint/2010/main" val="213793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p:cSld name="Slide titrée bas - ronds verts">
    <p:spTree>
      <p:nvGrpSpPr>
        <p:cNvPr id="1" name=""/>
        <p:cNvGrpSpPr/>
        <p:nvPr/>
      </p:nvGrpSpPr>
      <p:grpSpPr bwMode="auto">
        <a:xfrm>
          <a:off x="0" y="0"/>
          <a:ext cx="0" cy="0"/>
          <a:chOff x="0" y="0"/>
          <a:chExt cx="0" cy="0"/>
        </a:xfrm>
      </p:grpSpPr>
      <p:sp>
        <p:nvSpPr>
          <p:cNvPr id="604884950" name="Espace réservé du texte 8"/>
          <p:cNvSpPr>
            <a:spLocks noGrp="1"/>
          </p:cNvSpPr>
          <p:nvPr>
            <p:ph type="body" sz="quarter" idx="11" hasCustomPrompt="1"/>
          </p:nvPr>
        </p:nvSpPr>
        <p:spPr bwMode="auto">
          <a:xfrm>
            <a:off x="239697" y="6100348"/>
            <a:ext cx="11674136" cy="538047"/>
          </a:xfrm>
          <a:prstGeom prst="rect">
            <a:avLst/>
          </a:prstGeom>
        </p:spPr>
        <p:txBody>
          <a:bodyPr/>
          <a:lstStyle>
            <a:lvl1pPr marL="0" indent="0" algn="l">
              <a:buNone/>
              <a:defRPr sz="32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
        <p:nvSpPr>
          <p:cNvPr id="544224805" name="Ellipse 50"/>
          <p:cNvSpPr/>
          <p:nvPr/>
        </p:nvSpPr>
        <p:spPr bwMode="auto">
          <a:xfrm>
            <a:off x="4406017" y="2740764"/>
            <a:ext cx="1452892" cy="1452892"/>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81284578" name="Ellipse 34"/>
          <p:cNvSpPr/>
          <p:nvPr/>
        </p:nvSpPr>
        <p:spPr bwMode="auto">
          <a:xfrm>
            <a:off x="6374213" y="3107316"/>
            <a:ext cx="970623" cy="97062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2688011" name="Ellipse 36"/>
          <p:cNvSpPr/>
          <p:nvPr/>
        </p:nvSpPr>
        <p:spPr bwMode="auto">
          <a:xfrm>
            <a:off x="6161970" y="800569"/>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93115141" name="Ellipse 41"/>
          <p:cNvSpPr/>
          <p:nvPr/>
        </p:nvSpPr>
        <p:spPr bwMode="auto">
          <a:xfrm>
            <a:off x="8744355" y="2671595"/>
            <a:ext cx="709007" cy="709007"/>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3984376" name="Ellipse 42"/>
          <p:cNvSpPr/>
          <p:nvPr/>
        </p:nvSpPr>
        <p:spPr bwMode="auto">
          <a:xfrm>
            <a:off x="4455290" y="1031785"/>
            <a:ext cx="1272686" cy="1272686"/>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22253537" name="Ellipse 22"/>
          <p:cNvSpPr/>
          <p:nvPr/>
        </p:nvSpPr>
        <p:spPr bwMode="auto">
          <a:xfrm>
            <a:off x="1880518" y="1842433"/>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847700518" name="Ellipse 27"/>
          <p:cNvSpPr/>
          <p:nvPr/>
        </p:nvSpPr>
        <p:spPr bwMode="auto">
          <a:xfrm>
            <a:off x="4697294" y="4300956"/>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893519234" name="Ellipse 37"/>
          <p:cNvSpPr/>
          <p:nvPr/>
        </p:nvSpPr>
        <p:spPr bwMode="auto">
          <a:xfrm>
            <a:off x="7541005" y="3542898"/>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5286585" name="Ellipse 52"/>
          <p:cNvSpPr/>
          <p:nvPr/>
        </p:nvSpPr>
        <p:spPr bwMode="auto">
          <a:xfrm>
            <a:off x="3717413" y="1084062"/>
            <a:ext cx="636343" cy="636343"/>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78519461" name="Ellipse 53"/>
          <p:cNvSpPr/>
          <p:nvPr/>
        </p:nvSpPr>
        <p:spPr bwMode="auto">
          <a:xfrm>
            <a:off x="1336253" y="3693234"/>
            <a:ext cx="630518" cy="630518"/>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57108520" name="Ellipse 54"/>
          <p:cNvSpPr/>
          <p:nvPr/>
        </p:nvSpPr>
        <p:spPr bwMode="auto">
          <a:xfrm>
            <a:off x="10233239" y="3237642"/>
            <a:ext cx="1680594" cy="1680594"/>
          </a:xfrm>
          <a:prstGeom prst="ellipse">
            <a:avLst/>
          </a:prstGeom>
          <a:solidFill>
            <a:srgbClr val="64C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97134731" name="Ellipse 55"/>
          <p:cNvSpPr/>
          <p:nvPr/>
        </p:nvSpPr>
        <p:spPr bwMode="auto">
          <a:xfrm>
            <a:off x="3402656" y="4433678"/>
            <a:ext cx="903918" cy="903918"/>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extLst>
      <p:ext uri="{BB962C8B-B14F-4D97-AF65-F5344CB8AC3E}">
        <p14:creationId xmlns:p14="http://schemas.microsoft.com/office/powerpoint/2010/main" val="114409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p:cSld name="Slide titrée bas losanges thématiques ">
    <p:spTree>
      <p:nvGrpSpPr>
        <p:cNvPr id="1" name=""/>
        <p:cNvGrpSpPr/>
        <p:nvPr/>
      </p:nvGrpSpPr>
      <p:grpSpPr bwMode="auto">
        <a:xfrm>
          <a:off x="0" y="0"/>
          <a:ext cx="0" cy="0"/>
          <a:chOff x="0" y="0"/>
          <a:chExt cx="0" cy="0"/>
        </a:xfrm>
      </p:grpSpPr>
      <p:sp>
        <p:nvSpPr>
          <p:cNvPr id="504713014" name="Espace réservé du texte 8"/>
          <p:cNvSpPr>
            <a:spLocks noGrp="1"/>
          </p:cNvSpPr>
          <p:nvPr>
            <p:ph type="body" sz="quarter" idx="11" hasCustomPrompt="1"/>
          </p:nvPr>
        </p:nvSpPr>
        <p:spPr bwMode="auto">
          <a:xfrm>
            <a:off x="239697" y="6100348"/>
            <a:ext cx="11674136" cy="538047"/>
          </a:xfrm>
          <a:prstGeom prst="rect">
            <a:avLst/>
          </a:prstGeom>
        </p:spPr>
        <p:txBody>
          <a:bodyPr/>
          <a:lstStyle>
            <a:lvl1pPr marL="0" indent="0" algn="l">
              <a:buNone/>
              <a:defRPr sz="32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pic>
        <p:nvPicPr>
          <p:cNvPr id="832377345" name="Graphique 45"/>
          <p:cNvPicPr>
            <a:picLocks noChangeAspect="1"/>
          </p:cNvPicPr>
          <p:nvPr/>
        </p:nvPicPr>
        <p:blipFill>
          <a:blip r:embed="rId2"/>
          <a:stretch/>
        </p:blipFill>
        <p:spPr bwMode="auto">
          <a:xfrm rot="2552282">
            <a:off x="4998250" y="2998032"/>
            <a:ext cx="668066" cy="1131404"/>
          </a:xfrm>
          <a:prstGeom prst="rect">
            <a:avLst/>
          </a:prstGeom>
        </p:spPr>
      </p:pic>
      <p:pic>
        <p:nvPicPr>
          <p:cNvPr id="825902888" name="Graphique 47"/>
          <p:cNvPicPr>
            <a:picLocks noChangeAspect="1"/>
          </p:cNvPicPr>
          <p:nvPr/>
        </p:nvPicPr>
        <p:blipFill>
          <a:blip r:embed="rId2"/>
          <a:stretch/>
        </p:blipFill>
        <p:spPr bwMode="auto">
          <a:xfrm rot="6389011">
            <a:off x="5041292" y="2212684"/>
            <a:ext cx="668068" cy="1131404"/>
          </a:xfrm>
          <a:prstGeom prst="rect">
            <a:avLst/>
          </a:prstGeom>
        </p:spPr>
      </p:pic>
      <p:pic>
        <p:nvPicPr>
          <p:cNvPr id="2058044394" name="Graphique 56"/>
          <p:cNvPicPr>
            <a:picLocks noChangeAspect="1"/>
          </p:cNvPicPr>
          <p:nvPr/>
        </p:nvPicPr>
        <p:blipFill>
          <a:blip r:embed="rId2"/>
          <a:stretch/>
        </p:blipFill>
        <p:spPr bwMode="auto">
          <a:xfrm rot="10470315">
            <a:off x="5840399" y="2031009"/>
            <a:ext cx="668066" cy="1131404"/>
          </a:xfrm>
          <a:prstGeom prst="rect">
            <a:avLst/>
          </a:prstGeom>
        </p:spPr>
      </p:pic>
      <p:pic>
        <p:nvPicPr>
          <p:cNvPr id="2059630863" name="Graphique 60"/>
          <p:cNvPicPr>
            <a:picLocks noChangeAspect="1"/>
          </p:cNvPicPr>
          <p:nvPr/>
        </p:nvPicPr>
        <p:blipFill>
          <a:blip r:embed="rId2"/>
          <a:stretch/>
        </p:blipFill>
        <p:spPr bwMode="auto">
          <a:xfrm rot="14216733">
            <a:off x="6361895" y="2619534"/>
            <a:ext cx="668068" cy="1131404"/>
          </a:xfrm>
          <a:prstGeom prst="rect">
            <a:avLst/>
          </a:prstGeom>
        </p:spPr>
      </p:pic>
      <p:pic>
        <p:nvPicPr>
          <p:cNvPr id="57876591" name="Graphique 61"/>
          <p:cNvPicPr>
            <a:picLocks noChangeAspect="1"/>
          </p:cNvPicPr>
          <p:nvPr/>
        </p:nvPicPr>
        <p:blipFill>
          <a:blip r:embed="rId2"/>
          <a:stretch/>
        </p:blipFill>
        <p:spPr bwMode="auto">
          <a:xfrm rot="19022653">
            <a:off x="5840399" y="3371931"/>
            <a:ext cx="668066" cy="1131404"/>
          </a:xfrm>
          <a:prstGeom prst="rect">
            <a:avLst/>
          </a:prstGeom>
        </p:spPr>
      </p:pic>
    </p:spTree>
    <p:extLst>
      <p:ext uri="{BB962C8B-B14F-4D97-AF65-F5344CB8AC3E}">
        <p14:creationId xmlns:p14="http://schemas.microsoft.com/office/powerpoint/2010/main" val="1595077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p:cSld name="Slide titrée bas, frise losanges">
    <p:spTree>
      <p:nvGrpSpPr>
        <p:cNvPr id="1" name=""/>
        <p:cNvGrpSpPr/>
        <p:nvPr/>
      </p:nvGrpSpPr>
      <p:grpSpPr bwMode="auto">
        <a:xfrm>
          <a:off x="0" y="0"/>
          <a:ext cx="0" cy="0"/>
          <a:chOff x="0" y="0"/>
          <a:chExt cx="0" cy="0"/>
        </a:xfrm>
      </p:grpSpPr>
      <p:sp>
        <p:nvSpPr>
          <p:cNvPr id="31877864" name="Espace réservé du texte 8"/>
          <p:cNvSpPr>
            <a:spLocks noGrp="1"/>
          </p:cNvSpPr>
          <p:nvPr>
            <p:ph type="body" sz="quarter" idx="11" hasCustomPrompt="1"/>
          </p:nvPr>
        </p:nvSpPr>
        <p:spPr bwMode="auto">
          <a:xfrm>
            <a:off x="403106" y="6063449"/>
            <a:ext cx="11674136" cy="447400"/>
          </a:xfrm>
          <a:prstGeom prst="rect">
            <a:avLst/>
          </a:prstGeom>
        </p:spPr>
        <p:txBody>
          <a:bodyPr/>
          <a:lstStyle>
            <a:lvl1pPr marL="0" indent="0" algn="r">
              <a:buNone/>
              <a:defRPr sz="26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grpSp>
        <p:nvGrpSpPr>
          <p:cNvPr id="1958024541" name="Groupe 26"/>
          <p:cNvGrpSpPr/>
          <p:nvPr/>
        </p:nvGrpSpPr>
        <p:grpSpPr bwMode="auto">
          <a:xfrm>
            <a:off x="0" y="6510850"/>
            <a:ext cx="12093211" cy="224764"/>
            <a:chOff x="150133" y="3886101"/>
            <a:chExt cx="12093211" cy="224764"/>
          </a:xfrm>
        </p:grpSpPr>
        <p:pic>
          <p:nvPicPr>
            <p:cNvPr id="9" name="Image 8"/>
            <p:cNvPicPr>
              <a:picLocks noChangeAspect="1"/>
            </p:cNvPicPr>
            <p:nvPr/>
          </p:nvPicPr>
          <p:blipFill>
            <a:blip r:embed="rId2"/>
            <a:stretch/>
          </p:blipFill>
          <p:spPr bwMode="auto">
            <a:xfrm rot="5400000">
              <a:off x="440858" y="3595376"/>
              <a:ext cx="224763" cy="806214"/>
            </a:xfrm>
            <a:prstGeom prst="rect">
              <a:avLst/>
            </a:prstGeom>
          </p:spPr>
        </p:pic>
        <p:pic>
          <p:nvPicPr>
            <p:cNvPr id="10" name="Image 9"/>
            <p:cNvPicPr>
              <a:picLocks noChangeAspect="1"/>
            </p:cNvPicPr>
            <p:nvPr/>
          </p:nvPicPr>
          <p:blipFill>
            <a:blip r:embed="rId2"/>
            <a:stretch/>
          </p:blipFill>
          <p:spPr bwMode="auto">
            <a:xfrm rot="5400000">
              <a:off x="1247072" y="3595376"/>
              <a:ext cx="224763" cy="806214"/>
            </a:xfrm>
            <a:prstGeom prst="rect">
              <a:avLst/>
            </a:prstGeom>
          </p:spPr>
        </p:pic>
        <p:pic>
          <p:nvPicPr>
            <p:cNvPr id="11" name="Image 10"/>
            <p:cNvPicPr>
              <a:picLocks noChangeAspect="1"/>
            </p:cNvPicPr>
            <p:nvPr/>
          </p:nvPicPr>
          <p:blipFill>
            <a:blip r:embed="rId2"/>
            <a:stretch/>
          </p:blipFill>
          <p:spPr bwMode="auto">
            <a:xfrm rot="5400000">
              <a:off x="2053286" y="3595377"/>
              <a:ext cx="224763" cy="806214"/>
            </a:xfrm>
            <a:prstGeom prst="rect">
              <a:avLst/>
            </a:prstGeom>
          </p:spPr>
        </p:pic>
        <p:pic>
          <p:nvPicPr>
            <p:cNvPr id="12" name="Image 11"/>
            <p:cNvPicPr>
              <a:picLocks noChangeAspect="1"/>
            </p:cNvPicPr>
            <p:nvPr/>
          </p:nvPicPr>
          <p:blipFill>
            <a:blip r:embed="rId2"/>
            <a:stretch/>
          </p:blipFill>
          <p:spPr bwMode="auto">
            <a:xfrm rot="5400000">
              <a:off x="2859500" y="3595377"/>
              <a:ext cx="224763" cy="806214"/>
            </a:xfrm>
            <a:prstGeom prst="rect">
              <a:avLst/>
            </a:prstGeom>
          </p:spPr>
        </p:pic>
        <p:pic>
          <p:nvPicPr>
            <p:cNvPr id="13" name="Image 12"/>
            <p:cNvPicPr>
              <a:picLocks noChangeAspect="1"/>
            </p:cNvPicPr>
            <p:nvPr/>
          </p:nvPicPr>
          <p:blipFill>
            <a:blip r:embed="rId2"/>
            <a:stretch/>
          </p:blipFill>
          <p:spPr bwMode="auto">
            <a:xfrm rot="5400000">
              <a:off x="3665715" y="3595376"/>
              <a:ext cx="224763" cy="806214"/>
            </a:xfrm>
            <a:prstGeom prst="rect">
              <a:avLst/>
            </a:prstGeom>
          </p:spPr>
        </p:pic>
        <p:pic>
          <p:nvPicPr>
            <p:cNvPr id="14" name="Image 13"/>
            <p:cNvPicPr>
              <a:picLocks noChangeAspect="1"/>
            </p:cNvPicPr>
            <p:nvPr/>
          </p:nvPicPr>
          <p:blipFill>
            <a:blip r:embed="rId2"/>
            <a:stretch/>
          </p:blipFill>
          <p:spPr bwMode="auto">
            <a:xfrm rot="5400000">
              <a:off x="4471929" y="3595376"/>
              <a:ext cx="224763" cy="806214"/>
            </a:xfrm>
            <a:prstGeom prst="rect">
              <a:avLst/>
            </a:prstGeom>
          </p:spPr>
        </p:pic>
        <p:pic>
          <p:nvPicPr>
            <p:cNvPr id="20" name="Image 19"/>
            <p:cNvPicPr>
              <a:picLocks noChangeAspect="1"/>
            </p:cNvPicPr>
            <p:nvPr/>
          </p:nvPicPr>
          <p:blipFill>
            <a:blip r:embed="rId2"/>
            <a:stretch/>
          </p:blipFill>
          <p:spPr bwMode="auto">
            <a:xfrm rot="5400000">
              <a:off x="5278143" y="3595377"/>
              <a:ext cx="224763" cy="806214"/>
            </a:xfrm>
            <a:prstGeom prst="rect">
              <a:avLst/>
            </a:prstGeom>
          </p:spPr>
        </p:pic>
        <p:pic>
          <p:nvPicPr>
            <p:cNvPr id="21" name="Image 20"/>
            <p:cNvPicPr>
              <a:picLocks noChangeAspect="1"/>
            </p:cNvPicPr>
            <p:nvPr/>
          </p:nvPicPr>
          <p:blipFill>
            <a:blip r:embed="rId2"/>
            <a:stretch/>
          </p:blipFill>
          <p:spPr bwMode="auto">
            <a:xfrm rot="5400000">
              <a:off x="6084357" y="3595377"/>
              <a:ext cx="224763" cy="806214"/>
            </a:xfrm>
            <a:prstGeom prst="rect">
              <a:avLst/>
            </a:prstGeom>
          </p:spPr>
        </p:pic>
        <p:pic>
          <p:nvPicPr>
            <p:cNvPr id="22" name="Image 21"/>
            <p:cNvPicPr>
              <a:picLocks noChangeAspect="1"/>
            </p:cNvPicPr>
            <p:nvPr/>
          </p:nvPicPr>
          <p:blipFill>
            <a:blip r:embed="rId2"/>
            <a:stretch/>
          </p:blipFill>
          <p:spPr bwMode="auto">
            <a:xfrm rot="5400000">
              <a:off x="6890572" y="3595376"/>
              <a:ext cx="224763" cy="806214"/>
            </a:xfrm>
            <a:prstGeom prst="rect">
              <a:avLst/>
            </a:prstGeom>
          </p:spPr>
        </p:pic>
        <p:pic>
          <p:nvPicPr>
            <p:cNvPr id="23" name="Image 22"/>
            <p:cNvPicPr>
              <a:picLocks noChangeAspect="1"/>
            </p:cNvPicPr>
            <p:nvPr/>
          </p:nvPicPr>
          <p:blipFill>
            <a:blip r:embed="rId2"/>
            <a:stretch/>
          </p:blipFill>
          <p:spPr bwMode="auto">
            <a:xfrm rot="5400000">
              <a:off x="7696786" y="3595376"/>
              <a:ext cx="224763" cy="806214"/>
            </a:xfrm>
            <a:prstGeom prst="rect">
              <a:avLst/>
            </a:prstGeom>
          </p:spPr>
        </p:pic>
        <p:pic>
          <p:nvPicPr>
            <p:cNvPr id="24" name="Image 23"/>
            <p:cNvPicPr>
              <a:picLocks noChangeAspect="1"/>
            </p:cNvPicPr>
            <p:nvPr/>
          </p:nvPicPr>
          <p:blipFill>
            <a:blip r:embed="rId2"/>
            <a:stretch/>
          </p:blipFill>
          <p:spPr bwMode="auto">
            <a:xfrm rot="5400000">
              <a:off x="8503000" y="3595377"/>
              <a:ext cx="224763" cy="806214"/>
            </a:xfrm>
            <a:prstGeom prst="rect">
              <a:avLst/>
            </a:prstGeom>
          </p:spPr>
        </p:pic>
        <p:pic>
          <p:nvPicPr>
            <p:cNvPr id="25" name="Image 24"/>
            <p:cNvPicPr>
              <a:picLocks noChangeAspect="1"/>
            </p:cNvPicPr>
            <p:nvPr/>
          </p:nvPicPr>
          <p:blipFill>
            <a:blip r:embed="rId2"/>
            <a:stretch/>
          </p:blipFill>
          <p:spPr bwMode="auto">
            <a:xfrm rot="5400000">
              <a:off x="9309214" y="3595377"/>
              <a:ext cx="224763" cy="806214"/>
            </a:xfrm>
            <a:prstGeom prst="rect">
              <a:avLst/>
            </a:prstGeom>
          </p:spPr>
        </p:pic>
        <p:pic>
          <p:nvPicPr>
            <p:cNvPr id="26" name="Image 25"/>
            <p:cNvPicPr>
              <a:picLocks noChangeAspect="1"/>
            </p:cNvPicPr>
            <p:nvPr/>
          </p:nvPicPr>
          <p:blipFill>
            <a:blip r:embed="rId2"/>
            <a:stretch/>
          </p:blipFill>
          <p:spPr bwMode="auto">
            <a:xfrm rot="5400000">
              <a:off x="10115428" y="3595376"/>
              <a:ext cx="224763" cy="806214"/>
            </a:xfrm>
            <a:prstGeom prst="rect">
              <a:avLst/>
            </a:prstGeom>
          </p:spPr>
        </p:pic>
        <p:pic>
          <p:nvPicPr>
            <p:cNvPr id="27" name="Image 26"/>
            <p:cNvPicPr>
              <a:picLocks noChangeAspect="1"/>
            </p:cNvPicPr>
            <p:nvPr/>
          </p:nvPicPr>
          <p:blipFill>
            <a:blip r:embed="rId2"/>
            <a:stretch/>
          </p:blipFill>
          <p:spPr bwMode="auto">
            <a:xfrm rot="5400000">
              <a:off x="10921642" y="3595376"/>
              <a:ext cx="224763" cy="806214"/>
            </a:xfrm>
            <a:prstGeom prst="rect">
              <a:avLst/>
            </a:prstGeom>
          </p:spPr>
        </p:pic>
        <p:pic>
          <p:nvPicPr>
            <p:cNvPr id="28" name="Image 27"/>
            <p:cNvPicPr>
              <a:picLocks noChangeAspect="1"/>
            </p:cNvPicPr>
            <p:nvPr/>
          </p:nvPicPr>
          <p:blipFill>
            <a:blip r:embed="rId2"/>
            <a:stretch/>
          </p:blipFill>
          <p:spPr bwMode="auto">
            <a:xfrm rot="5400000">
              <a:off x="11727855" y="3595376"/>
              <a:ext cx="224763" cy="806214"/>
            </a:xfrm>
            <a:prstGeom prst="rect">
              <a:avLst/>
            </a:prstGeom>
          </p:spPr>
        </p:pic>
      </p:grpSp>
    </p:spTree>
    <p:extLst>
      <p:ext uri="{BB962C8B-B14F-4D97-AF65-F5344CB8AC3E}">
        <p14:creationId xmlns:p14="http://schemas.microsoft.com/office/powerpoint/2010/main" val="223558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p:cSld name="Slide finale _ contact">
    <p:spTree>
      <p:nvGrpSpPr>
        <p:cNvPr id="1" name=""/>
        <p:cNvGrpSpPr/>
        <p:nvPr/>
      </p:nvGrpSpPr>
      <p:grpSpPr bwMode="auto">
        <a:xfrm>
          <a:off x="0" y="0"/>
          <a:ext cx="0" cy="0"/>
          <a:chOff x="0" y="0"/>
          <a:chExt cx="0" cy="0"/>
        </a:xfrm>
      </p:grpSpPr>
      <p:sp>
        <p:nvSpPr>
          <p:cNvPr id="1784555924" name="Rectangle 4"/>
          <p:cNvSpPr/>
          <p:nvPr/>
        </p:nvSpPr>
        <p:spPr bwMode="auto">
          <a:xfrm>
            <a:off x="0" y="-8878"/>
            <a:ext cx="365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24739079" name="Graphique 2"/>
          <p:cNvPicPr>
            <a:picLocks noChangeAspect="1"/>
          </p:cNvPicPr>
          <p:nvPr/>
        </p:nvPicPr>
        <p:blipFill>
          <a:blip r:embed="rId2"/>
          <a:srcRect r="66782"/>
          <a:stretch/>
        </p:blipFill>
        <p:spPr bwMode="auto">
          <a:xfrm>
            <a:off x="10399625" y="17756"/>
            <a:ext cx="1756863" cy="6833755"/>
          </a:xfrm>
          <a:prstGeom prst="rect">
            <a:avLst/>
          </a:prstGeom>
        </p:spPr>
      </p:pic>
      <p:pic>
        <p:nvPicPr>
          <p:cNvPr id="34247281" name="Graphique 3"/>
          <p:cNvPicPr>
            <a:picLocks noChangeAspect="1"/>
          </p:cNvPicPr>
          <p:nvPr/>
        </p:nvPicPr>
        <p:blipFill>
          <a:blip r:embed="rId2"/>
          <a:srcRect r="66782"/>
          <a:stretch/>
        </p:blipFill>
        <p:spPr bwMode="auto">
          <a:xfrm flipH="1">
            <a:off x="31985" y="15367"/>
            <a:ext cx="1756863" cy="6833755"/>
          </a:xfrm>
          <a:prstGeom prst="rect">
            <a:avLst/>
          </a:prstGeom>
        </p:spPr>
      </p:pic>
      <p:sp>
        <p:nvSpPr>
          <p:cNvPr id="1091498754" name="Espace réservé du texte 8"/>
          <p:cNvSpPr>
            <a:spLocks noGrp="1"/>
          </p:cNvSpPr>
          <p:nvPr>
            <p:ph type="body" sz="quarter" idx="11" hasCustomPrompt="1"/>
          </p:nvPr>
        </p:nvSpPr>
        <p:spPr bwMode="auto">
          <a:xfrm>
            <a:off x="1658645" y="2325950"/>
            <a:ext cx="8913181" cy="1305018"/>
          </a:xfrm>
          <a:prstGeom prst="rect">
            <a:avLst/>
          </a:prstGeom>
        </p:spPr>
        <p:txBody>
          <a:bodyPr/>
          <a:lstStyle>
            <a:lvl1pPr marL="0" indent="0" algn="ctr">
              <a:buNone/>
              <a:defRPr sz="32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Rappel titre de la présentation</a:t>
            </a:r>
            <a:endParaRPr/>
          </a:p>
        </p:txBody>
      </p:sp>
      <p:sp>
        <p:nvSpPr>
          <p:cNvPr id="571436703" name="Espace réservé du texte 3"/>
          <p:cNvSpPr>
            <a:spLocks noGrp="1"/>
          </p:cNvSpPr>
          <p:nvPr>
            <p:ph type="body" sz="quarter" idx="10" hasCustomPrompt="1"/>
          </p:nvPr>
        </p:nvSpPr>
        <p:spPr bwMode="auto">
          <a:xfrm>
            <a:off x="1658645" y="3846786"/>
            <a:ext cx="8913181" cy="334597"/>
          </a:xfrm>
          <a:prstGeom prst="rect">
            <a:avLst/>
          </a:prstGeom>
        </p:spPr>
        <p:txBody>
          <a:bodyPr/>
          <a:lstStyle>
            <a:lvl1pPr marL="0" indent="0" algn="ctr" defTabSz="914363">
              <a:buFontTx/>
              <a:buNone/>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i="0"/>
              <a:t>Prénom Nom</a:t>
            </a:r>
            <a:endParaRPr lang="fr-FR"/>
          </a:p>
        </p:txBody>
      </p:sp>
      <p:sp>
        <p:nvSpPr>
          <p:cNvPr id="641731276" name="Espace réservé du texte 3"/>
          <p:cNvSpPr>
            <a:spLocks noGrp="1"/>
          </p:cNvSpPr>
          <p:nvPr>
            <p:ph type="body" sz="quarter" idx="12" hasCustomPrompt="1"/>
          </p:nvPr>
        </p:nvSpPr>
        <p:spPr bwMode="auto">
          <a:xfrm>
            <a:off x="1658645" y="4229902"/>
            <a:ext cx="8913181" cy="334597"/>
          </a:xfrm>
          <a:prstGeom prst="rect">
            <a:avLst/>
          </a:prstGeom>
        </p:spPr>
        <p:txBody>
          <a:bodyPr/>
          <a:lstStyle>
            <a:lvl1pPr marL="0" indent="0" algn="ctr" defTabSz="914363">
              <a:buFontTx/>
              <a:buNone/>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Fonction </a:t>
            </a:r>
            <a:endParaRPr lang="fr-FR"/>
          </a:p>
        </p:txBody>
      </p:sp>
      <p:sp>
        <p:nvSpPr>
          <p:cNvPr id="604916852" name="Espace réservé du texte 3"/>
          <p:cNvSpPr>
            <a:spLocks noGrp="1"/>
          </p:cNvSpPr>
          <p:nvPr>
            <p:ph type="body" sz="quarter" idx="13" hasCustomPrompt="1"/>
          </p:nvPr>
        </p:nvSpPr>
        <p:spPr bwMode="auto">
          <a:xfrm>
            <a:off x="1658645" y="4622556"/>
            <a:ext cx="8913181" cy="334597"/>
          </a:xfrm>
          <a:prstGeom prst="rect">
            <a:avLst/>
          </a:prstGeom>
        </p:spPr>
        <p:txBody>
          <a:bodyPr/>
          <a:lstStyle>
            <a:lvl1pPr marL="0" indent="0" algn="ctr" defTabSz="914363">
              <a:buFontTx/>
              <a:buNone/>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Mail</a:t>
            </a:r>
            <a:endParaRPr lang="fr-FR"/>
          </a:p>
        </p:txBody>
      </p:sp>
      <p:sp>
        <p:nvSpPr>
          <p:cNvPr id="132375187" name="Espace réservé du texte 3"/>
          <p:cNvSpPr>
            <a:spLocks noGrp="1"/>
          </p:cNvSpPr>
          <p:nvPr>
            <p:ph type="body" sz="quarter" idx="14" hasCustomPrompt="1"/>
          </p:nvPr>
        </p:nvSpPr>
        <p:spPr bwMode="auto">
          <a:xfrm>
            <a:off x="1658645" y="5570518"/>
            <a:ext cx="8913181" cy="334597"/>
          </a:xfrm>
          <a:prstGeom prst="rect">
            <a:avLst/>
          </a:prstGeom>
        </p:spPr>
        <p:txBody>
          <a:bodyPr/>
          <a:lstStyle>
            <a:lvl1pPr marL="0" indent="0" algn="ctr" defTabSz="914363">
              <a:buFontTx/>
              <a:buNone/>
              <a:defRPr sz="14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Date de la prez</a:t>
            </a:r>
            <a:endParaRPr lang="fr-FR"/>
          </a:p>
        </p:txBody>
      </p:sp>
      <p:grpSp>
        <p:nvGrpSpPr>
          <p:cNvPr id="1354557863" name="Groupe 29"/>
          <p:cNvGrpSpPr/>
          <p:nvPr/>
        </p:nvGrpSpPr>
        <p:grpSpPr bwMode="auto">
          <a:xfrm>
            <a:off x="4541892" y="6347031"/>
            <a:ext cx="3184416" cy="324000"/>
            <a:chOff x="4752709" y="6391854"/>
            <a:chExt cx="3184416" cy="324000"/>
          </a:xfrm>
        </p:grpSpPr>
        <p:pic>
          <p:nvPicPr>
            <p:cNvPr id="15" name="Graphique 14"/>
            <p:cNvPicPr>
              <a:picLocks noChangeAspect="1"/>
            </p:cNvPicPr>
            <p:nvPr/>
          </p:nvPicPr>
          <p:blipFill>
            <a:blip r:embed="rId3"/>
            <a:stretch/>
          </p:blipFill>
          <p:spPr bwMode="auto">
            <a:xfrm>
              <a:off x="5401437" y="6426585"/>
              <a:ext cx="285283" cy="252000"/>
            </a:xfrm>
            <a:prstGeom prst="rect">
              <a:avLst/>
            </a:prstGeom>
          </p:spPr>
        </p:pic>
        <p:pic>
          <p:nvPicPr>
            <p:cNvPr id="16" name="Image 15"/>
            <p:cNvPicPr>
              <a:picLocks noChangeAspect="1"/>
            </p:cNvPicPr>
            <p:nvPr/>
          </p:nvPicPr>
          <p:blipFill>
            <a:blip r:embed="rId4"/>
            <a:stretch/>
          </p:blipFill>
          <p:spPr bwMode="auto">
            <a:xfrm>
              <a:off x="5059073" y="6391854"/>
              <a:ext cx="324000" cy="324000"/>
            </a:xfrm>
            <a:prstGeom prst="rect">
              <a:avLst/>
            </a:prstGeom>
          </p:spPr>
        </p:pic>
        <p:pic>
          <p:nvPicPr>
            <p:cNvPr id="17" name="Image 16"/>
            <p:cNvPicPr>
              <a:picLocks noChangeAspect="1"/>
            </p:cNvPicPr>
            <p:nvPr/>
          </p:nvPicPr>
          <p:blipFill>
            <a:blip r:embed="rId5"/>
            <a:stretch/>
          </p:blipFill>
          <p:spPr bwMode="auto">
            <a:xfrm>
              <a:off x="4752709" y="6408585"/>
              <a:ext cx="288000" cy="288000"/>
            </a:xfrm>
            <a:prstGeom prst="rect">
              <a:avLst/>
            </a:prstGeom>
          </p:spPr>
        </p:pic>
        <p:sp>
          <p:nvSpPr>
            <p:cNvPr id="18" name="ZoneTexte 17"/>
            <p:cNvSpPr txBox="1"/>
            <p:nvPr/>
          </p:nvSpPr>
          <p:spPr bwMode="auto">
            <a:xfrm>
              <a:off x="5660650" y="6407789"/>
              <a:ext cx="2276475" cy="307777"/>
            </a:xfrm>
            <a:prstGeom prst="rect">
              <a:avLst/>
            </a:prstGeom>
            <a:noFill/>
          </p:spPr>
          <p:txBody>
            <a:bodyPr wrap="square" rtlCol="0">
              <a:spAutoFit/>
            </a:bodyPr>
            <a:lstStyle/>
            <a:p>
              <a:pPr>
                <a:defRPr/>
              </a:pPr>
              <a:r>
                <a:rPr lang="fr-FR" sz="1400" b="1">
                  <a:latin typeface="Marianne"/>
                </a:rPr>
                <a:t>#RechercheDataGouv</a:t>
              </a:r>
            </a:p>
          </p:txBody>
        </p:sp>
      </p:grpSp>
      <p:pic>
        <p:nvPicPr>
          <p:cNvPr id="804159100" name="Image 145"/>
          <p:cNvPicPr>
            <a:picLocks noChangeAspect="1"/>
          </p:cNvPicPr>
          <p:nvPr/>
        </p:nvPicPr>
        <p:blipFill>
          <a:blip r:embed="rId6"/>
          <a:stretch/>
        </p:blipFill>
        <p:spPr bwMode="auto">
          <a:xfrm>
            <a:off x="1855639" y="206238"/>
            <a:ext cx="3196596" cy="789364"/>
          </a:xfrm>
          <a:prstGeom prst="rect">
            <a:avLst/>
          </a:prstGeom>
        </p:spPr>
      </p:pic>
    </p:spTree>
    <p:extLst>
      <p:ext uri="{BB962C8B-B14F-4D97-AF65-F5344CB8AC3E}">
        <p14:creationId xmlns:p14="http://schemas.microsoft.com/office/powerpoint/2010/main" val="656265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p:cSld name="Disposition personnalisée">
    <p:spTree>
      <p:nvGrpSpPr>
        <p:cNvPr id="1" name=""/>
        <p:cNvGrpSpPr/>
        <p:nvPr/>
      </p:nvGrpSpPr>
      <p:grpSpPr bwMode="auto">
        <a:xfrm>
          <a:off x="0" y="0"/>
          <a:ext cx="0" cy="0"/>
          <a:chOff x="0" y="0"/>
          <a:chExt cx="0" cy="0"/>
        </a:xfrm>
      </p:grpSpPr>
      <p:sp>
        <p:nvSpPr>
          <p:cNvPr id="2005760136" name="Espace réservé du texte 3"/>
          <p:cNvSpPr>
            <a:spLocks noGrp="1"/>
          </p:cNvSpPr>
          <p:nvPr>
            <p:ph type="body" sz="quarter" idx="10"/>
          </p:nvPr>
        </p:nvSpPr>
        <p:spPr bwMode="auto">
          <a:xfrm>
            <a:off x="982647" y="1715926"/>
            <a:ext cx="8877300" cy="2592387"/>
          </a:xfrm>
          <a:prstGeom prst="rect">
            <a:avLst/>
          </a:prstGeom>
        </p:spPr>
        <p:txBody>
          <a:bodyPr>
            <a:normAutofit/>
          </a:bodyPr>
          <a:lstStyle>
            <a:lvl1pPr marL="0" indent="0">
              <a:buFont typeface="Arial"/>
              <a:buNone/>
              <a:defRPr sz="2400" b="1">
                <a:solidFill>
                  <a:srgbClr val="58BBAE"/>
                </a:solidFill>
              </a:defRPr>
            </a:lvl1pPr>
            <a:lvl2pPr marL="457200" indent="0">
              <a:buFont typeface="Arial"/>
              <a:buNone/>
              <a:defRPr sz="2000">
                <a:solidFill>
                  <a:schemeClr val="accent1"/>
                </a:solidFill>
              </a:defRPr>
            </a:lvl2pPr>
            <a:lvl3pPr marL="914400" indent="0">
              <a:buFont typeface="Arial"/>
              <a:buNone/>
              <a:defRPr sz="1800"/>
            </a:lvl3pPr>
            <a:lvl4pPr marL="1371600" indent="0">
              <a:buFont typeface="Arial"/>
              <a:buNone/>
              <a:defRPr sz="1600"/>
            </a:lvl4pPr>
            <a:lvl5pPr marL="1828800" indent="0">
              <a:buFont typeface="Arial"/>
              <a:buNone/>
              <a:defRPr sz="1600"/>
            </a:lvl5pPr>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endParaRPr/>
          </a:p>
        </p:txBody>
      </p:sp>
      <p:sp>
        <p:nvSpPr>
          <p:cNvPr id="1690691152" name="Espace réservé du texte 2"/>
          <p:cNvSpPr>
            <a:spLocks noGrp="1"/>
          </p:cNvSpPr>
          <p:nvPr>
            <p:ph type="body" sz="quarter" idx="11"/>
          </p:nvPr>
        </p:nvSpPr>
        <p:spPr bwMode="auto">
          <a:xfrm>
            <a:off x="1064673" y="4563709"/>
            <a:ext cx="7813675" cy="1944687"/>
          </a:xfrm>
          <a:prstGeom prst="rect">
            <a:avLst/>
          </a:prstGeom>
        </p:spPr>
        <p:txBody>
          <a:bodyPr/>
          <a:lstStyle/>
          <a:p>
            <a:pPr lvl="0">
              <a:defRPr/>
            </a:pPr>
            <a:r>
              <a:rPr lang="fr-FR"/>
              <a:t>Cliquez pour 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endParaRPr/>
          </a:p>
        </p:txBody>
      </p:sp>
    </p:spTree>
    <p:extLst>
      <p:ext uri="{BB962C8B-B14F-4D97-AF65-F5344CB8AC3E}">
        <p14:creationId xmlns:p14="http://schemas.microsoft.com/office/powerpoint/2010/main" val="2034936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p:cSld name="1_Titre du diaporama">
    <p:spTree>
      <p:nvGrpSpPr>
        <p:cNvPr id="1" name=""/>
        <p:cNvGrpSpPr/>
        <p:nvPr/>
      </p:nvGrpSpPr>
      <p:grpSpPr bwMode="auto">
        <a:xfrm>
          <a:off x="0" y="0"/>
          <a:ext cx="0" cy="0"/>
          <a:chOff x="0" y="0"/>
          <a:chExt cx="0" cy="0"/>
        </a:xfrm>
      </p:grpSpPr>
      <p:sp>
        <p:nvSpPr>
          <p:cNvPr id="1865315639" name="Rectangle 8"/>
          <p:cNvSpPr/>
          <p:nvPr/>
        </p:nvSpPr>
        <p:spPr bwMode="auto">
          <a:xfrm>
            <a:off x="-24530" y="1312801"/>
            <a:ext cx="12216530" cy="5545199"/>
          </a:xfrm>
          <a:prstGeom prst="rect">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522166343" name="Image 9"/>
          <p:cNvPicPr>
            <a:picLocks noChangeAspect="1"/>
          </p:cNvPicPr>
          <p:nvPr/>
        </p:nvPicPr>
        <p:blipFill>
          <a:blip r:embed="rId2">
            <a:lum bright="70000" contrast="-70000"/>
          </a:blip>
          <a:srcRect l="21096" t="8572" r="21364" b="14471"/>
          <a:stretch/>
        </p:blipFill>
        <p:spPr bwMode="auto">
          <a:xfrm>
            <a:off x="8866095" y="3519175"/>
            <a:ext cx="3854824" cy="4052047"/>
          </a:xfrm>
          <a:prstGeom prst="rect">
            <a:avLst/>
          </a:prstGeom>
        </p:spPr>
      </p:pic>
      <p:sp>
        <p:nvSpPr>
          <p:cNvPr id="1453649363" name="Espace réservé du texte 5"/>
          <p:cNvSpPr>
            <a:spLocks noGrp="1"/>
          </p:cNvSpPr>
          <p:nvPr>
            <p:ph type="body" sz="quarter" idx="10" hasCustomPrompt="1"/>
          </p:nvPr>
        </p:nvSpPr>
        <p:spPr bwMode="auto">
          <a:xfrm>
            <a:off x="887196" y="3710157"/>
            <a:ext cx="7912535" cy="1421136"/>
          </a:xfrm>
          <a:prstGeom prst="rect">
            <a:avLst/>
          </a:prstGeom>
        </p:spPr>
        <p:txBody>
          <a:bodyPr>
            <a:normAutofit/>
          </a:bodyPr>
          <a:lstStyle>
            <a:lvl1pPr marL="0" indent="0">
              <a:buNone/>
              <a:defRPr sz="4400" b="1">
                <a:solidFill>
                  <a:schemeClr val="bg1"/>
                </a:solidFill>
                <a:latin typeface="Marianne"/>
              </a:defRPr>
            </a:lvl1pPr>
          </a:lstStyle>
          <a:p>
            <a:pPr lvl="0">
              <a:defRPr/>
            </a:pPr>
            <a:r>
              <a:rPr lang="fr-FR"/>
              <a:t>Titre </a:t>
            </a:r>
            <a:br>
              <a:rPr lang="fr-FR"/>
            </a:br>
            <a:r>
              <a:rPr lang="fr-FR"/>
              <a:t>du document</a:t>
            </a:r>
            <a:endParaRPr/>
          </a:p>
        </p:txBody>
      </p:sp>
      <p:sp>
        <p:nvSpPr>
          <p:cNvPr id="522802344" name="Rectangle 5"/>
          <p:cNvSpPr/>
          <p:nvPr/>
        </p:nvSpPr>
        <p:spPr bwMode="auto">
          <a:xfrm>
            <a:off x="4221171" y="666470"/>
            <a:ext cx="4578561" cy="646331"/>
          </a:xfrm>
          <a:prstGeom prst="rect">
            <a:avLst/>
          </a:prstGeom>
        </p:spPr>
        <p:txBody>
          <a:bodyPr wrap="none">
            <a:spAutoFit/>
          </a:bodyPr>
          <a:lstStyle/>
          <a:p>
            <a:pPr>
              <a:defRPr/>
            </a:pPr>
            <a:r>
              <a:rPr lang="fr-FR" b="1">
                <a:solidFill>
                  <a:schemeClr val="bg1"/>
                </a:solidFill>
                <a:latin typeface="Marianne"/>
              </a:rPr>
              <a:t>Ministère de l’Enseignement Supérieur, </a:t>
            </a:r>
            <a:br>
              <a:rPr lang="fr-FR" b="1">
                <a:solidFill>
                  <a:schemeClr val="bg1"/>
                </a:solidFill>
                <a:latin typeface="Marianne"/>
              </a:rPr>
            </a:br>
            <a:r>
              <a:rPr lang="fr-FR" b="1">
                <a:solidFill>
                  <a:schemeClr val="bg1"/>
                </a:solidFill>
                <a:latin typeface="Marianne"/>
              </a:rPr>
              <a:t>de la Recherche et de l’Espace</a:t>
            </a:r>
            <a:endParaRPr/>
          </a:p>
        </p:txBody>
      </p:sp>
      <p:sp>
        <p:nvSpPr>
          <p:cNvPr id="228197709" name="Espace réservé du texte 8"/>
          <p:cNvSpPr>
            <a:spLocks noGrp="1"/>
          </p:cNvSpPr>
          <p:nvPr>
            <p:ph type="body" sz="quarter" idx="11" hasCustomPrompt="1"/>
          </p:nvPr>
        </p:nvSpPr>
        <p:spPr bwMode="auto">
          <a:xfrm>
            <a:off x="887413" y="5273675"/>
            <a:ext cx="7912318" cy="646113"/>
          </a:xfrm>
          <a:prstGeom prst="rect">
            <a:avLst/>
          </a:prstGeom>
        </p:spPr>
        <p:txBody>
          <a:bodyPr>
            <a:normAutofit/>
          </a:bodyPr>
          <a:lstStyle>
            <a:lvl1pPr marL="0" indent="0">
              <a:buNone/>
              <a:defRPr sz="1800" b="1">
                <a:solidFill>
                  <a:schemeClr val="bg1"/>
                </a:solidFill>
                <a:latin typeface="Marianne"/>
              </a:defRPr>
            </a:lvl1pPr>
          </a:lstStyle>
          <a:p>
            <a:pPr lvl="0">
              <a:defRPr/>
            </a:pPr>
            <a:r>
              <a:rPr lang="fr-FR"/>
              <a:t>Lieu de la présentation</a:t>
            </a:r>
            <a:endParaRPr/>
          </a:p>
        </p:txBody>
      </p:sp>
      <p:sp>
        <p:nvSpPr>
          <p:cNvPr id="1359099185" name="Espace réservé du texte 11"/>
          <p:cNvSpPr>
            <a:spLocks noGrp="1"/>
          </p:cNvSpPr>
          <p:nvPr>
            <p:ph type="body" sz="quarter" idx="12" hasCustomPrompt="1"/>
          </p:nvPr>
        </p:nvSpPr>
        <p:spPr bwMode="auto">
          <a:xfrm>
            <a:off x="887196" y="6062170"/>
            <a:ext cx="7912318" cy="415925"/>
          </a:xfrm>
          <a:prstGeom prst="rect">
            <a:avLst/>
          </a:prstGeom>
        </p:spPr>
        <p:txBody>
          <a:bodyPr>
            <a:normAutofit/>
          </a:bodyPr>
          <a:lstStyle>
            <a:lvl1pPr marL="0" indent="0">
              <a:buNone/>
              <a:defRPr sz="1400">
                <a:solidFill>
                  <a:schemeClr val="bg1"/>
                </a:solidFill>
                <a:latin typeface="Marianne"/>
              </a:defRPr>
            </a:lvl1pPr>
            <a:lvl2pPr marL="457200" indent="0">
              <a:buNone/>
              <a:defRPr/>
            </a:lvl2pPr>
            <a:lvl3pPr marL="914400" indent="0">
              <a:buNone/>
              <a:defRPr/>
            </a:lvl3pPr>
            <a:lvl4pPr marL="1371600" indent="0">
              <a:buNone/>
              <a:defRPr/>
            </a:lvl4pPr>
            <a:lvl5pPr marL="1828800" indent="0">
              <a:buNone/>
              <a:defRPr/>
            </a:lvl5pPr>
          </a:lstStyle>
          <a:p>
            <a:pPr lvl="0">
              <a:defRPr/>
            </a:pPr>
            <a:r>
              <a:rPr lang="fr-FR"/>
              <a:t>jj/mm/2025</a:t>
            </a:r>
            <a:endParaRPr/>
          </a:p>
        </p:txBody>
      </p:sp>
      <p:grpSp>
        <p:nvGrpSpPr>
          <p:cNvPr id="354014550" name="Groupe 29"/>
          <p:cNvGrpSpPr/>
          <p:nvPr/>
        </p:nvGrpSpPr>
        <p:grpSpPr bwMode="auto">
          <a:xfrm>
            <a:off x="8799514" y="503636"/>
            <a:ext cx="3184416" cy="324000"/>
            <a:chOff x="4752709" y="6391854"/>
            <a:chExt cx="3184416" cy="324000"/>
          </a:xfrm>
        </p:grpSpPr>
        <p:pic>
          <p:nvPicPr>
            <p:cNvPr id="14" name="Graphique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401437" y="6426585"/>
              <a:ext cx="285283" cy="252000"/>
            </a:xfrm>
            <a:prstGeom prst="rect">
              <a:avLst/>
            </a:prstGeom>
          </p:spPr>
        </p:pic>
        <p:pic>
          <p:nvPicPr>
            <p:cNvPr id="15" name="Image 14"/>
            <p:cNvPicPr>
              <a:picLocks noChangeAspect="1"/>
            </p:cNvPicPr>
            <p:nvPr/>
          </p:nvPicPr>
          <p:blipFill>
            <a:blip r:embed="rId5"/>
            <a:stretch/>
          </p:blipFill>
          <p:spPr bwMode="auto">
            <a:xfrm>
              <a:off x="5059073" y="6391854"/>
              <a:ext cx="324000" cy="324000"/>
            </a:xfrm>
            <a:prstGeom prst="rect">
              <a:avLst/>
            </a:prstGeom>
          </p:spPr>
        </p:pic>
        <p:pic>
          <p:nvPicPr>
            <p:cNvPr id="16" name="Image 15"/>
            <p:cNvPicPr>
              <a:picLocks noChangeAspect="1"/>
            </p:cNvPicPr>
            <p:nvPr/>
          </p:nvPicPr>
          <p:blipFill>
            <a:blip r:embed="rId6"/>
            <a:stretch/>
          </p:blipFill>
          <p:spPr bwMode="auto">
            <a:xfrm>
              <a:off x="4752709" y="6408585"/>
              <a:ext cx="288000" cy="288000"/>
            </a:xfrm>
            <a:prstGeom prst="rect">
              <a:avLst/>
            </a:prstGeom>
          </p:spPr>
        </p:pic>
        <p:sp>
          <p:nvSpPr>
            <p:cNvPr id="17" name="ZoneTexte 16"/>
            <p:cNvSpPr txBox="1"/>
            <p:nvPr/>
          </p:nvSpPr>
          <p:spPr bwMode="auto">
            <a:xfrm>
              <a:off x="5660650" y="6407789"/>
              <a:ext cx="2276475" cy="307777"/>
            </a:xfrm>
            <a:prstGeom prst="rect">
              <a:avLst/>
            </a:prstGeom>
            <a:noFill/>
          </p:spPr>
          <p:txBody>
            <a:bodyPr wrap="square" rtlCol="0">
              <a:spAutoFit/>
            </a:bodyPr>
            <a:lstStyle/>
            <a:p>
              <a:pPr>
                <a:defRPr/>
              </a:pPr>
              <a:r>
                <a:rPr lang="fr-FR" sz="1400" b="1">
                  <a:latin typeface="Marianne"/>
                </a:rPr>
                <a:t>#RechercheDataGouv</a:t>
              </a:r>
            </a:p>
          </p:txBody>
        </p:sp>
      </p:grpSp>
    </p:spTree>
    <p:extLst>
      <p:ext uri="{BB962C8B-B14F-4D97-AF65-F5344CB8AC3E}">
        <p14:creationId xmlns:p14="http://schemas.microsoft.com/office/powerpoint/2010/main" val="222453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p:cSld name="Slide Sommaire">
    <p:spTree>
      <p:nvGrpSpPr>
        <p:cNvPr id="1" name=""/>
        <p:cNvGrpSpPr/>
        <p:nvPr/>
      </p:nvGrpSpPr>
      <p:grpSpPr bwMode="auto">
        <a:xfrm>
          <a:off x="0" y="0"/>
          <a:ext cx="0" cy="0"/>
          <a:chOff x="0" y="0"/>
          <a:chExt cx="0" cy="0"/>
        </a:xfrm>
      </p:grpSpPr>
      <p:sp>
        <p:nvSpPr>
          <p:cNvPr id="27590611" name="Espace réservé du texte 8"/>
          <p:cNvSpPr>
            <a:spLocks noGrp="1"/>
          </p:cNvSpPr>
          <p:nvPr>
            <p:ph type="body" sz="quarter" idx="11" hasCustomPrompt="1"/>
          </p:nvPr>
        </p:nvSpPr>
        <p:spPr bwMode="auto">
          <a:xfrm>
            <a:off x="701335" y="1766655"/>
            <a:ext cx="8913181" cy="538047"/>
          </a:xfrm>
          <a:prstGeom prst="rect">
            <a:avLst/>
          </a:prstGeom>
        </p:spPr>
        <p:txBody>
          <a:bodyPr>
            <a:normAutofit/>
          </a:bodyPr>
          <a:lstStyle>
            <a:lvl1pPr marL="0" indent="0" algn="l">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Sommaire</a:t>
            </a:r>
            <a:endParaRPr/>
          </a:p>
        </p:txBody>
      </p:sp>
      <p:grpSp>
        <p:nvGrpSpPr>
          <p:cNvPr id="207359094" name="Groupe 3"/>
          <p:cNvGrpSpPr/>
          <p:nvPr/>
        </p:nvGrpSpPr>
        <p:grpSpPr bwMode="auto">
          <a:xfrm>
            <a:off x="5276532" y="185139"/>
            <a:ext cx="6765335" cy="472773"/>
            <a:chOff x="5428932" y="274786"/>
            <a:chExt cx="6765335" cy="472773"/>
          </a:xfrm>
        </p:grpSpPr>
        <p:grpSp>
          <p:nvGrpSpPr>
            <p:cNvPr id="5" name="Groupe 4"/>
            <p:cNvGrpSpPr/>
            <p:nvPr/>
          </p:nvGrpSpPr>
          <p:grpSpPr bwMode="auto">
            <a:xfrm>
              <a:off x="5428932" y="274786"/>
              <a:ext cx="3391632" cy="472773"/>
              <a:chOff x="3934019" y="3789680"/>
              <a:chExt cx="3391632" cy="472773"/>
            </a:xfrm>
          </p:grpSpPr>
          <p:pic>
            <p:nvPicPr>
              <p:cNvPr id="9" name="Image 8"/>
              <p:cNvPicPr>
                <a:picLocks noChangeAspect="1"/>
              </p:cNvPicPr>
              <p:nvPr/>
            </p:nvPicPr>
            <p:blipFill>
              <a:blip r:embed="rId2"/>
              <a:stretch/>
            </p:blipFill>
            <p:spPr bwMode="auto">
              <a:xfrm rot="5400000">
                <a:off x="4545540" y="3178159"/>
                <a:ext cx="472773" cy="1695816"/>
              </a:xfrm>
              <a:prstGeom prst="rect">
                <a:avLst/>
              </a:prstGeom>
            </p:spPr>
          </p:pic>
          <p:pic>
            <p:nvPicPr>
              <p:cNvPr id="10" name="Image 9"/>
              <p:cNvPicPr>
                <a:picLocks noChangeAspect="1"/>
              </p:cNvPicPr>
              <p:nvPr/>
            </p:nvPicPr>
            <p:blipFill>
              <a:blip r:embed="rId2"/>
              <a:stretch/>
            </p:blipFill>
            <p:spPr bwMode="auto">
              <a:xfrm rot="5400000">
                <a:off x="6241356" y="3178159"/>
                <a:ext cx="472773" cy="1695816"/>
              </a:xfrm>
              <a:prstGeom prst="rect">
                <a:avLst/>
              </a:prstGeom>
            </p:spPr>
          </p:pic>
        </p:grpSp>
        <p:grpSp>
          <p:nvGrpSpPr>
            <p:cNvPr id="6" name="Groupe 5"/>
            <p:cNvGrpSpPr/>
            <p:nvPr/>
          </p:nvGrpSpPr>
          <p:grpSpPr bwMode="auto">
            <a:xfrm>
              <a:off x="8802635" y="274786"/>
              <a:ext cx="3391632" cy="472773"/>
              <a:chOff x="3934019" y="3789680"/>
              <a:chExt cx="3391632" cy="472773"/>
            </a:xfrm>
          </p:grpSpPr>
          <p:pic>
            <p:nvPicPr>
              <p:cNvPr id="7" name="Image 6"/>
              <p:cNvPicPr>
                <a:picLocks noChangeAspect="1"/>
              </p:cNvPicPr>
              <p:nvPr/>
            </p:nvPicPr>
            <p:blipFill>
              <a:blip r:embed="rId2"/>
              <a:stretch/>
            </p:blipFill>
            <p:spPr bwMode="auto">
              <a:xfrm rot="5400000">
                <a:off x="4545540" y="3178159"/>
                <a:ext cx="472773" cy="1695816"/>
              </a:xfrm>
              <a:prstGeom prst="rect">
                <a:avLst/>
              </a:prstGeom>
            </p:spPr>
          </p:pic>
          <p:pic>
            <p:nvPicPr>
              <p:cNvPr id="8" name="Image 7"/>
              <p:cNvPicPr>
                <a:picLocks noChangeAspect="1"/>
              </p:cNvPicPr>
              <p:nvPr/>
            </p:nvPicPr>
            <p:blipFill>
              <a:blip r:embed="rId2"/>
              <a:stretch/>
            </p:blipFill>
            <p:spPr bwMode="auto">
              <a:xfrm rot="5400000">
                <a:off x="6241356" y="3178159"/>
                <a:ext cx="472773" cy="1695816"/>
              </a:xfrm>
              <a:prstGeom prst="rect">
                <a:avLst/>
              </a:prstGeom>
            </p:spPr>
          </p:pic>
        </p:grpSp>
      </p:grpSp>
      <p:sp>
        <p:nvSpPr>
          <p:cNvPr id="1926584234" name="Espace réservé du texte 3"/>
          <p:cNvSpPr>
            <a:spLocks noGrp="1"/>
          </p:cNvSpPr>
          <p:nvPr>
            <p:ph type="body" sz="quarter" idx="12" hasCustomPrompt="1"/>
          </p:nvPr>
        </p:nvSpPr>
        <p:spPr bwMode="auto">
          <a:xfrm>
            <a:off x="701335" y="2525389"/>
            <a:ext cx="8913181" cy="4056386"/>
          </a:xfrm>
          <a:prstGeom prst="rect">
            <a:avLst/>
          </a:prstGeom>
        </p:spPr>
        <p:txBody>
          <a:bodyPr>
            <a:normAutofit/>
          </a:bodyPr>
          <a:lstStyle>
            <a:lvl1pPr marL="457200" indent="-457200" algn="l" defTabSz="914363">
              <a:buFont typeface="+mj-lt"/>
              <a:buAutoNum type="arabicPeriod"/>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Partie A</a:t>
            </a:r>
            <a:endParaRPr/>
          </a:p>
          <a:p>
            <a:pPr defTabSz="914363">
              <a:defRPr/>
            </a:pPr>
            <a:r>
              <a:rPr lang="fr-FR" b="0" i="0"/>
              <a:t>Partie B</a:t>
            </a:r>
            <a:endParaRPr/>
          </a:p>
          <a:p>
            <a:pPr defTabSz="914363">
              <a:defRPr/>
            </a:pPr>
            <a:r>
              <a:rPr lang="fr-FR" b="0" i="0"/>
              <a:t>Partie C</a:t>
            </a:r>
            <a:endParaRPr lang="fr-FR"/>
          </a:p>
        </p:txBody>
      </p:sp>
    </p:spTree>
    <p:extLst>
      <p:ext uri="{BB962C8B-B14F-4D97-AF65-F5344CB8AC3E}">
        <p14:creationId xmlns:p14="http://schemas.microsoft.com/office/powerpoint/2010/main" val="2456281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p:cSld name="1_Slide Sommaire">
    <p:spTree>
      <p:nvGrpSpPr>
        <p:cNvPr id="1" name=""/>
        <p:cNvGrpSpPr/>
        <p:nvPr/>
      </p:nvGrpSpPr>
      <p:grpSpPr bwMode="auto">
        <a:xfrm>
          <a:off x="0" y="0"/>
          <a:ext cx="0" cy="0"/>
          <a:chOff x="0" y="0"/>
          <a:chExt cx="0" cy="0"/>
        </a:xfrm>
      </p:grpSpPr>
      <p:sp>
        <p:nvSpPr>
          <p:cNvPr id="833109285" name="Espace réservé du texte 8"/>
          <p:cNvSpPr>
            <a:spLocks noGrp="1"/>
          </p:cNvSpPr>
          <p:nvPr>
            <p:ph type="body" sz="quarter" idx="11" hasCustomPrompt="1"/>
          </p:nvPr>
        </p:nvSpPr>
        <p:spPr bwMode="auto">
          <a:xfrm>
            <a:off x="701335" y="1766655"/>
            <a:ext cx="8913181" cy="538047"/>
          </a:xfrm>
          <a:prstGeom prst="rect">
            <a:avLst/>
          </a:prstGeom>
        </p:spPr>
        <p:txBody>
          <a:bodyPr>
            <a:normAutofit/>
          </a:bodyPr>
          <a:lstStyle>
            <a:lvl1pPr marL="0" indent="0" algn="l">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Sommaire</a:t>
            </a:r>
            <a:endParaRPr/>
          </a:p>
        </p:txBody>
      </p:sp>
      <p:grpSp>
        <p:nvGrpSpPr>
          <p:cNvPr id="461413268" name="Groupe 3"/>
          <p:cNvGrpSpPr/>
          <p:nvPr/>
        </p:nvGrpSpPr>
        <p:grpSpPr bwMode="auto">
          <a:xfrm>
            <a:off x="5276532" y="185139"/>
            <a:ext cx="6765335" cy="472773"/>
            <a:chOff x="5428932" y="274786"/>
            <a:chExt cx="6765335" cy="472773"/>
          </a:xfrm>
        </p:grpSpPr>
        <p:grpSp>
          <p:nvGrpSpPr>
            <p:cNvPr id="5" name="Groupe 4"/>
            <p:cNvGrpSpPr/>
            <p:nvPr/>
          </p:nvGrpSpPr>
          <p:grpSpPr bwMode="auto">
            <a:xfrm>
              <a:off x="5428932" y="274786"/>
              <a:ext cx="3391632" cy="472773"/>
              <a:chOff x="3934019" y="3789680"/>
              <a:chExt cx="3391632" cy="472773"/>
            </a:xfrm>
          </p:grpSpPr>
          <p:pic>
            <p:nvPicPr>
              <p:cNvPr id="9" name="Image 8"/>
              <p:cNvPicPr>
                <a:picLocks noChangeAspect="1"/>
              </p:cNvPicPr>
              <p:nvPr/>
            </p:nvPicPr>
            <p:blipFill>
              <a:blip r:embed="rId2"/>
              <a:stretch/>
            </p:blipFill>
            <p:spPr bwMode="auto">
              <a:xfrm rot="5400000">
                <a:off x="4545540" y="3178159"/>
                <a:ext cx="472773" cy="1695816"/>
              </a:xfrm>
              <a:prstGeom prst="rect">
                <a:avLst/>
              </a:prstGeom>
            </p:spPr>
          </p:pic>
          <p:pic>
            <p:nvPicPr>
              <p:cNvPr id="10" name="Image 9"/>
              <p:cNvPicPr>
                <a:picLocks noChangeAspect="1"/>
              </p:cNvPicPr>
              <p:nvPr/>
            </p:nvPicPr>
            <p:blipFill>
              <a:blip r:embed="rId2"/>
              <a:stretch/>
            </p:blipFill>
            <p:spPr bwMode="auto">
              <a:xfrm rot="5400000">
                <a:off x="6241356" y="3178159"/>
                <a:ext cx="472773" cy="1695816"/>
              </a:xfrm>
              <a:prstGeom prst="rect">
                <a:avLst/>
              </a:prstGeom>
            </p:spPr>
          </p:pic>
        </p:grpSp>
        <p:grpSp>
          <p:nvGrpSpPr>
            <p:cNvPr id="6" name="Groupe 5"/>
            <p:cNvGrpSpPr/>
            <p:nvPr/>
          </p:nvGrpSpPr>
          <p:grpSpPr bwMode="auto">
            <a:xfrm>
              <a:off x="8802635" y="274786"/>
              <a:ext cx="3391632" cy="472773"/>
              <a:chOff x="3934019" y="3789680"/>
              <a:chExt cx="3391632" cy="472773"/>
            </a:xfrm>
          </p:grpSpPr>
          <p:pic>
            <p:nvPicPr>
              <p:cNvPr id="7" name="Image 6"/>
              <p:cNvPicPr>
                <a:picLocks noChangeAspect="1"/>
              </p:cNvPicPr>
              <p:nvPr/>
            </p:nvPicPr>
            <p:blipFill>
              <a:blip r:embed="rId2"/>
              <a:stretch/>
            </p:blipFill>
            <p:spPr bwMode="auto">
              <a:xfrm rot="5400000">
                <a:off x="4545540" y="3178159"/>
                <a:ext cx="472773" cy="1695816"/>
              </a:xfrm>
              <a:prstGeom prst="rect">
                <a:avLst/>
              </a:prstGeom>
            </p:spPr>
          </p:pic>
          <p:pic>
            <p:nvPicPr>
              <p:cNvPr id="8" name="Image 7"/>
              <p:cNvPicPr>
                <a:picLocks noChangeAspect="1"/>
              </p:cNvPicPr>
              <p:nvPr/>
            </p:nvPicPr>
            <p:blipFill>
              <a:blip r:embed="rId2"/>
              <a:stretch/>
            </p:blipFill>
            <p:spPr bwMode="auto">
              <a:xfrm rot="5400000">
                <a:off x="6241356" y="3178159"/>
                <a:ext cx="472773" cy="1695816"/>
              </a:xfrm>
              <a:prstGeom prst="rect">
                <a:avLst/>
              </a:prstGeom>
            </p:spPr>
          </p:pic>
        </p:grpSp>
      </p:grpSp>
      <p:sp>
        <p:nvSpPr>
          <p:cNvPr id="1297720584" name="Espace réservé du texte 3"/>
          <p:cNvSpPr>
            <a:spLocks noGrp="1"/>
          </p:cNvSpPr>
          <p:nvPr>
            <p:ph type="body" sz="quarter" idx="12" hasCustomPrompt="1"/>
          </p:nvPr>
        </p:nvSpPr>
        <p:spPr bwMode="auto">
          <a:xfrm>
            <a:off x="701335" y="2525389"/>
            <a:ext cx="8913181" cy="4056386"/>
          </a:xfrm>
          <a:prstGeom prst="rect">
            <a:avLst/>
          </a:prstGeom>
        </p:spPr>
        <p:txBody>
          <a:bodyPr>
            <a:normAutofit/>
          </a:bodyPr>
          <a:lstStyle>
            <a:lvl1pPr marL="457200" indent="-457200" algn="l" defTabSz="914363">
              <a:buFont typeface="+mj-lt"/>
              <a:buAutoNum type="arabicPeriod"/>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Partie A</a:t>
            </a:r>
            <a:endParaRPr/>
          </a:p>
          <a:p>
            <a:pPr defTabSz="914363">
              <a:defRPr/>
            </a:pPr>
            <a:r>
              <a:rPr lang="fr-FR" b="0" i="0"/>
              <a:t>Partie B</a:t>
            </a:r>
            <a:endParaRPr/>
          </a:p>
          <a:p>
            <a:pPr defTabSz="914363">
              <a:defRPr/>
            </a:pPr>
            <a:r>
              <a:rPr lang="fr-FR" b="0" i="0"/>
              <a:t>Partie C</a:t>
            </a:r>
            <a:endParaRPr lang="fr-FR"/>
          </a:p>
        </p:txBody>
      </p:sp>
    </p:spTree>
    <p:extLst>
      <p:ext uri="{BB962C8B-B14F-4D97-AF65-F5344CB8AC3E}">
        <p14:creationId xmlns:p14="http://schemas.microsoft.com/office/powerpoint/2010/main" val="3422371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p:cSld name="2_Slide titrée haut">
    <p:spTree>
      <p:nvGrpSpPr>
        <p:cNvPr id="1" name=""/>
        <p:cNvGrpSpPr/>
        <p:nvPr/>
      </p:nvGrpSpPr>
      <p:grpSpPr bwMode="auto">
        <a:xfrm>
          <a:off x="0" y="0"/>
          <a:ext cx="0" cy="0"/>
          <a:chOff x="0" y="0"/>
          <a:chExt cx="0" cy="0"/>
        </a:xfrm>
      </p:grpSpPr>
      <p:sp>
        <p:nvSpPr>
          <p:cNvPr id="486978518" name="Espace réservé du texte 8"/>
          <p:cNvSpPr>
            <a:spLocks noGrp="1"/>
          </p:cNvSpPr>
          <p:nvPr>
            <p:ph type="body" sz="quarter" idx="11" hasCustomPrompt="1"/>
          </p:nvPr>
        </p:nvSpPr>
        <p:spPr bwMode="auto">
          <a:xfrm>
            <a:off x="3932807" y="390616"/>
            <a:ext cx="7840361" cy="538047"/>
          </a:xfrm>
          <a:prstGeom prst="rect">
            <a:avLst/>
          </a:prstGeom>
        </p:spPr>
        <p:txBody>
          <a:bodyPr>
            <a:spAutoFit/>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Tree>
    <p:extLst>
      <p:ext uri="{BB962C8B-B14F-4D97-AF65-F5344CB8AC3E}">
        <p14:creationId xmlns:p14="http://schemas.microsoft.com/office/powerpoint/2010/main" val="2084682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p:cSld name="1_Slide titrée haut losanges 1">
    <p:spTree>
      <p:nvGrpSpPr>
        <p:cNvPr id="1" name=""/>
        <p:cNvGrpSpPr/>
        <p:nvPr/>
      </p:nvGrpSpPr>
      <p:grpSpPr bwMode="auto">
        <a:xfrm>
          <a:off x="0" y="0"/>
          <a:ext cx="0" cy="0"/>
          <a:chOff x="0" y="0"/>
          <a:chExt cx="0" cy="0"/>
        </a:xfrm>
      </p:grpSpPr>
      <p:pic>
        <p:nvPicPr>
          <p:cNvPr id="945229356" name="Image 51"/>
          <p:cNvPicPr>
            <a:picLocks noChangeAspect="1"/>
          </p:cNvPicPr>
          <p:nvPr/>
        </p:nvPicPr>
        <p:blipFill>
          <a:blip r:embed="rId2"/>
          <a:stretch/>
        </p:blipFill>
        <p:spPr bwMode="auto">
          <a:xfrm>
            <a:off x="11284782" y="3689568"/>
            <a:ext cx="821493" cy="2946660"/>
          </a:xfrm>
          <a:prstGeom prst="rect">
            <a:avLst/>
          </a:prstGeom>
        </p:spPr>
      </p:pic>
      <p:sp>
        <p:nvSpPr>
          <p:cNvPr id="1045529999" name="Espace réservé du texte 8"/>
          <p:cNvSpPr>
            <a:spLocks noGrp="1"/>
          </p:cNvSpPr>
          <p:nvPr>
            <p:ph type="body" sz="quarter" idx="11" hasCustomPrompt="1"/>
          </p:nvPr>
        </p:nvSpPr>
        <p:spPr bwMode="auto">
          <a:xfrm>
            <a:off x="3932807" y="390616"/>
            <a:ext cx="7840361" cy="538047"/>
          </a:xfrm>
          <a:prstGeom prst="rect">
            <a:avLst/>
          </a:prstGeom>
        </p:spPr>
        <p:txBody>
          <a:bodyPr>
            <a:spAutoFit/>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Tree>
    <p:extLst>
      <p:ext uri="{BB962C8B-B14F-4D97-AF65-F5344CB8AC3E}">
        <p14:creationId xmlns:p14="http://schemas.microsoft.com/office/powerpoint/2010/main" val="2400765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p:cSld name="1_Slide haut titrée avec losanges 2">
    <p:spTree>
      <p:nvGrpSpPr>
        <p:cNvPr id="1" name=""/>
        <p:cNvGrpSpPr/>
        <p:nvPr/>
      </p:nvGrpSpPr>
      <p:grpSpPr bwMode="auto">
        <a:xfrm>
          <a:off x="0" y="0"/>
          <a:ext cx="0" cy="0"/>
          <a:chOff x="0" y="0"/>
          <a:chExt cx="0" cy="0"/>
        </a:xfrm>
      </p:grpSpPr>
      <p:pic>
        <p:nvPicPr>
          <p:cNvPr id="1331633535" name="Image 51"/>
          <p:cNvPicPr>
            <a:picLocks noChangeAspect="1"/>
          </p:cNvPicPr>
          <p:nvPr/>
        </p:nvPicPr>
        <p:blipFill>
          <a:blip r:embed="rId2"/>
          <a:stretch/>
        </p:blipFill>
        <p:spPr bwMode="auto">
          <a:xfrm>
            <a:off x="134429" y="3796100"/>
            <a:ext cx="821493" cy="2946660"/>
          </a:xfrm>
          <a:prstGeom prst="rect">
            <a:avLst/>
          </a:prstGeom>
        </p:spPr>
      </p:pic>
      <p:sp>
        <p:nvSpPr>
          <p:cNvPr id="130620086" name="Espace réservé du texte 8"/>
          <p:cNvSpPr>
            <a:spLocks noGrp="1"/>
          </p:cNvSpPr>
          <p:nvPr>
            <p:ph type="body" sz="quarter" idx="11" hasCustomPrompt="1"/>
          </p:nvPr>
        </p:nvSpPr>
        <p:spPr bwMode="auto">
          <a:xfrm>
            <a:off x="3932807" y="390616"/>
            <a:ext cx="7840361" cy="538047"/>
          </a:xfrm>
          <a:prstGeom prst="rect">
            <a:avLst/>
          </a:prstGeom>
        </p:spPr>
        <p:txBody>
          <a:bodyPr>
            <a:spAutoFit/>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Tree>
    <p:extLst>
      <p:ext uri="{BB962C8B-B14F-4D97-AF65-F5344CB8AC3E}">
        <p14:creationId xmlns:p14="http://schemas.microsoft.com/office/powerpoint/2010/main" val="291458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p:cSld name="1_Slide losanges haut">
    <p:spTree>
      <p:nvGrpSpPr>
        <p:cNvPr id="1" name=""/>
        <p:cNvGrpSpPr/>
        <p:nvPr/>
      </p:nvGrpSpPr>
      <p:grpSpPr bwMode="auto">
        <a:xfrm>
          <a:off x="0" y="0"/>
          <a:ext cx="0" cy="0"/>
          <a:chOff x="0" y="0"/>
          <a:chExt cx="0" cy="0"/>
        </a:xfrm>
      </p:grpSpPr>
      <p:grpSp>
        <p:nvGrpSpPr>
          <p:cNvPr id="1684990847" name="Groupe 21"/>
          <p:cNvGrpSpPr/>
          <p:nvPr/>
        </p:nvGrpSpPr>
        <p:grpSpPr bwMode="auto">
          <a:xfrm>
            <a:off x="8658573" y="246244"/>
            <a:ext cx="3391632" cy="472773"/>
            <a:chOff x="3934019" y="3789680"/>
            <a:chExt cx="3391632" cy="472773"/>
          </a:xfrm>
        </p:grpSpPr>
        <p:pic>
          <p:nvPicPr>
            <p:cNvPr id="4" name="Image 3"/>
            <p:cNvPicPr>
              <a:picLocks noChangeAspect="1"/>
            </p:cNvPicPr>
            <p:nvPr/>
          </p:nvPicPr>
          <p:blipFill>
            <a:blip r:embed="rId2"/>
            <a:stretch/>
          </p:blipFill>
          <p:spPr bwMode="auto">
            <a:xfrm rot="5400000">
              <a:off x="4545540" y="3178159"/>
              <a:ext cx="472773" cy="1695816"/>
            </a:xfrm>
            <a:prstGeom prst="rect">
              <a:avLst/>
            </a:prstGeom>
          </p:spPr>
        </p:pic>
        <p:pic>
          <p:nvPicPr>
            <p:cNvPr id="5" name="Image 4"/>
            <p:cNvPicPr>
              <a:picLocks noChangeAspect="1"/>
            </p:cNvPicPr>
            <p:nvPr/>
          </p:nvPicPr>
          <p:blipFill>
            <a:blip r:embed="rId2"/>
            <a:stretch/>
          </p:blipFill>
          <p:spPr bwMode="auto">
            <a:xfrm rot="5400000">
              <a:off x="6241356" y="3178159"/>
              <a:ext cx="472773" cy="1695816"/>
            </a:xfrm>
            <a:prstGeom prst="rect">
              <a:avLst/>
            </a:prstGeom>
          </p:spPr>
        </p:pic>
      </p:grpSp>
    </p:spTree>
    <p:extLst>
      <p:ext uri="{BB962C8B-B14F-4D97-AF65-F5344CB8AC3E}">
        <p14:creationId xmlns:p14="http://schemas.microsoft.com/office/powerpoint/2010/main" val="961313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p:cSld name="1_Titre de partie">
    <p:spTree>
      <p:nvGrpSpPr>
        <p:cNvPr id="1" name=""/>
        <p:cNvGrpSpPr/>
        <p:nvPr/>
      </p:nvGrpSpPr>
      <p:grpSpPr bwMode="auto">
        <a:xfrm>
          <a:off x="0" y="0"/>
          <a:ext cx="0" cy="0"/>
          <a:chOff x="0" y="0"/>
          <a:chExt cx="0" cy="0"/>
        </a:xfrm>
      </p:grpSpPr>
      <p:grpSp>
        <p:nvGrpSpPr>
          <p:cNvPr id="1656468144" name="Groupe 5"/>
          <p:cNvGrpSpPr/>
          <p:nvPr/>
        </p:nvGrpSpPr>
        <p:grpSpPr bwMode="auto">
          <a:xfrm>
            <a:off x="4214165" y="4040691"/>
            <a:ext cx="3391632" cy="472773"/>
            <a:chOff x="3934019" y="3789680"/>
            <a:chExt cx="3391632" cy="472773"/>
          </a:xfrm>
        </p:grpSpPr>
        <p:pic>
          <p:nvPicPr>
            <p:cNvPr id="4" name="Image 3"/>
            <p:cNvPicPr>
              <a:picLocks noChangeAspect="1"/>
            </p:cNvPicPr>
            <p:nvPr/>
          </p:nvPicPr>
          <p:blipFill>
            <a:blip r:embed="rId2"/>
            <a:stretch/>
          </p:blipFill>
          <p:spPr bwMode="auto">
            <a:xfrm rot="5400000">
              <a:off x="4545540" y="3178159"/>
              <a:ext cx="472773" cy="1695816"/>
            </a:xfrm>
            <a:prstGeom prst="rect">
              <a:avLst/>
            </a:prstGeom>
          </p:spPr>
        </p:pic>
        <p:pic>
          <p:nvPicPr>
            <p:cNvPr id="5" name="Image 4"/>
            <p:cNvPicPr>
              <a:picLocks noChangeAspect="1"/>
            </p:cNvPicPr>
            <p:nvPr/>
          </p:nvPicPr>
          <p:blipFill>
            <a:blip r:embed="rId2"/>
            <a:stretch/>
          </p:blipFill>
          <p:spPr bwMode="auto">
            <a:xfrm rot="5400000">
              <a:off x="6241356" y="3178159"/>
              <a:ext cx="472773" cy="1695816"/>
            </a:xfrm>
            <a:prstGeom prst="rect">
              <a:avLst/>
            </a:prstGeom>
          </p:spPr>
        </p:pic>
      </p:grpSp>
      <p:sp>
        <p:nvSpPr>
          <p:cNvPr id="1811620694" name="Espace réservé du texte 8"/>
          <p:cNvSpPr>
            <a:spLocks noGrp="1"/>
          </p:cNvSpPr>
          <p:nvPr>
            <p:ph type="body" sz="quarter" idx="10" hasCustomPrompt="1"/>
          </p:nvPr>
        </p:nvSpPr>
        <p:spPr bwMode="auto">
          <a:xfrm>
            <a:off x="0" y="2381862"/>
            <a:ext cx="12192000" cy="1396534"/>
          </a:xfrm>
          <a:prstGeom prst="rect">
            <a:avLst/>
          </a:prstGeom>
        </p:spPr>
        <p:txBody>
          <a:bodyPr>
            <a:normAutofit/>
          </a:bodyPr>
          <a:lstStyle>
            <a:lvl1pPr marL="0" indent="0" algn="ctr">
              <a:buNone/>
              <a:defRPr sz="44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partie</a:t>
            </a:r>
            <a:endParaRPr/>
          </a:p>
          <a:p>
            <a:pPr lvl="0">
              <a:defRPr/>
            </a:pPr>
            <a:r>
              <a:rPr lang="fr-FR"/>
              <a:t>suivante</a:t>
            </a:r>
            <a:endParaRPr/>
          </a:p>
        </p:txBody>
      </p:sp>
    </p:spTree>
    <p:extLst>
      <p:ext uri="{BB962C8B-B14F-4D97-AF65-F5344CB8AC3E}">
        <p14:creationId xmlns:p14="http://schemas.microsoft.com/office/powerpoint/2010/main" val="684692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p:cSld name="1_Titre de partie avec sous-titre">
    <p:spTree>
      <p:nvGrpSpPr>
        <p:cNvPr id="1" name=""/>
        <p:cNvGrpSpPr/>
        <p:nvPr/>
      </p:nvGrpSpPr>
      <p:grpSpPr bwMode="auto">
        <a:xfrm>
          <a:off x="0" y="0"/>
          <a:ext cx="0" cy="0"/>
          <a:chOff x="0" y="0"/>
          <a:chExt cx="0" cy="0"/>
        </a:xfrm>
      </p:grpSpPr>
      <p:grpSp>
        <p:nvGrpSpPr>
          <p:cNvPr id="1029516010" name="Groupe 5"/>
          <p:cNvGrpSpPr/>
          <p:nvPr/>
        </p:nvGrpSpPr>
        <p:grpSpPr bwMode="auto">
          <a:xfrm>
            <a:off x="4214165" y="4040691"/>
            <a:ext cx="3391632" cy="472773"/>
            <a:chOff x="3934019" y="3789680"/>
            <a:chExt cx="3391632" cy="472773"/>
          </a:xfrm>
        </p:grpSpPr>
        <p:pic>
          <p:nvPicPr>
            <p:cNvPr id="4" name="Image 3"/>
            <p:cNvPicPr>
              <a:picLocks noChangeAspect="1"/>
            </p:cNvPicPr>
            <p:nvPr/>
          </p:nvPicPr>
          <p:blipFill>
            <a:blip r:embed="rId2"/>
            <a:stretch/>
          </p:blipFill>
          <p:spPr bwMode="auto">
            <a:xfrm rot="5400000">
              <a:off x="4545540" y="3178159"/>
              <a:ext cx="472773" cy="1695816"/>
            </a:xfrm>
            <a:prstGeom prst="rect">
              <a:avLst/>
            </a:prstGeom>
          </p:spPr>
        </p:pic>
        <p:pic>
          <p:nvPicPr>
            <p:cNvPr id="5" name="Image 4"/>
            <p:cNvPicPr>
              <a:picLocks noChangeAspect="1"/>
            </p:cNvPicPr>
            <p:nvPr/>
          </p:nvPicPr>
          <p:blipFill>
            <a:blip r:embed="rId2"/>
            <a:stretch/>
          </p:blipFill>
          <p:spPr bwMode="auto">
            <a:xfrm rot="5400000">
              <a:off x="6241356" y="3178159"/>
              <a:ext cx="472773" cy="1695816"/>
            </a:xfrm>
            <a:prstGeom prst="rect">
              <a:avLst/>
            </a:prstGeom>
          </p:spPr>
        </p:pic>
      </p:grpSp>
      <p:sp>
        <p:nvSpPr>
          <p:cNvPr id="14905406" name="Espace réservé du texte 8"/>
          <p:cNvSpPr>
            <a:spLocks noGrp="1"/>
          </p:cNvSpPr>
          <p:nvPr>
            <p:ph type="body" sz="quarter" idx="10" hasCustomPrompt="1"/>
          </p:nvPr>
        </p:nvSpPr>
        <p:spPr bwMode="auto">
          <a:xfrm>
            <a:off x="0" y="2381862"/>
            <a:ext cx="12192000" cy="1396534"/>
          </a:xfrm>
          <a:prstGeom prst="rect">
            <a:avLst/>
          </a:prstGeom>
        </p:spPr>
        <p:txBody>
          <a:bodyPr>
            <a:normAutofit/>
          </a:bodyPr>
          <a:lstStyle>
            <a:lvl1pPr marL="0" indent="0" algn="ctr">
              <a:buNone/>
              <a:defRPr sz="44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partie</a:t>
            </a:r>
            <a:endParaRPr/>
          </a:p>
          <a:p>
            <a:pPr lvl="0">
              <a:defRPr/>
            </a:pPr>
            <a:r>
              <a:rPr lang="fr-FR"/>
              <a:t>suivante</a:t>
            </a:r>
            <a:endParaRPr/>
          </a:p>
        </p:txBody>
      </p:sp>
      <p:sp>
        <p:nvSpPr>
          <p:cNvPr id="22348639" name="Espace réservé du texte 10"/>
          <p:cNvSpPr>
            <a:spLocks noGrp="1"/>
          </p:cNvSpPr>
          <p:nvPr>
            <p:ph type="body" sz="quarter" idx="11" hasCustomPrompt="1"/>
          </p:nvPr>
        </p:nvSpPr>
        <p:spPr bwMode="auto">
          <a:xfrm>
            <a:off x="0" y="4775760"/>
            <a:ext cx="12192000" cy="1224990"/>
          </a:xfrm>
          <a:prstGeom prst="rect">
            <a:avLst/>
          </a:prstGeom>
        </p:spPr>
        <p:txBody>
          <a:bodyPr>
            <a:normAutofit/>
          </a:bodyPr>
          <a:lstStyle>
            <a:lvl1pPr marL="0" indent="0" algn="ctr">
              <a:buNone/>
              <a:defRPr sz="3200" b="1">
                <a:solidFill>
                  <a:srgbClr val="58BBAE"/>
                </a:solidFill>
                <a:latin typeface="Marianne"/>
              </a:defRPr>
            </a:lvl1pPr>
          </a:lstStyle>
          <a:p>
            <a:pPr lvl="0">
              <a:defRPr/>
            </a:pPr>
            <a:r>
              <a:rPr lang="fr-FR"/>
              <a:t>Sous-titre</a:t>
            </a:r>
            <a:endParaRPr/>
          </a:p>
        </p:txBody>
      </p:sp>
    </p:spTree>
    <p:extLst>
      <p:ext uri="{BB962C8B-B14F-4D97-AF65-F5344CB8AC3E}">
        <p14:creationId xmlns:p14="http://schemas.microsoft.com/office/powerpoint/2010/main" val="2107169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p:cSld name="1_Slide titrée haut - écosystème">
    <p:spTree>
      <p:nvGrpSpPr>
        <p:cNvPr id="1" name=""/>
        <p:cNvGrpSpPr/>
        <p:nvPr/>
      </p:nvGrpSpPr>
      <p:grpSpPr bwMode="auto">
        <a:xfrm>
          <a:off x="0" y="0"/>
          <a:ext cx="0" cy="0"/>
          <a:chOff x="0" y="0"/>
          <a:chExt cx="0" cy="0"/>
        </a:xfrm>
      </p:grpSpPr>
      <p:sp>
        <p:nvSpPr>
          <p:cNvPr id="400749908" name="Espace réservé du texte 8"/>
          <p:cNvSpPr>
            <a:spLocks noGrp="1"/>
          </p:cNvSpPr>
          <p:nvPr>
            <p:ph type="body" sz="quarter" idx="11" hasCustomPrompt="1"/>
          </p:nvPr>
        </p:nvSpPr>
        <p:spPr bwMode="auto">
          <a:xfrm>
            <a:off x="3932807" y="390616"/>
            <a:ext cx="7840361" cy="538047"/>
          </a:xfrm>
          <a:prstGeom prst="rect">
            <a:avLst/>
          </a:prstGeom>
        </p:spPr>
        <p:txBody>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pic>
        <p:nvPicPr>
          <p:cNvPr id="654399878" name="Image 22"/>
          <p:cNvPicPr/>
          <p:nvPr/>
        </p:nvPicPr>
        <p:blipFill>
          <a:blip r:embed="rId2"/>
          <a:stretch/>
        </p:blipFill>
        <p:spPr bwMode="auto">
          <a:xfrm>
            <a:off x="5693116" y="1215546"/>
            <a:ext cx="5992550" cy="4849293"/>
          </a:xfrm>
          <a:prstGeom prst="rect">
            <a:avLst/>
          </a:prstGeom>
          <a:noFill/>
          <a:ln w="0">
            <a:noFill/>
          </a:ln>
        </p:spPr>
      </p:pic>
    </p:spTree>
    <p:extLst>
      <p:ext uri="{BB962C8B-B14F-4D97-AF65-F5344CB8AC3E}">
        <p14:creationId xmlns:p14="http://schemas.microsoft.com/office/powerpoint/2010/main" val="234031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p:cSld name="1_Slide titrée haut - écosystème + bloc puces">
    <p:spTree>
      <p:nvGrpSpPr>
        <p:cNvPr id="1" name=""/>
        <p:cNvGrpSpPr/>
        <p:nvPr/>
      </p:nvGrpSpPr>
      <p:grpSpPr bwMode="auto">
        <a:xfrm>
          <a:off x="0" y="0"/>
          <a:ext cx="0" cy="0"/>
          <a:chOff x="0" y="0"/>
          <a:chExt cx="0" cy="0"/>
        </a:xfrm>
      </p:grpSpPr>
      <p:sp>
        <p:nvSpPr>
          <p:cNvPr id="1770799852" name="Espace réservé du texte 8"/>
          <p:cNvSpPr>
            <a:spLocks noGrp="1"/>
          </p:cNvSpPr>
          <p:nvPr>
            <p:ph type="body" sz="quarter" idx="11" hasCustomPrompt="1"/>
          </p:nvPr>
        </p:nvSpPr>
        <p:spPr bwMode="auto">
          <a:xfrm>
            <a:off x="3932807" y="390616"/>
            <a:ext cx="7840361" cy="538047"/>
          </a:xfrm>
          <a:prstGeom prst="rect">
            <a:avLst/>
          </a:prstGeom>
        </p:spPr>
        <p:txBody>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
        <p:nvSpPr>
          <p:cNvPr id="1672189311" name="Espace réservé du texte 3"/>
          <p:cNvSpPr>
            <a:spLocks noGrp="1"/>
          </p:cNvSpPr>
          <p:nvPr>
            <p:ph type="body" sz="quarter" idx="10" hasCustomPrompt="1"/>
          </p:nvPr>
        </p:nvSpPr>
        <p:spPr bwMode="auto">
          <a:xfrm>
            <a:off x="836081" y="1893698"/>
            <a:ext cx="5928703" cy="4573686"/>
          </a:xfrm>
          <a:prstGeom prst="rect">
            <a:avLst/>
          </a:prstGeom>
        </p:spPr>
        <p:txBody>
          <a:bodyPr>
            <a:normAutofit/>
          </a:bodyPr>
          <a:lstStyle>
            <a:lvl1pPr marL="0" indent="0" defTabSz="914363">
              <a:buFontTx/>
              <a:buNone/>
              <a:defRPr sz="2000" b="0">
                <a:solidFill>
                  <a:srgbClr val="37635F"/>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spc="-1">
                <a:solidFill>
                  <a:srgbClr val="37635F"/>
                </a:solidFill>
                <a:latin typeface="Inter Bold"/>
                <a:ea typeface="Inter Bold"/>
              </a:rPr>
              <a:t>Sous-titre</a:t>
            </a:r>
            <a:endParaRPr lang="fr-FR"/>
          </a:p>
          <a:p>
            <a:pPr marL="285750" indent="-285750" defTabSz="914363">
              <a:buBlip>
                <a:blip r:embed="rId2"/>
              </a:buBlip>
              <a:defRPr/>
            </a:pPr>
            <a:r>
              <a:rPr lang="fr-FR" spc="-1">
                <a:solidFill>
                  <a:srgbClr val="37635F"/>
                </a:solidFill>
                <a:latin typeface="Inter Bold"/>
                <a:ea typeface="Inter Bold"/>
              </a:rPr>
              <a:t>Quisque augue lectus, pellentesque quis arcu eget, auctor egestas lorem</a:t>
            </a:r>
          </a:p>
          <a:p>
            <a:pPr marL="285750" indent="-285750" defTabSz="914363">
              <a:buBlip>
                <a:blip r:embed="rId2"/>
              </a:buBlip>
              <a:defRPr/>
            </a:pPr>
            <a:r>
              <a:rPr lang="fr-FR" spc="-1">
                <a:solidFill>
                  <a:srgbClr val="37635F"/>
                </a:solidFill>
                <a:latin typeface="Inter Bold"/>
                <a:ea typeface="Inter Bold"/>
              </a:rPr>
              <a:t>Donec ornare lectus vel maximus consectetur. Cras sit amet dapibus nisl, ut ultrices ex.</a:t>
            </a:r>
            <a:endParaRPr/>
          </a:p>
          <a:p>
            <a:pPr marL="285750" indent="-285750" defTabSz="914363">
              <a:buBlip>
                <a:blip r:embed="rId2"/>
              </a:buBlip>
              <a:defRPr/>
            </a:pPr>
            <a:r>
              <a:rPr lang="fr-FR" spc="-1">
                <a:solidFill>
                  <a:srgbClr val="37635F"/>
                </a:solidFill>
                <a:latin typeface="Inter Bold"/>
                <a:ea typeface="Inter Bold"/>
              </a:rPr>
              <a:t>Curabitur fringilla fermentum aliquet.</a:t>
            </a:r>
            <a:endParaRPr/>
          </a:p>
          <a:p>
            <a:pPr marL="285750" indent="-285750" defTabSz="914363">
              <a:buBlip>
                <a:blip r:embed="rId2"/>
              </a:buBlip>
              <a:defRPr/>
            </a:pPr>
            <a:endParaRPr lang="fr-FR" spc="-1">
              <a:solidFill>
                <a:srgbClr val="37635F"/>
              </a:solidFill>
              <a:latin typeface="Inter Bold"/>
            </a:endParaRPr>
          </a:p>
          <a:p>
            <a:pPr marL="285750" indent="-285750" defTabSz="914363">
              <a:buBlip>
                <a:blip r:embed="rId2"/>
              </a:buBlip>
              <a:defRPr/>
            </a:pPr>
            <a:endParaRPr lang="fr-FR"/>
          </a:p>
        </p:txBody>
      </p:sp>
      <p:pic>
        <p:nvPicPr>
          <p:cNvPr id="343077979" name="Image 22"/>
          <p:cNvPicPr/>
          <p:nvPr/>
        </p:nvPicPr>
        <p:blipFill>
          <a:blip r:embed="rId3"/>
          <a:stretch/>
        </p:blipFill>
        <p:spPr bwMode="auto">
          <a:xfrm>
            <a:off x="5693116" y="1215546"/>
            <a:ext cx="5992550" cy="4849293"/>
          </a:xfrm>
          <a:prstGeom prst="rect">
            <a:avLst/>
          </a:prstGeom>
          <a:noFill/>
          <a:ln w="0">
            <a:noFill/>
          </a:ln>
        </p:spPr>
      </p:pic>
    </p:spTree>
    <p:extLst>
      <p:ext uri="{BB962C8B-B14F-4D97-AF65-F5344CB8AC3E}">
        <p14:creationId xmlns:p14="http://schemas.microsoft.com/office/powerpoint/2010/main" val="3109067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p:cSld name="1_Slide titrée haut - écosystème + 2 blocs à puces">
    <p:spTree>
      <p:nvGrpSpPr>
        <p:cNvPr id="1" name=""/>
        <p:cNvGrpSpPr/>
        <p:nvPr/>
      </p:nvGrpSpPr>
      <p:grpSpPr bwMode="auto">
        <a:xfrm>
          <a:off x="0" y="0"/>
          <a:ext cx="0" cy="0"/>
          <a:chOff x="0" y="0"/>
          <a:chExt cx="0" cy="0"/>
        </a:xfrm>
      </p:grpSpPr>
      <p:sp>
        <p:nvSpPr>
          <p:cNvPr id="1648524523" name="Espace réservé du texte 8"/>
          <p:cNvSpPr>
            <a:spLocks noGrp="1"/>
          </p:cNvSpPr>
          <p:nvPr>
            <p:ph type="body" sz="quarter" idx="11" hasCustomPrompt="1"/>
          </p:nvPr>
        </p:nvSpPr>
        <p:spPr bwMode="auto">
          <a:xfrm>
            <a:off x="3932807" y="390616"/>
            <a:ext cx="7840361" cy="538047"/>
          </a:xfrm>
          <a:prstGeom prst="rect">
            <a:avLst/>
          </a:prstGeom>
        </p:spPr>
        <p:txBody>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
        <p:nvSpPr>
          <p:cNvPr id="1082856449" name="Espace réservé du texte 3"/>
          <p:cNvSpPr>
            <a:spLocks noGrp="1"/>
          </p:cNvSpPr>
          <p:nvPr>
            <p:ph type="body" sz="quarter" idx="10" hasCustomPrompt="1"/>
          </p:nvPr>
        </p:nvSpPr>
        <p:spPr bwMode="auto">
          <a:xfrm>
            <a:off x="836081" y="1893698"/>
            <a:ext cx="5928703" cy="2420850"/>
          </a:xfrm>
          <a:prstGeom prst="rect">
            <a:avLst/>
          </a:prstGeom>
        </p:spPr>
        <p:txBody>
          <a:bodyPr>
            <a:normAutofit/>
          </a:bodyPr>
          <a:lstStyle>
            <a:lvl1pPr marL="0" indent="0" defTabSz="914363">
              <a:buFontTx/>
              <a:buNone/>
              <a:defRPr sz="2000" b="0">
                <a:solidFill>
                  <a:srgbClr val="37635F"/>
                </a:solidFill>
                <a:latin typeface="+mj-lt"/>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spc="-1">
                <a:solidFill>
                  <a:srgbClr val="37635F"/>
                </a:solidFill>
                <a:latin typeface="Inter Bold"/>
                <a:ea typeface="Inter Bold"/>
              </a:rPr>
              <a:t>Sous-titre</a:t>
            </a:r>
            <a:endParaRPr lang="fr-FR"/>
          </a:p>
          <a:p>
            <a:pPr marL="285750" indent="-285750" defTabSz="914363">
              <a:buBlip>
                <a:blip r:embed="rId2"/>
              </a:buBlip>
              <a:defRPr/>
            </a:pPr>
            <a:r>
              <a:rPr lang="fr-FR" spc="-1">
                <a:solidFill>
                  <a:srgbClr val="37635F"/>
                </a:solidFill>
                <a:latin typeface="Inter Bold"/>
                <a:ea typeface="Inter Bold"/>
              </a:rPr>
              <a:t>Quisque augue lectus, pellentesque quis arcu eget, auctor egestas lorem</a:t>
            </a:r>
          </a:p>
          <a:p>
            <a:pPr marL="285750" indent="-285750" defTabSz="914363">
              <a:buBlip>
                <a:blip r:embed="rId2"/>
              </a:buBlip>
              <a:defRPr/>
            </a:pPr>
            <a:r>
              <a:rPr lang="fr-FR" spc="-1">
                <a:solidFill>
                  <a:srgbClr val="37635F"/>
                </a:solidFill>
                <a:latin typeface="Inter Bold"/>
                <a:ea typeface="Inter Bold"/>
              </a:rPr>
              <a:t>Donec ornare lectus vel maximus consectetur. Cras sit amet dapibus nisl, ut ultrices ex.</a:t>
            </a:r>
            <a:endParaRPr/>
          </a:p>
          <a:p>
            <a:pPr marL="285750" indent="-285750" defTabSz="914363">
              <a:buBlip>
                <a:blip r:embed="rId2"/>
              </a:buBlip>
              <a:defRPr/>
            </a:pPr>
            <a:r>
              <a:rPr lang="fr-FR" spc="-1">
                <a:solidFill>
                  <a:srgbClr val="37635F"/>
                </a:solidFill>
                <a:latin typeface="Inter Bold"/>
                <a:ea typeface="Inter Bold"/>
              </a:rPr>
              <a:t>Curabitur fringilla fermentum aliquet.</a:t>
            </a:r>
            <a:endParaRPr/>
          </a:p>
          <a:p>
            <a:pPr marL="285750" indent="-285750" defTabSz="914363">
              <a:buBlip>
                <a:blip r:embed="rId2"/>
              </a:buBlip>
              <a:defRPr/>
            </a:pPr>
            <a:endParaRPr lang="fr-FR" spc="-1">
              <a:solidFill>
                <a:srgbClr val="37635F"/>
              </a:solidFill>
              <a:latin typeface="Inter Bold"/>
            </a:endParaRPr>
          </a:p>
          <a:p>
            <a:pPr marL="285750" indent="-285750" defTabSz="914363">
              <a:buBlip>
                <a:blip r:embed="rId2"/>
              </a:buBlip>
              <a:defRPr/>
            </a:pPr>
            <a:endParaRPr lang="fr-FR"/>
          </a:p>
        </p:txBody>
      </p:sp>
      <p:pic>
        <p:nvPicPr>
          <p:cNvPr id="375527809" name="Image 22"/>
          <p:cNvPicPr/>
          <p:nvPr/>
        </p:nvPicPr>
        <p:blipFill>
          <a:blip r:embed="rId3"/>
          <a:stretch/>
        </p:blipFill>
        <p:spPr bwMode="auto">
          <a:xfrm>
            <a:off x="5693116" y="1215546"/>
            <a:ext cx="5992550" cy="4849293"/>
          </a:xfrm>
          <a:prstGeom prst="rect">
            <a:avLst/>
          </a:prstGeom>
          <a:noFill/>
          <a:ln w="0">
            <a:noFill/>
          </a:ln>
        </p:spPr>
      </p:pic>
      <p:sp>
        <p:nvSpPr>
          <p:cNvPr id="1062803198" name="Espace réservé du texte 3"/>
          <p:cNvSpPr>
            <a:spLocks noGrp="1"/>
          </p:cNvSpPr>
          <p:nvPr>
            <p:ph type="body" sz="quarter" idx="12" hasCustomPrompt="1"/>
          </p:nvPr>
        </p:nvSpPr>
        <p:spPr bwMode="auto">
          <a:xfrm>
            <a:off x="836080" y="4519135"/>
            <a:ext cx="5928703" cy="1948249"/>
          </a:xfrm>
          <a:prstGeom prst="rect">
            <a:avLst/>
          </a:prstGeom>
        </p:spPr>
        <p:txBody>
          <a:bodyPr>
            <a:normAutofit/>
          </a:bodyPr>
          <a:lstStyle>
            <a:lvl1pPr marL="0" indent="0" defTabSz="914363">
              <a:buFontTx/>
              <a:buNone/>
              <a:defRPr sz="2000" b="0">
                <a:solidFill>
                  <a:srgbClr val="37635F"/>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spc="-1">
                <a:solidFill>
                  <a:srgbClr val="37635F"/>
                </a:solidFill>
                <a:latin typeface="Inter Bold"/>
                <a:ea typeface="Inter Bold"/>
              </a:rPr>
              <a:t>Sous-titre</a:t>
            </a:r>
            <a:endParaRPr lang="fr-FR"/>
          </a:p>
          <a:p>
            <a:pPr marL="285750" indent="-285750" defTabSz="914363">
              <a:buBlip>
                <a:blip r:embed="rId2"/>
              </a:buBlip>
              <a:defRPr/>
            </a:pPr>
            <a:r>
              <a:rPr lang="fr-FR" spc="-1">
                <a:solidFill>
                  <a:srgbClr val="37635F"/>
                </a:solidFill>
                <a:latin typeface="Inter Bold"/>
                <a:ea typeface="Inter Bold"/>
              </a:rPr>
              <a:t>Quisque augue lectus, pellentesque quis arcu eget, auctor egestas lorem</a:t>
            </a:r>
          </a:p>
          <a:p>
            <a:pPr marL="285750" indent="-285750" defTabSz="914363">
              <a:buBlip>
                <a:blip r:embed="rId2"/>
              </a:buBlip>
              <a:defRPr/>
            </a:pPr>
            <a:r>
              <a:rPr lang="fr-FR" spc="-1">
                <a:solidFill>
                  <a:srgbClr val="37635F"/>
                </a:solidFill>
                <a:latin typeface="Inter Bold"/>
                <a:ea typeface="Inter Bold"/>
              </a:rPr>
              <a:t>Donec ornare lectus vel maximus consectetur. Cras sit amet dapibus nisl, ut ultrices ex.</a:t>
            </a:r>
            <a:endParaRPr/>
          </a:p>
          <a:p>
            <a:pPr marL="285750" indent="-285750" defTabSz="914363">
              <a:buBlip>
                <a:blip r:embed="rId2"/>
              </a:buBlip>
              <a:defRPr/>
            </a:pPr>
            <a:endParaRPr lang="fr-FR" spc="-1">
              <a:solidFill>
                <a:srgbClr val="37635F"/>
              </a:solidFill>
              <a:latin typeface="Inter Bold"/>
            </a:endParaRPr>
          </a:p>
          <a:p>
            <a:pPr marL="285750" indent="-285750" defTabSz="914363">
              <a:buBlip>
                <a:blip r:embed="rId2"/>
              </a:buBlip>
              <a:defRPr/>
            </a:pPr>
            <a:endParaRPr lang="fr-FR"/>
          </a:p>
        </p:txBody>
      </p:sp>
    </p:spTree>
    <p:extLst>
      <p:ext uri="{BB962C8B-B14F-4D97-AF65-F5344CB8AC3E}">
        <p14:creationId xmlns:p14="http://schemas.microsoft.com/office/powerpoint/2010/main" val="79825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Slide vide">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23380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p:cSld name="1_Slide titrée bas - ronds verts">
    <p:spTree>
      <p:nvGrpSpPr>
        <p:cNvPr id="1" name=""/>
        <p:cNvGrpSpPr/>
        <p:nvPr/>
      </p:nvGrpSpPr>
      <p:grpSpPr bwMode="auto">
        <a:xfrm>
          <a:off x="0" y="0"/>
          <a:ext cx="0" cy="0"/>
          <a:chOff x="0" y="0"/>
          <a:chExt cx="0" cy="0"/>
        </a:xfrm>
      </p:grpSpPr>
      <p:sp>
        <p:nvSpPr>
          <p:cNvPr id="686119094" name="Espace réservé du texte 8"/>
          <p:cNvSpPr>
            <a:spLocks noGrp="1"/>
          </p:cNvSpPr>
          <p:nvPr>
            <p:ph type="body" sz="quarter" idx="11" hasCustomPrompt="1"/>
          </p:nvPr>
        </p:nvSpPr>
        <p:spPr bwMode="auto">
          <a:xfrm>
            <a:off x="239697" y="6100348"/>
            <a:ext cx="11674136" cy="538047"/>
          </a:xfrm>
          <a:prstGeom prst="rect">
            <a:avLst/>
          </a:prstGeom>
        </p:spPr>
        <p:txBody>
          <a:bodyPr/>
          <a:lstStyle>
            <a:lvl1pPr marL="0" indent="0" algn="l">
              <a:buNone/>
              <a:defRPr sz="32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
        <p:nvSpPr>
          <p:cNvPr id="213187940" name="Ellipse 50"/>
          <p:cNvSpPr/>
          <p:nvPr/>
        </p:nvSpPr>
        <p:spPr bwMode="auto">
          <a:xfrm>
            <a:off x="4406017" y="2740764"/>
            <a:ext cx="1452892" cy="1452892"/>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58476590" name="Ellipse 34"/>
          <p:cNvSpPr/>
          <p:nvPr/>
        </p:nvSpPr>
        <p:spPr bwMode="auto">
          <a:xfrm>
            <a:off x="6374213" y="3107316"/>
            <a:ext cx="970623" cy="97062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54270924" name="Ellipse 36"/>
          <p:cNvSpPr/>
          <p:nvPr/>
        </p:nvSpPr>
        <p:spPr bwMode="auto">
          <a:xfrm>
            <a:off x="6161970" y="800569"/>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90904948" name="Ellipse 41"/>
          <p:cNvSpPr/>
          <p:nvPr/>
        </p:nvSpPr>
        <p:spPr bwMode="auto">
          <a:xfrm>
            <a:off x="8744355" y="2671595"/>
            <a:ext cx="709007" cy="709007"/>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1007880" name="Ellipse 42"/>
          <p:cNvSpPr/>
          <p:nvPr/>
        </p:nvSpPr>
        <p:spPr bwMode="auto">
          <a:xfrm>
            <a:off x="4455290" y="1031785"/>
            <a:ext cx="1272686" cy="1272686"/>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37303510" name="Ellipse 22"/>
          <p:cNvSpPr/>
          <p:nvPr/>
        </p:nvSpPr>
        <p:spPr bwMode="auto">
          <a:xfrm>
            <a:off x="1880518" y="1842433"/>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73290237" name="Ellipse 27"/>
          <p:cNvSpPr/>
          <p:nvPr/>
        </p:nvSpPr>
        <p:spPr bwMode="auto">
          <a:xfrm>
            <a:off x="4697294" y="4300956"/>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77960605" name="Ellipse 37"/>
          <p:cNvSpPr/>
          <p:nvPr/>
        </p:nvSpPr>
        <p:spPr bwMode="auto">
          <a:xfrm>
            <a:off x="7541005" y="3542898"/>
            <a:ext cx="2284943" cy="2284943"/>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40126443" name="Ellipse 52"/>
          <p:cNvSpPr/>
          <p:nvPr/>
        </p:nvSpPr>
        <p:spPr bwMode="auto">
          <a:xfrm>
            <a:off x="3717413" y="1084062"/>
            <a:ext cx="636343" cy="636343"/>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37535024" name="Ellipse 53"/>
          <p:cNvSpPr/>
          <p:nvPr/>
        </p:nvSpPr>
        <p:spPr bwMode="auto">
          <a:xfrm>
            <a:off x="1336253" y="3693234"/>
            <a:ext cx="630518" cy="630518"/>
          </a:xfrm>
          <a:prstGeom prst="ellipse">
            <a:avLst/>
          </a:prstGeom>
          <a:solidFill>
            <a:srgbClr val="58B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48814462" name="Ellipse 54"/>
          <p:cNvSpPr/>
          <p:nvPr/>
        </p:nvSpPr>
        <p:spPr bwMode="auto">
          <a:xfrm>
            <a:off x="10233239" y="3237642"/>
            <a:ext cx="1680594" cy="1680594"/>
          </a:xfrm>
          <a:prstGeom prst="ellipse">
            <a:avLst/>
          </a:prstGeom>
          <a:solidFill>
            <a:srgbClr val="64C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82983232" name="Ellipse 55"/>
          <p:cNvSpPr/>
          <p:nvPr/>
        </p:nvSpPr>
        <p:spPr bwMode="auto">
          <a:xfrm>
            <a:off x="3402656" y="4433678"/>
            <a:ext cx="903918" cy="903918"/>
          </a:xfrm>
          <a:prstGeom prst="ellipse">
            <a:avLst/>
          </a:prstGeom>
          <a:solidFill>
            <a:srgbClr val="C6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extLst>
      <p:ext uri="{BB962C8B-B14F-4D97-AF65-F5344CB8AC3E}">
        <p14:creationId xmlns:p14="http://schemas.microsoft.com/office/powerpoint/2010/main" val="1713012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p:cSld name="1_Slide titrée bas losanges thématiques ">
    <p:spTree>
      <p:nvGrpSpPr>
        <p:cNvPr id="1" name=""/>
        <p:cNvGrpSpPr/>
        <p:nvPr/>
      </p:nvGrpSpPr>
      <p:grpSpPr bwMode="auto">
        <a:xfrm>
          <a:off x="0" y="0"/>
          <a:ext cx="0" cy="0"/>
          <a:chOff x="0" y="0"/>
          <a:chExt cx="0" cy="0"/>
        </a:xfrm>
      </p:grpSpPr>
      <p:sp>
        <p:nvSpPr>
          <p:cNvPr id="1856370211" name="Espace réservé du texte 8"/>
          <p:cNvSpPr>
            <a:spLocks noGrp="1"/>
          </p:cNvSpPr>
          <p:nvPr>
            <p:ph type="body" sz="quarter" idx="11" hasCustomPrompt="1"/>
          </p:nvPr>
        </p:nvSpPr>
        <p:spPr bwMode="auto">
          <a:xfrm>
            <a:off x="239697" y="6100348"/>
            <a:ext cx="11674136" cy="538047"/>
          </a:xfrm>
          <a:prstGeom prst="rect">
            <a:avLst/>
          </a:prstGeom>
        </p:spPr>
        <p:txBody>
          <a:bodyPr/>
          <a:lstStyle>
            <a:lvl1pPr marL="0" indent="0" algn="l">
              <a:buNone/>
              <a:defRPr sz="32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pic>
        <p:nvPicPr>
          <p:cNvPr id="1277231972" name="Graphique 45"/>
          <p:cNvPicPr>
            <a:picLocks noChangeAspect="1"/>
          </p:cNvPicPr>
          <p:nvPr/>
        </p:nvPicPr>
        <p:blipFill>
          <a:blip r:embed="rId2">
            <a:extLst>
              <a:ext uri="{96DAC541-7B7A-43D3-8B79-37D633B846F1}">
                <asvg:svgBlip xmlns:asvg="http://schemas.microsoft.com/office/drawing/2016/SVG/main" r:embed="rId3"/>
              </a:ext>
            </a:extLst>
          </a:blip>
          <a:stretch/>
        </p:blipFill>
        <p:spPr bwMode="auto">
          <a:xfrm rot="2552282">
            <a:off x="4998250" y="2998032"/>
            <a:ext cx="668066" cy="1131404"/>
          </a:xfrm>
          <a:prstGeom prst="rect">
            <a:avLst/>
          </a:prstGeom>
        </p:spPr>
      </p:pic>
      <p:pic>
        <p:nvPicPr>
          <p:cNvPr id="678968182" name="Graphique 47"/>
          <p:cNvPicPr>
            <a:picLocks noChangeAspect="1"/>
          </p:cNvPicPr>
          <p:nvPr/>
        </p:nvPicPr>
        <p:blipFill>
          <a:blip r:embed="rId4"/>
          <a:stretch/>
        </p:blipFill>
        <p:spPr bwMode="auto">
          <a:xfrm rot="6389011">
            <a:off x="5041292" y="2212684"/>
            <a:ext cx="668068" cy="1131404"/>
          </a:xfrm>
          <a:prstGeom prst="rect">
            <a:avLst/>
          </a:prstGeom>
        </p:spPr>
      </p:pic>
      <p:pic>
        <p:nvPicPr>
          <p:cNvPr id="1620278855" name="Graphique 56"/>
          <p:cNvPicPr>
            <a:picLocks noChangeAspect="1"/>
          </p:cNvPicPr>
          <p:nvPr/>
        </p:nvPicPr>
        <p:blipFill>
          <a:blip r:embed="rId4"/>
          <a:stretch/>
        </p:blipFill>
        <p:spPr bwMode="auto">
          <a:xfrm rot="10470315">
            <a:off x="5840399" y="2031009"/>
            <a:ext cx="668066" cy="1131404"/>
          </a:xfrm>
          <a:prstGeom prst="rect">
            <a:avLst/>
          </a:prstGeom>
        </p:spPr>
      </p:pic>
      <p:pic>
        <p:nvPicPr>
          <p:cNvPr id="1654910244" name="Graphique 60"/>
          <p:cNvPicPr>
            <a:picLocks noChangeAspect="1"/>
          </p:cNvPicPr>
          <p:nvPr/>
        </p:nvPicPr>
        <p:blipFill>
          <a:blip r:embed="rId4"/>
          <a:stretch/>
        </p:blipFill>
        <p:spPr bwMode="auto">
          <a:xfrm rot="14216733">
            <a:off x="6361895" y="2619534"/>
            <a:ext cx="668068" cy="1131404"/>
          </a:xfrm>
          <a:prstGeom prst="rect">
            <a:avLst/>
          </a:prstGeom>
        </p:spPr>
      </p:pic>
      <p:pic>
        <p:nvPicPr>
          <p:cNvPr id="1040470396" name="Graphique 61"/>
          <p:cNvPicPr>
            <a:picLocks noChangeAspect="1"/>
          </p:cNvPicPr>
          <p:nvPr/>
        </p:nvPicPr>
        <p:blipFill>
          <a:blip r:embed="rId4"/>
          <a:stretch/>
        </p:blipFill>
        <p:spPr bwMode="auto">
          <a:xfrm rot="19022653">
            <a:off x="5840399" y="3371931"/>
            <a:ext cx="668066" cy="1131404"/>
          </a:xfrm>
          <a:prstGeom prst="rect">
            <a:avLst/>
          </a:prstGeom>
        </p:spPr>
      </p:pic>
    </p:spTree>
    <p:extLst>
      <p:ext uri="{BB962C8B-B14F-4D97-AF65-F5344CB8AC3E}">
        <p14:creationId xmlns:p14="http://schemas.microsoft.com/office/powerpoint/2010/main" val="70366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p:cSld name="1_Slide titrée bas, frise losanges">
    <p:spTree>
      <p:nvGrpSpPr>
        <p:cNvPr id="1" name=""/>
        <p:cNvGrpSpPr/>
        <p:nvPr/>
      </p:nvGrpSpPr>
      <p:grpSpPr bwMode="auto">
        <a:xfrm>
          <a:off x="0" y="0"/>
          <a:ext cx="0" cy="0"/>
          <a:chOff x="0" y="0"/>
          <a:chExt cx="0" cy="0"/>
        </a:xfrm>
      </p:grpSpPr>
      <p:sp>
        <p:nvSpPr>
          <p:cNvPr id="226114411" name="Espace réservé du texte 8"/>
          <p:cNvSpPr>
            <a:spLocks noGrp="1"/>
          </p:cNvSpPr>
          <p:nvPr>
            <p:ph type="body" sz="quarter" idx="11" hasCustomPrompt="1"/>
          </p:nvPr>
        </p:nvSpPr>
        <p:spPr bwMode="auto">
          <a:xfrm>
            <a:off x="403106" y="6063449"/>
            <a:ext cx="11674136" cy="447400"/>
          </a:xfrm>
          <a:prstGeom prst="rect">
            <a:avLst/>
          </a:prstGeom>
        </p:spPr>
        <p:txBody>
          <a:bodyPr/>
          <a:lstStyle>
            <a:lvl1pPr marL="0" indent="0" algn="r">
              <a:buNone/>
              <a:defRPr sz="26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grpSp>
        <p:nvGrpSpPr>
          <p:cNvPr id="368685004" name="Groupe 26"/>
          <p:cNvGrpSpPr/>
          <p:nvPr/>
        </p:nvGrpSpPr>
        <p:grpSpPr bwMode="auto">
          <a:xfrm>
            <a:off x="0" y="6510850"/>
            <a:ext cx="12093211" cy="224764"/>
            <a:chOff x="150133" y="3886101"/>
            <a:chExt cx="12093211" cy="224764"/>
          </a:xfrm>
        </p:grpSpPr>
        <p:pic>
          <p:nvPicPr>
            <p:cNvPr id="9" name="Image 8"/>
            <p:cNvPicPr>
              <a:picLocks noChangeAspect="1"/>
            </p:cNvPicPr>
            <p:nvPr/>
          </p:nvPicPr>
          <p:blipFill>
            <a:blip r:embed="rId2"/>
            <a:stretch/>
          </p:blipFill>
          <p:spPr bwMode="auto">
            <a:xfrm rot="5400000">
              <a:off x="440858" y="3595376"/>
              <a:ext cx="224763" cy="806214"/>
            </a:xfrm>
            <a:prstGeom prst="rect">
              <a:avLst/>
            </a:prstGeom>
          </p:spPr>
        </p:pic>
        <p:pic>
          <p:nvPicPr>
            <p:cNvPr id="10" name="Image 9"/>
            <p:cNvPicPr>
              <a:picLocks noChangeAspect="1"/>
            </p:cNvPicPr>
            <p:nvPr/>
          </p:nvPicPr>
          <p:blipFill>
            <a:blip r:embed="rId2"/>
            <a:stretch/>
          </p:blipFill>
          <p:spPr bwMode="auto">
            <a:xfrm rot="5400000">
              <a:off x="1247072" y="3595376"/>
              <a:ext cx="224763" cy="806214"/>
            </a:xfrm>
            <a:prstGeom prst="rect">
              <a:avLst/>
            </a:prstGeom>
          </p:spPr>
        </p:pic>
        <p:pic>
          <p:nvPicPr>
            <p:cNvPr id="11" name="Image 10"/>
            <p:cNvPicPr>
              <a:picLocks noChangeAspect="1"/>
            </p:cNvPicPr>
            <p:nvPr/>
          </p:nvPicPr>
          <p:blipFill>
            <a:blip r:embed="rId2"/>
            <a:stretch/>
          </p:blipFill>
          <p:spPr bwMode="auto">
            <a:xfrm rot="5400000">
              <a:off x="2053286" y="3595377"/>
              <a:ext cx="224763" cy="806214"/>
            </a:xfrm>
            <a:prstGeom prst="rect">
              <a:avLst/>
            </a:prstGeom>
          </p:spPr>
        </p:pic>
        <p:pic>
          <p:nvPicPr>
            <p:cNvPr id="12" name="Image 11"/>
            <p:cNvPicPr>
              <a:picLocks noChangeAspect="1"/>
            </p:cNvPicPr>
            <p:nvPr/>
          </p:nvPicPr>
          <p:blipFill>
            <a:blip r:embed="rId2"/>
            <a:stretch/>
          </p:blipFill>
          <p:spPr bwMode="auto">
            <a:xfrm rot="5400000">
              <a:off x="2859500" y="3595377"/>
              <a:ext cx="224763" cy="806214"/>
            </a:xfrm>
            <a:prstGeom prst="rect">
              <a:avLst/>
            </a:prstGeom>
          </p:spPr>
        </p:pic>
        <p:pic>
          <p:nvPicPr>
            <p:cNvPr id="13" name="Image 12"/>
            <p:cNvPicPr>
              <a:picLocks noChangeAspect="1"/>
            </p:cNvPicPr>
            <p:nvPr/>
          </p:nvPicPr>
          <p:blipFill>
            <a:blip r:embed="rId2"/>
            <a:stretch/>
          </p:blipFill>
          <p:spPr bwMode="auto">
            <a:xfrm rot="5400000">
              <a:off x="3665715" y="3595376"/>
              <a:ext cx="224763" cy="806214"/>
            </a:xfrm>
            <a:prstGeom prst="rect">
              <a:avLst/>
            </a:prstGeom>
          </p:spPr>
        </p:pic>
        <p:pic>
          <p:nvPicPr>
            <p:cNvPr id="14" name="Image 13"/>
            <p:cNvPicPr>
              <a:picLocks noChangeAspect="1"/>
            </p:cNvPicPr>
            <p:nvPr/>
          </p:nvPicPr>
          <p:blipFill>
            <a:blip r:embed="rId2"/>
            <a:stretch/>
          </p:blipFill>
          <p:spPr bwMode="auto">
            <a:xfrm rot="5400000">
              <a:off x="4471929" y="3595376"/>
              <a:ext cx="224763" cy="806214"/>
            </a:xfrm>
            <a:prstGeom prst="rect">
              <a:avLst/>
            </a:prstGeom>
          </p:spPr>
        </p:pic>
        <p:pic>
          <p:nvPicPr>
            <p:cNvPr id="20" name="Image 19"/>
            <p:cNvPicPr>
              <a:picLocks noChangeAspect="1"/>
            </p:cNvPicPr>
            <p:nvPr/>
          </p:nvPicPr>
          <p:blipFill>
            <a:blip r:embed="rId2"/>
            <a:stretch/>
          </p:blipFill>
          <p:spPr bwMode="auto">
            <a:xfrm rot="5400000">
              <a:off x="5278143" y="3595377"/>
              <a:ext cx="224763" cy="806214"/>
            </a:xfrm>
            <a:prstGeom prst="rect">
              <a:avLst/>
            </a:prstGeom>
          </p:spPr>
        </p:pic>
        <p:pic>
          <p:nvPicPr>
            <p:cNvPr id="21" name="Image 20"/>
            <p:cNvPicPr>
              <a:picLocks noChangeAspect="1"/>
            </p:cNvPicPr>
            <p:nvPr/>
          </p:nvPicPr>
          <p:blipFill>
            <a:blip r:embed="rId2"/>
            <a:stretch/>
          </p:blipFill>
          <p:spPr bwMode="auto">
            <a:xfrm rot="5400000">
              <a:off x="6084357" y="3595377"/>
              <a:ext cx="224763" cy="806214"/>
            </a:xfrm>
            <a:prstGeom prst="rect">
              <a:avLst/>
            </a:prstGeom>
          </p:spPr>
        </p:pic>
        <p:pic>
          <p:nvPicPr>
            <p:cNvPr id="22" name="Image 21"/>
            <p:cNvPicPr>
              <a:picLocks noChangeAspect="1"/>
            </p:cNvPicPr>
            <p:nvPr/>
          </p:nvPicPr>
          <p:blipFill>
            <a:blip r:embed="rId2"/>
            <a:stretch/>
          </p:blipFill>
          <p:spPr bwMode="auto">
            <a:xfrm rot="5400000">
              <a:off x="6890572" y="3595376"/>
              <a:ext cx="224763" cy="806214"/>
            </a:xfrm>
            <a:prstGeom prst="rect">
              <a:avLst/>
            </a:prstGeom>
          </p:spPr>
        </p:pic>
        <p:pic>
          <p:nvPicPr>
            <p:cNvPr id="23" name="Image 22"/>
            <p:cNvPicPr>
              <a:picLocks noChangeAspect="1"/>
            </p:cNvPicPr>
            <p:nvPr/>
          </p:nvPicPr>
          <p:blipFill>
            <a:blip r:embed="rId2"/>
            <a:stretch/>
          </p:blipFill>
          <p:spPr bwMode="auto">
            <a:xfrm rot="5400000">
              <a:off x="7696786" y="3595376"/>
              <a:ext cx="224763" cy="806214"/>
            </a:xfrm>
            <a:prstGeom prst="rect">
              <a:avLst/>
            </a:prstGeom>
          </p:spPr>
        </p:pic>
        <p:pic>
          <p:nvPicPr>
            <p:cNvPr id="24" name="Image 23"/>
            <p:cNvPicPr>
              <a:picLocks noChangeAspect="1"/>
            </p:cNvPicPr>
            <p:nvPr/>
          </p:nvPicPr>
          <p:blipFill>
            <a:blip r:embed="rId2"/>
            <a:stretch/>
          </p:blipFill>
          <p:spPr bwMode="auto">
            <a:xfrm rot="5400000">
              <a:off x="8503000" y="3595377"/>
              <a:ext cx="224763" cy="806214"/>
            </a:xfrm>
            <a:prstGeom prst="rect">
              <a:avLst/>
            </a:prstGeom>
          </p:spPr>
        </p:pic>
        <p:pic>
          <p:nvPicPr>
            <p:cNvPr id="25" name="Image 24"/>
            <p:cNvPicPr>
              <a:picLocks noChangeAspect="1"/>
            </p:cNvPicPr>
            <p:nvPr/>
          </p:nvPicPr>
          <p:blipFill>
            <a:blip r:embed="rId2"/>
            <a:stretch/>
          </p:blipFill>
          <p:spPr bwMode="auto">
            <a:xfrm rot="5400000">
              <a:off x="9309214" y="3595377"/>
              <a:ext cx="224763" cy="806214"/>
            </a:xfrm>
            <a:prstGeom prst="rect">
              <a:avLst/>
            </a:prstGeom>
          </p:spPr>
        </p:pic>
        <p:pic>
          <p:nvPicPr>
            <p:cNvPr id="26" name="Image 25"/>
            <p:cNvPicPr>
              <a:picLocks noChangeAspect="1"/>
            </p:cNvPicPr>
            <p:nvPr/>
          </p:nvPicPr>
          <p:blipFill>
            <a:blip r:embed="rId2"/>
            <a:stretch/>
          </p:blipFill>
          <p:spPr bwMode="auto">
            <a:xfrm rot="5400000">
              <a:off x="10115428" y="3595376"/>
              <a:ext cx="224763" cy="806214"/>
            </a:xfrm>
            <a:prstGeom prst="rect">
              <a:avLst/>
            </a:prstGeom>
          </p:spPr>
        </p:pic>
        <p:pic>
          <p:nvPicPr>
            <p:cNvPr id="27" name="Image 26"/>
            <p:cNvPicPr>
              <a:picLocks noChangeAspect="1"/>
            </p:cNvPicPr>
            <p:nvPr/>
          </p:nvPicPr>
          <p:blipFill>
            <a:blip r:embed="rId2"/>
            <a:stretch/>
          </p:blipFill>
          <p:spPr bwMode="auto">
            <a:xfrm rot="5400000">
              <a:off x="10921642" y="3595376"/>
              <a:ext cx="224763" cy="806214"/>
            </a:xfrm>
            <a:prstGeom prst="rect">
              <a:avLst/>
            </a:prstGeom>
          </p:spPr>
        </p:pic>
        <p:pic>
          <p:nvPicPr>
            <p:cNvPr id="28" name="Image 27"/>
            <p:cNvPicPr>
              <a:picLocks noChangeAspect="1"/>
            </p:cNvPicPr>
            <p:nvPr/>
          </p:nvPicPr>
          <p:blipFill>
            <a:blip r:embed="rId2"/>
            <a:stretch/>
          </p:blipFill>
          <p:spPr bwMode="auto">
            <a:xfrm rot="5400000">
              <a:off x="11727855" y="3595376"/>
              <a:ext cx="224763" cy="806214"/>
            </a:xfrm>
            <a:prstGeom prst="rect">
              <a:avLst/>
            </a:prstGeom>
          </p:spPr>
        </p:pic>
      </p:grpSp>
    </p:spTree>
    <p:extLst>
      <p:ext uri="{BB962C8B-B14F-4D97-AF65-F5344CB8AC3E}">
        <p14:creationId xmlns:p14="http://schemas.microsoft.com/office/powerpoint/2010/main" val="1891003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p:cSld name="1_Slide finale _ contact">
    <p:spTree>
      <p:nvGrpSpPr>
        <p:cNvPr id="1" name=""/>
        <p:cNvGrpSpPr/>
        <p:nvPr/>
      </p:nvGrpSpPr>
      <p:grpSpPr bwMode="auto">
        <a:xfrm>
          <a:off x="0" y="0"/>
          <a:ext cx="0" cy="0"/>
          <a:chOff x="0" y="0"/>
          <a:chExt cx="0" cy="0"/>
        </a:xfrm>
      </p:grpSpPr>
      <p:sp>
        <p:nvSpPr>
          <p:cNvPr id="1704590841" name="Rectangle 4"/>
          <p:cNvSpPr/>
          <p:nvPr/>
        </p:nvSpPr>
        <p:spPr bwMode="auto">
          <a:xfrm>
            <a:off x="0" y="-8878"/>
            <a:ext cx="365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77202255" name="Graphique 2"/>
          <p:cNvPicPr>
            <a:picLocks noChangeAspect="1"/>
          </p:cNvPicPr>
          <p:nvPr/>
        </p:nvPicPr>
        <p:blipFill>
          <a:blip r:embed="rId2">
            <a:extLst>
              <a:ext uri="{96DAC541-7B7A-43D3-8B79-37D633B846F1}">
                <asvg:svgBlip xmlns:asvg="http://schemas.microsoft.com/office/drawing/2016/SVG/main" r:embed="rId3"/>
              </a:ext>
            </a:extLst>
          </a:blip>
          <a:srcRect r="66782"/>
          <a:stretch/>
        </p:blipFill>
        <p:spPr bwMode="auto">
          <a:xfrm>
            <a:off x="10399625" y="17756"/>
            <a:ext cx="1756863" cy="6833755"/>
          </a:xfrm>
          <a:prstGeom prst="rect">
            <a:avLst/>
          </a:prstGeom>
        </p:spPr>
      </p:pic>
      <p:pic>
        <p:nvPicPr>
          <p:cNvPr id="875268612" name="Graphique 3"/>
          <p:cNvPicPr>
            <a:picLocks noChangeAspect="1"/>
          </p:cNvPicPr>
          <p:nvPr/>
        </p:nvPicPr>
        <p:blipFill>
          <a:blip r:embed="rId4"/>
          <a:srcRect r="66782"/>
          <a:stretch/>
        </p:blipFill>
        <p:spPr bwMode="auto">
          <a:xfrm flipH="1">
            <a:off x="31985" y="15367"/>
            <a:ext cx="1756863" cy="6833755"/>
          </a:xfrm>
          <a:prstGeom prst="rect">
            <a:avLst/>
          </a:prstGeom>
        </p:spPr>
      </p:pic>
      <p:sp>
        <p:nvSpPr>
          <p:cNvPr id="712745556" name="Espace réservé du texte 8"/>
          <p:cNvSpPr>
            <a:spLocks noGrp="1"/>
          </p:cNvSpPr>
          <p:nvPr>
            <p:ph type="body" sz="quarter" idx="11" hasCustomPrompt="1"/>
          </p:nvPr>
        </p:nvSpPr>
        <p:spPr bwMode="auto">
          <a:xfrm>
            <a:off x="1658645" y="2325950"/>
            <a:ext cx="8913181" cy="1305018"/>
          </a:xfrm>
          <a:prstGeom prst="rect">
            <a:avLst/>
          </a:prstGeom>
        </p:spPr>
        <p:txBody>
          <a:bodyPr/>
          <a:lstStyle>
            <a:lvl1pPr marL="0" indent="0" algn="ctr">
              <a:buNone/>
              <a:defRPr sz="3200" b="1">
                <a:solidFill>
                  <a:schemeClr val="tx1"/>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Rappel titre de la présentation</a:t>
            </a:r>
            <a:endParaRPr/>
          </a:p>
        </p:txBody>
      </p:sp>
      <p:sp>
        <p:nvSpPr>
          <p:cNvPr id="2056915874" name="Espace réservé du texte 3"/>
          <p:cNvSpPr>
            <a:spLocks noGrp="1"/>
          </p:cNvSpPr>
          <p:nvPr>
            <p:ph type="body" sz="quarter" idx="10" hasCustomPrompt="1"/>
          </p:nvPr>
        </p:nvSpPr>
        <p:spPr bwMode="auto">
          <a:xfrm>
            <a:off x="1658645" y="3846786"/>
            <a:ext cx="8913181" cy="334597"/>
          </a:xfrm>
          <a:prstGeom prst="rect">
            <a:avLst/>
          </a:prstGeom>
        </p:spPr>
        <p:txBody>
          <a:bodyPr/>
          <a:lstStyle>
            <a:lvl1pPr marL="0" indent="0" algn="ctr" defTabSz="914363">
              <a:buFontTx/>
              <a:buNone/>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1" i="0"/>
              <a:t>Prénom Nom</a:t>
            </a:r>
            <a:endParaRPr lang="fr-FR"/>
          </a:p>
        </p:txBody>
      </p:sp>
      <p:sp>
        <p:nvSpPr>
          <p:cNvPr id="946200195" name="Espace réservé du texte 3"/>
          <p:cNvSpPr>
            <a:spLocks noGrp="1"/>
          </p:cNvSpPr>
          <p:nvPr>
            <p:ph type="body" sz="quarter" idx="12" hasCustomPrompt="1"/>
          </p:nvPr>
        </p:nvSpPr>
        <p:spPr bwMode="auto">
          <a:xfrm>
            <a:off x="1658645" y="4229902"/>
            <a:ext cx="8913181" cy="334597"/>
          </a:xfrm>
          <a:prstGeom prst="rect">
            <a:avLst/>
          </a:prstGeom>
        </p:spPr>
        <p:txBody>
          <a:bodyPr/>
          <a:lstStyle>
            <a:lvl1pPr marL="0" indent="0" algn="ctr" defTabSz="914363">
              <a:buFontTx/>
              <a:buNone/>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Fonction </a:t>
            </a:r>
            <a:endParaRPr lang="fr-FR"/>
          </a:p>
        </p:txBody>
      </p:sp>
      <p:sp>
        <p:nvSpPr>
          <p:cNvPr id="1056592907" name="Espace réservé du texte 3"/>
          <p:cNvSpPr>
            <a:spLocks noGrp="1"/>
          </p:cNvSpPr>
          <p:nvPr>
            <p:ph type="body" sz="quarter" idx="13" hasCustomPrompt="1"/>
          </p:nvPr>
        </p:nvSpPr>
        <p:spPr bwMode="auto">
          <a:xfrm>
            <a:off x="1658645" y="4622556"/>
            <a:ext cx="8913181" cy="334597"/>
          </a:xfrm>
          <a:prstGeom prst="rect">
            <a:avLst/>
          </a:prstGeom>
        </p:spPr>
        <p:txBody>
          <a:bodyPr/>
          <a:lstStyle>
            <a:lvl1pPr marL="0" indent="0" algn="ctr" defTabSz="914363">
              <a:buFontTx/>
              <a:buNone/>
              <a:defRPr sz="20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Mail</a:t>
            </a:r>
            <a:endParaRPr lang="fr-FR"/>
          </a:p>
        </p:txBody>
      </p:sp>
      <p:sp>
        <p:nvSpPr>
          <p:cNvPr id="1842790228" name="Espace réservé du texte 3"/>
          <p:cNvSpPr>
            <a:spLocks noGrp="1"/>
          </p:cNvSpPr>
          <p:nvPr>
            <p:ph type="body" sz="quarter" idx="14" hasCustomPrompt="1"/>
          </p:nvPr>
        </p:nvSpPr>
        <p:spPr bwMode="auto">
          <a:xfrm>
            <a:off x="1658645" y="5570518"/>
            <a:ext cx="8913181" cy="334597"/>
          </a:xfrm>
          <a:prstGeom prst="rect">
            <a:avLst/>
          </a:prstGeom>
        </p:spPr>
        <p:txBody>
          <a:bodyPr/>
          <a:lstStyle>
            <a:lvl1pPr marL="0" indent="0" algn="ctr" defTabSz="914363">
              <a:buFontTx/>
              <a:buNone/>
              <a:defRPr sz="1400" b="0" i="0">
                <a:solidFill>
                  <a:schemeClr val="tx1"/>
                </a:solidFill>
                <a:latin typeface="Marianne"/>
              </a:defRPr>
            </a:lvl1pPr>
            <a:lvl2pPr>
              <a:defRPr>
                <a:solidFill>
                  <a:srgbClr val="37635F"/>
                </a:solidFill>
                <a:latin typeface="Marianne"/>
              </a:defRPr>
            </a:lvl2pPr>
            <a:lvl3pPr>
              <a:defRPr>
                <a:solidFill>
                  <a:srgbClr val="37635F"/>
                </a:solidFill>
                <a:latin typeface="Marianne"/>
              </a:defRPr>
            </a:lvl3pPr>
            <a:lvl4pPr>
              <a:defRPr>
                <a:solidFill>
                  <a:srgbClr val="37635F"/>
                </a:solidFill>
                <a:latin typeface="Marianne"/>
              </a:defRPr>
            </a:lvl4pPr>
            <a:lvl5pPr>
              <a:defRPr>
                <a:solidFill>
                  <a:srgbClr val="37635F"/>
                </a:solidFill>
                <a:latin typeface="Marianne"/>
              </a:defRPr>
            </a:lvl5pPr>
          </a:lstStyle>
          <a:p>
            <a:pPr defTabSz="914363">
              <a:defRPr/>
            </a:pPr>
            <a:r>
              <a:rPr lang="fr-FR" b="0" i="0"/>
              <a:t>Date de la prez</a:t>
            </a:r>
            <a:endParaRPr lang="fr-FR"/>
          </a:p>
        </p:txBody>
      </p:sp>
      <p:grpSp>
        <p:nvGrpSpPr>
          <p:cNvPr id="509429654" name="Groupe 29"/>
          <p:cNvGrpSpPr/>
          <p:nvPr/>
        </p:nvGrpSpPr>
        <p:grpSpPr bwMode="auto">
          <a:xfrm>
            <a:off x="4541892" y="6347031"/>
            <a:ext cx="3184416" cy="324000"/>
            <a:chOff x="4752709" y="6391854"/>
            <a:chExt cx="3184416" cy="324000"/>
          </a:xfrm>
        </p:grpSpPr>
        <p:pic>
          <p:nvPicPr>
            <p:cNvPr id="15" name="Graphique 14"/>
            <p:cNvPicPr>
              <a:picLocks noChangeAspect="1"/>
            </p:cNvPicPr>
            <p:nvPr/>
          </p:nvPicPr>
          <p:blipFill>
            <a:blip r:embed="rId5"/>
            <a:stretch/>
          </p:blipFill>
          <p:spPr bwMode="auto">
            <a:xfrm>
              <a:off x="5401437" y="6426585"/>
              <a:ext cx="285283" cy="252000"/>
            </a:xfrm>
            <a:prstGeom prst="rect">
              <a:avLst/>
            </a:prstGeom>
          </p:spPr>
        </p:pic>
        <p:pic>
          <p:nvPicPr>
            <p:cNvPr id="16" name="Image 15"/>
            <p:cNvPicPr>
              <a:picLocks noChangeAspect="1"/>
            </p:cNvPicPr>
            <p:nvPr/>
          </p:nvPicPr>
          <p:blipFill>
            <a:blip r:embed="rId6"/>
            <a:stretch/>
          </p:blipFill>
          <p:spPr bwMode="auto">
            <a:xfrm>
              <a:off x="5059073" y="6391854"/>
              <a:ext cx="324000" cy="324000"/>
            </a:xfrm>
            <a:prstGeom prst="rect">
              <a:avLst/>
            </a:prstGeom>
          </p:spPr>
        </p:pic>
        <p:pic>
          <p:nvPicPr>
            <p:cNvPr id="17" name="Image 16"/>
            <p:cNvPicPr>
              <a:picLocks noChangeAspect="1"/>
            </p:cNvPicPr>
            <p:nvPr/>
          </p:nvPicPr>
          <p:blipFill>
            <a:blip r:embed="rId7"/>
            <a:stretch/>
          </p:blipFill>
          <p:spPr bwMode="auto">
            <a:xfrm>
              <a:off x="4752709" y="6408585"/>
              <a:ext cx="288000" cy="288000"/>
            </a:xfrm>
            <a:prstGeom prst="rect">
              <a:avLst/>
            </a:prstGeom>
          </p:spPr>
        </p:pic>
        <p:sp>
          <p:nvSpPr>
            <p:cNvPr id="18" name="ZoneTexte 17"/>
            <p:cNvSpPr txBox="1"/>
            <p:nvPr/>
          </p:nvSpPr>
          <p:spPr bwMode="auto">
            <a:xfrm>
              <a:off x="5660650" y="6407789"/>
              <a:ext cx="2276475" cy="307777"/>
            </a:xfrm>
            <a:prstGeom prst="rect">
              <a:avLst/>
            </a:prstGeom>
            <a:noFill/>
          </p:spPr>
          <p:txBody>
            <a:bodyPr wrap="square" rtlCol="0">
              <a:spAutoFit/>
            </a:bodyPr>
            <a:lstStyle/>
            <a:p>
              <a:pPr>
                <a:defRPr/>
              </a:pPr>
              <a:r>
                <a:rPr lang="fr-FR" sz="1400" b="1">
                  <a:latin typeface="Marianne"/>
                </a:rPr>
                <a:t>#RechercheDataGouv</a:t>
              </a:r>
            </a:p>
          </p:txBody>
        </p:sp>
      </p:grpSp>
      <p:pic>
        <p:nvPicPr>
          <p:cNvPr id="1906113863" name="Image 145"/>
          <p:cNvPicPr>
            <a:picLocks noChangeAspect="1"/>
          </p:cNvPicPr>
          <p:nvPr/>
        </p:nvPicPr>
        <p:blipFill>
          <a:blip r:embed="rId8"/>
          <a:stretch/>
        </p:blipFill>
        <p:spPr bwMode="auto">
          <a:xfrm>
            <a:off x="1855639" y="206238"/>
            <a:ext cx="3196596" cy="789364"/>
          </a:xfrm>
          <a:prstGeom prst="rect">
            <a:avLst/>
          </a:prstGeom>
        </p:spPr>
      </p:pic>
    </p:spTree>
    <p:extLst>
      <p:ext uri="{BB962C8B-B14F-4D97-AF65-F5344CB8AC3E}">
        <p14:creationId xmlns:p14="http://schemas.microsoft.com/office/powerpoint/2010/main" val="165385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iapo 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F7A3402-736E-4895-B57D-671E8A88FA43}"/>
              </a:ext>
            </a:extLst>
          </p:cNvPr>
          <p:cNvSpPr>
            <a:spLocks noGrp="1"/>
          </p:cNvSpPr>
          <p:nvPr>
            <p:ph type="sldNum" sz="quarter" idx="12"/>
          </p:nvPr>
        </p:nvSpPr>
        <p:spPr/>
        <p:txBody>
          <a:bodyPr/>
          <a:lstStyle/>
          <a:p>
            <a:fld id="{AAC5A81C-7037-443F-B966-A297F847ADC7}" type="slidenum">
              <a:rPr lang="fr-FR" smtClean="0"/>
              <a:t>‹N°›</a:t>
            </a:fld>
            <a:endParaRPr lang="fr-FR"/>
          </a:p>
        </p:txBody>
      </p:sp>
      <p:pic>
        <p:nvPicPr>
          <p:cNvPr id="3" name="Image 2">
            <a:extLst>
              <a:ext uri="{FF2B5EF4-FFF2-40B4-BE49-F238E27FC236}">
                <a16:creationId xmlns:a16="http://schemas.microsoft.com/office/drawing/2014/main" id="{94CE949C-B98E-4674-840C-1FD484814F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063" y="195566"/>
            <a:ext cx="3196596" cy="789364"/>
          </a:xfrm>
          <a:prstGeom prst="rect">
            <a:avLst/>
          </a:prstGeom>
        </p:spPr>
      </p:pic>
    </p:spTree>
    <p:extLst>
      <p:ext uri="{BB962C8B-B14F-4D97-AF65-F5344CB8AC3E}">
        <p14:creationId xmlns:p14="http://schemas.microsoft.com/office/powerpoint/2010/main" val="347557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re de parti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F3894B-56C3-40A9-A168-6B3791994F47}"/>
              </a:ext>
            </a:extLst>
          </p:cNvPr>
          <p:cNvSpPr>
            <a:spLocks noGrp="1"/>
          </p:cNvSpPr>
          <p:nvPr>
            <p:ph type="body" idx="1" hasCustomPrompt="1"/>
          </p:nvPr>
        </p:nvSpPr>
        <p:spPr>
          <a:xfrm>
            <a:off x="952500" y="2823669"/>
            <a:ext cx="5564228" cy="1301322"/>
          </a:xfrm>
          <a:prstGeom prst="rect">
            <a:avLst/>
          </a:prstGeom>
        </p:spPr>
        <p:txBody>
          <a:bodyPr>
            <a:noAutofit/>
          </a:bodyPr>
          <a:lstStyle>
            <a:lvl1pPr marL="0" indent="0">
              <a:buNone/>
              <a:defRPr sz="3200" b="1">
                <a:solidFill>
                  <a:schemeClr val="tx2"/>
                </a:solidFill>
                <a:latin typeface="Mariann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PARTIE 1</a:t>
            </a:r>
          </a:p>
          <a:p>
            <a:pPr lvl="0"/>
            <a:r>
              <a:rPr lang="fr-FR" dirty="0"/>
              <a:t>|Ubi ad et </a:t>
            </a:r>
            <a:r>
              <a:rPr lang="fr-FR" dirty="0" err="1"/>
              <a:t>et</a:t>
            </a:r>
            <a:r>
              <a:rPr lang="fr-FR" dirty="0"/>
              <a:t> </a:t>
            </a:r>
            <a:r>
              <a:rPr lang="fr-FR" dirty="0" err="1"/>
              <a:t>resistente</a:t>
            </a:r>
            <a:endParaRPr lang="fr-FR" dirty="0"/>
          </a:p>
        </p:txBody>
      </p:sp>
    </p:spTree>
    <p:extLst>
      <p:ext uri="{BB962C8B-B14F-4D97-AF65-F5344CB8AC3E}">
        <p14:creationId xmlns:p14="http://schemas.microsoft.com/office/powerpoint/2010/main" val="2618548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2_Disposition personnalisé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BF1DF-458F-4B26-BFE7-3FA3DC211F9F}"/>
              </a:ext>
            </a:extLst>
          </p:cNvPr>
          <p:cNvSpPr/>
          <p:nvPr/>
        </p:nvSpPr>
        <p:spPr>
          <a:xfrm>
            <a:off x="0" y="-8878"/>
            <a:ext cx="365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Graphique 2">
            <a:extLst>
              <a:ext uri="{FF2B5EF4-FFF2-40B4-BE49-F238E27FC236}">
                <a16:creationId xmlns:a16="http://schemas.microsoft.com/office/drawing/2014/main" id="{FF66E15E-F6C8-47B7-80FD-CB424BBA6314}"/>
              </a:ext>
            </a:extLst>
          </p:cNvPr>
          <p:cNvPicPr>
            <a:picLocks noChangeAspect="1"/>
          </p:cNvPicPr>
          <p:nvPr/>
        </p:nvPicPr>
        <p:blipFill>
          <a:blip r:embed="rId2">
            <a:extLst>
              <a:ext uri="{96DAC541-7B7A-43D3-8B79-37D633B846F1}">
                <asvg:svgBlip xmlns:asvg="http://schemas.microsoft.com/office/drawing/2016/SVG/main" r:embed="rId3"/>
              </a:ext>
            </a:extLst>
          </a:blip>
          <a:srcRect r="66782"/>
          <a:stretch/>
        </p:blipFill>
        <p:spPr bwMode="auto">
          <a:xfrm>
            <a:off x="10399625" y="17756"/>
            <a:ext cx="1756863" cy="6833755"/>
          </a:xfrm>
          <a:prstGeom prst="rect">
            <a:avLst/>
          </a:prstGeom>
        </p:spPr>
      </p:pic>
      <p:pic>
        <p:nvPicPr>
          <p:cNvPr id="4" name="Graphique 3">
            <a:extLst>
              <a:ext uri="{FF2B5EF4-FFF2-40B4-BE49-F238E27FC236}">
                <a16:creationId xmlns:a16="http://schemas.microsoft.com/office/drawing/2014/main" id="{CA9B66B4-2AA2-4AF9-90F9-0D6E49B477AB}"/>
              </a:ext>
            </a:extLst>
          </p:cNvPr>
          <p:cNvPicPr>
            <a:picLocks noChangeAspect="1"/>
          </p:cNvPicPr>
          <p:nvPr/>
        </p:nvPicPr>
        <p:blipFill>
          <a:blip r:embed="rId2">
            <a:extLst>
              <a:ext uri="{96DAC541-7B7A-43D3-8B79-37D633B846F1}">
                <asvg:svgBlip xmlns:asvg="http://schemas.microsoft.com/office/drawing/2016/SVG/main" r:embed="rId3"/>
              </a:ext>
            </a:extLst>
          </a:blip>
          <a:srcRect r="66782"/>
          <a:stretch/>
        </p:blipFill>
        <p:spPr bwMode="auto">
          <a:xfrm flipH="1">
            <a:off x="31985" y="15367"/>
            <a:ext cx="1756863" cy="6833755"/>
          </a:xfrm>
          <a:prstGeom prst="rect">
            <a:avLst/>
          </a:prstGeom>
        </p:spPr>
      </p:pic>
      <p:sp>
        <p:nvSpPr>
          <p:cNvPr id="6" name="Espace réservé du texte 8">
            <a:extLst>
              <a:ext uri="{FF2B5EF4-FFF2-40B4-BE49-F238E27FC236}">
                <a16:creationId xmlns:a16="http://schemas.microsoft.com/office/drawing/2014/main" id="{FADB26D3-87DC-4D4C-A6B0-E9D0D3CEFBAA}"/>
              </a:ext>
            </a:extLst>
          </p:cNvPr>
          <p:cNvSpPr>
            <a:spLocks noGrp="1"/>
          </p:cNvSpPr>
          <p:nvPr>
            <p:ph type="body" sz="quarter" idx="11" hasCustomPrompt="1"/>
          </p:nvPr>
        </p:nvSpPr>
        <p:spPr>
          <a:xfrm>
            <a:off x="1658645" y="2325950"/>
            <a:ext cx="8913181" cy="1305018"/>
          </a:xfrm>
          <a:prstGeom prst="rect">
            <a:avLst/>
          </a:prstGeom>
        </p:spPr>
        <p:txBody>
          <a:bodyPr/>
          <a:lstStyle>
            <a:lvl1pPr marL="0" indent="0" algn="ctr">
              <a:buNone/>
              <a:defRPr sz="3200" b="1">
                <a:solidFill>
                  <a:schemeClr val="tx1"/>
                </a:solidFill>
                <a:latin typeface="Marianne" panose="02000000000000000000" pitchFamily="50" charset="0"/>
              </a:defRPr>
            </a:lvl1pPr>
            <a:lvl2pPr marL="457200" indent="0">
              <a:buNone/>
              <a:defRPr sz="4400">
                <a:latin typeface="Marianne" panose="02000000000000000000" pitchFamily="50" charset="0"/>
              </a:defRPr>
            </a:lvl2pPr>
            <a:lvl3pPr marL="914400" indent="0">
              <a:buNone/>
              <a:defRPr sz="4400">
                <a:latin typeface="Marianne" panose="02000000000000000000" pitchFamily="50" charset="0"/>
              </a:defRPr>
            </a:lvl3pPr>
            <a:lvl4pPr marL="1371600" indent="0">
              <a:buNone/>
              <a:defRPr sz="4400">
                <a:latin typeface="Marianne" panose="02000000000000000000" pitchFamily="50" charset="0"/>
              </a:defRPr>
            </a:lvl4pPr>
            <a:lvl5pPr marL="1828800" indent="0">
              <a:buNone/>
              <a:defRPr sz="4400">
                <a:latin typeface="Marianne" panose="02000000000000000000" pitchFamily="50" charset="0"/>
              </a:defRPr>
            </a:lvl5pPr>
          </a:lstStyle>
          <a:p>
            <a:pPr lvl="0"/>
            <a:r>
              <a:rPr lang="fr-FR" dirty="0"/>
              <a:t>Rappel titre de la présentation</a:t>
            </a:r>
          </a:p>
        </p:txBody>
      </p:sp>
      <p:sp>
        <p:nvSpPr>
          <p:cNvPr id="7" name="Espace réservé du texte 3">
            <a:extLst>
              <a:ext uri="{FF2B5EF4-FFF2-40B4-BE49-F238E27FC236}">
                <a16:creationId xmlns:a16="http://schemas.microsoft.com/office/drawing/2014/main" id="{B99B05C1-F920-4EE2-BA9A-F745D9167C92}"/>
              </a:ext>
            </a:extLst>
          </p:cNvPr>
          <p:cNvSpPr>
            <a:spLocks noGrp="1"/>
          </p:cNvSpPr>
          <p:nvPr>
            <p:ph type="body" sz="quarter" idx="10" hasCustomPrompt="1"/>
          </p:nvPr>
        </p:nvSpPr>
        <p:spPr>
          <a:xfrm>
            <a:off x="1658645" y="3846786"/>
            <a:ext cx="8913181" cy="334597"/>
          </a:xfrm>
          <a:prstGeom prst="rect">
            <a:avLst/>
          </a:prstGeom>
        </p:spPr>
        <p:txBody>
          <a:bodyPr/>
          <a:lstStyle>
            <a:lvl1pPr marL="0" indent="0" algn="ctr" defTabSz="914363">
              <a:buFontTx/>
              <a:buNone/>
              <a:defRPr sz="2000" b="0" i="0">
                <a:solidFill>
                  <a:schemeClr val="tx1"/>
                </a:solidFill>
                <a:latin typeface="Marianne" panose="02000000000000000000" pitchFamily="50" charset="0"/>
              </a:defRPr>
            </a:lvl1pPr>
            <a:lvl2pPr>
              <a:defRPr>
                <a:solidFill>
                  <a:srgbClr val="37635F"/>
                </a:solidFill>
                <a:latin typeface="Marianne" panose="02000000000000000000" pitchFamily="50" charset="0"/>
              </a:defRPr>
            </a:lvl2pPr>
            <a:lvl3pPr>
              <a:defRPr>
                <a:solidFill>
                  <a:srgbClr val="37635F"/>
                </a:solidFill>
                <a:latin typeface="Marianne" panose="02000000000000000000" pitchFamily="50" charset="0"/>
              </a:defRPr>
            </a:lvl3pPr>
            <a:lvl4pPr>
              <a:defRPr>
                <a:solidFill>
                  <a:srgbClr val="37635F"/>
                </a:solidFill>
                <a:latin typeface="Marianne" panose="02000000000000000000" pitchFamily="50" charset="0"/>
              </a:defRPr>
            </a:lvl4pPr>
            <a:lvl5pPr>
              <a:defRPr>
                <a:solidFill>
                  <a:srgbClr val="37635F"/>
                </a:solidFill>
                <a:latin typeface="Marianne" panose="02000000000000000000" pitchFamily="50" charset="0"/>
              </a:defRPr>
            </a:lvl5pPr>
          </a:lstStyle>
          <a:p>
            <a:pPr defTabSz="914363">
              <a:defRPr/>
            </a:pPr>
            <a:r>
              <a:rPr lang="fr-FR" b="1" i="0" dirty="0"/>
              <a:t>Prénom Nom</a:t>
            </a:r>
            <a:endParaRPr lang="fr-FR" dirty="0"/>
          </a:p>
        </p:txBody>
      </p:sp>
      <p:sp>
        <p:nvSpPr>
          <p:cNvPr id="9" name="Espace réservé du texte 3">
            <a:extLst>
              <a:ext uri="{FF2B5EF4-FFF2-40B4-BE49-F238E27FC236}">
                <a16:creationId xmlns:a16="http://schemas.microsoft.com/office/drawing/2014/main" id="{023B3C7D-8B11-4254-904A-B4F1A84F33C9}"/>
              </a:ext>
            </a:extLst>
          </p:cNvPr>
          <p:cNvSpPr>
            <a:spLocks noGrp="1"/>
          </p:cNvSpPr>
          <p:nvPr>
            <p:ph type="body" sz="quarter" idx="12" hasCustomPrompt="1"/>
          </p:nvPr>
        </p:nvSpPr>
        <p:spPr>
          <a:xfrm>
            <a:off x="1658645" y="4229902"/>
            <a:ext cx="8913181" cy="334597"/>
          </a:xfrm>
          <a:prstGeom prst="rect">
            <a:avLst/>
          </a:prstGeom>
        </p:spPr>
        <p:txBody>
          <a:bodyPr/>
          <a:lstStyle>
            <a:lvl1pPr marL="0" indent="0" algn="ctr" defTabSz="914363">
              <a:buFontTx/>
              <a:buNone/>
              <a:defRPr sz="2000" b="0" i="0">
                <a:solidFill>
                  <a:schemeClr val="tx1"/>
                </a:solidFill>
                <a:latin typeface="Marianne" panose="02000000000000000000" pitchFamily="50" charset="0"/>
              </a:defRPr>
            </a:lvl1pPr>
            <a:lvl2pPr>
              <a:defRPr>
                <a:solidFill>
                  <a:srgbClr val="37635F"/>
                </a:solidFill>
                <a:latin typeface="Marianne" panose="02000000000000000000" pitchFamily="50" charset="0"/>
              </a:defRPr>
            </a:lvl2pPr>
            <a:lvl3pPr>
              <a:defRPr>
                <a:solidFill>
                  <a:srgbClr val="37635F"/>
                </a:solidFill>
                <a:latin typeface="Marianne" panose="02000000000000000000" pitchFamily="50" charset="0"/>
              </a:defRPr>
            </a:lvl3pPr>
            <a:lvl4pPr>
              <a:defRPr>
                <a:solidFill>
                  <a:srgbClr val="37635F"/>
                </a:solidFill>
                <a:latin typeface="Marianne" panose="02000000000000000000" pitchFamily="50" charset="0"/>
              </a:defRPr>
            </a:lvl4pPr>
            <a:lvl5pPr>
              <a:defRPr>
                <a:solidFill>
                  <a:srgbClr val="37635F"/>
                </a:solidFill>
                <a:latin typeface="Marianne" panose="02000000000000000000" pitchFamily="50" charset="0"/>
              </a:defRPr>
            </a:lvl5pPr>
          </a:lstStyle>
          <a:p>
            <a:pPr defTabSz="914363">
              <a:defRPr/>
            </a:pPr>
            <a:r>
              <a:rPr lang="fr-FR" b="0" i="0" dirty="0"/>
              <a:t>Fonction </a:t>
            </a:r>
            <a:endParaRPr lang="fr-FR" dirty="0"/>
          </a:p>
        </p:txBody>
      </p:sp>
      <p:sp>
        <p:nvSpPr>
          <p:cNvPr id="10" name="Espace réservé du texte 3">
            <a:extLst>
              <a:ext uri="{FF2B5EF4-FFF2-40B4-BE49-F238E27FC236}">
                <a16:creationId xmlns:a16="http://schemas.microsoft.com/office/drawing/2014/main" id="{3D99865C-BA9E-4D68-B6AA-BFA993991A1D}"/>
              </a:ext>
            </a:extLst>
          </p:cNvPr>
          <p:cNvSpPr>
            <a:spLocks noGrp="1"/>
          </p:cNvSpPr>
          <p:nvPr>
            <p:ph type="body" sz="quarter" idx="13" hasCustomPrompt="1"/>
          </p:nvPr>
        </p:nvSpPr>
        <p:spPr>
          <a:xfrm>
            <a:off x="1658645" y="4622556"/>
            <a:ext cx="8913181" cy="334597"/>
          </a:xfrm>
          <a:prstGeom prst="rect">
            <a:avLst/>
          </a:prstGeom>
        </p:spPr>
        <p:txBody>
          <a:bodyPr/>
          <a:lstStyle>
            <a:lvl1pPr marL="0" indent="0" algn="ctr" defTabSz="914363">
              <a:buFontTx/>
              <a:buNone/>
              <a:defRPr sz="2000" b="0" i="0">
                <a:solidFill>
                  <a:schemeClr val="tx1"/>
                </a:solidFill>
                <a:latin typeface="Marianne" panose="02000000000000000000" pitchFamily="50" charset="0"/>
              </a:defRPr>
            </a:lvl1pPr>
            <a:lvl2pPr>
              <a:defRPr>
                <a:solidFill>
                  <a:srgbClr val="37635F"/>
                </a:solidFill>
                <a:latin typeface="Marianne" panose="02000000000000000000" pitchFamily="50" charset="0"/>
              </a:defRPr>
            </a:lvl2pPr>
            <a:lvl3pPr>
              <a:defRPr>
                <a:solidFill>
                  <a:srgbClr val="37635F"/>
                </a:solidFill>
                <a:latin typeface="Marianne" panose="02000000000000000000" pitchFamily="50" charset="0"/>
              </a:defRPr>
            </a:lvl3pPr>
            <a:lvl4pPr>
              <a:defRPr>
                <a:solidFill>
                  <a:srgbClr val="37635F"/>
                </a:solidFill>
                <a:latin typeface="Marianne" panose="02000000000000000000" pitchFamily="50" charset="0"/>
              </a:defRPr>
            </a:lvl4pPr>
            <a:lvl5pPr>
              <a:defRPr>
                <a:solidFill>
                  <a:srgbClr val="37635F"/>
                </a:solidFill>
                <a:latin typeface="Marianne" panose="02000000000000000000" pitchFamily="50" charset="0"/>
              </a:defRPr>
            </a:lvl5pPr>
          </a:lstStyle>
          <a:p>
            <a:pPr defTabSz="914363">
              <a:defRPr/>
            </a:pPr>
            <a:r>
              <a:rPr lang="fr-FR" b="0" i="0" dirty="0"/>
              <a:t>Mail</a:t>
            </a:r>
            <a:endParaRPr lang="fr-FR" dirty="0"/>
          </a:p>
        </p:txBody>
      </p:sp>
      <p:sp>
        <p:nvSpPr>
          <p:cNvPr id="13" name="Espace réservé du texte 3">
            <a:extLst>
              <a:ext uri="{FF2B5EF4-FFF2-40B4-BE49-F238E27FC236}">
                <a16:creationId xmlns:a16="http://schemas.microsoft.com/office/drawing/2014/main" id="{4CB8A1A6-5788-4C49-ABC0-3F431141E6F5}"/>
              </a:ext>
            </a:extLst>
          </p:cNvPr>
          <p:cNvSpPr>
            <a:spLocks noGrp="1"/>
          </p:cNvSpPr>
          <p:nvPr>
            <p:ph type="body" sz="quarter" idx="14" hasCustomPrompt="1"/>
          </p:nvPr>
        </p:nvSpPr>
        <p:spPr>
          <a:xfrm>
            <a:off x="1658645" y="5570518"/>
            <a:ext cx="8913181" cy="334597"/>
          </a:xfrm>
          <a:prstGeom prst="rect">
            <a:avLst/>
          </a:prstGeom>
        </p:spPr>
        <p:txBody>
          <a:bodyPr/>
          <a:lstStyle>
            <a:lvl1pPr marL="0" indent="0" algn="ctr" defTabSz="914363">
              <a:buFontTx/>
              <a:buNone/>
              <a:defRPr sz="1400" b="0" i="0">
                <a:solidFill>
                  <a:schemeClr val="tx1"/>
                </a:solidFill>
                <a:latin typeface="Marianne" panose="02000000000000000000" pitchFamily="50" charset="0"/>
              </a:defRPr>
            </a:lvl1pPr>
            <a:lvl2pPr>
              <a:defRPr>
                <a:solidFill>
                  <a:srgbClr val="37635F"/>
                </a:solidFill>
                <a:latin typeface="Marianne" panose="02000000000000000000" pitchFamily="50" charset="0"/>
              </a:defRPr>
            </a:lvl2pPr>
            <a:lvl3pPr>
              <a:defRPr>
                <a:solidFill>
                  <a:srgbClr val="37635F"/>
                </a:solidFill>
                <a:latin typeface="Marianne" panose="02000000000000000000" pitchFamily="50" charset="0"/>
              </a:defRPr>
            </a:lvl3pPr>
            <a:lvl4pPr>
              <a:defRPr>
                <a:solidFill>
                  <a:srgbClr val="37635F"/>
                </a:solidFill>
                <a:latin typeface="Marianne" panose="02000000000000000000" pitchFamily="50" charset="0"/>
              </a:defRPr>
            </a:lvl4pPr>
            <a:lvl5pPr>
              <a:defRPr>
                <a:solidFill>
                  <a:srgbClr val="37635F"/>
                </a:solidFill>
                <a:latin typeface="Marianne" panose="02000000000000000000" pitchFamily="50" charset="0"/>
              </a:defRPr>
            </a:lvl5pPr>
          </a:lstStyle>
          <a:p>
            <a:pPr defTabSz="914363">
              <a:defRPr/>
            </a:pPr>
            <a:r>
              <a:rPr lang="fr-FR" b="0" i="0" dirty="0"/>
              <a:t>Date de la </a:t>
            </a:r>
            <a:r>
              <a:rPr lang="fr-FR" b="0" i="0" dirty="0" err="1"/>
              <a:t>prez</a:t>
            </a:r>
            <a:endParaRPr lang="fr-FR" dirty="0"/>
          </a:p>
        </p:txBody>
      </p:sp>
      <p:grpSp>
        <p:nvGrpSpPr>
          <p:cNvPr id="14" name="Groupe 29">
            <a:extLst>
              <a:ext uri="{FF2B5EF4-FFF2-40B4-BE49-F238E27FC236}">
                <a16:creationId xmlns:a16="http://schemas.microsoft.com/office/drawing/2014/main" id="{704B099A-ACBC-4571-887B-D7EF498894AB}"/>
              </a:ext>
            </a:extLst>
          </p:cNvPr>
          <p:cNvGrpSpPr/>
          <p:nvPr/>
        </p:nvGrpSpPr>
        <p:grpSpPr bwMode="auto">
          <a:xfrm>
            <a:off x="4541892" y="6347031"/>
            <a:ext cx="3184416" cy="324000"/>
            <a:chOff x="4752709" y="6391854"/>
            <a:chExt cx="3184416" cy="324000"/>
          </a:xfrm>
        </p:grpSpPr>
        <p:pic>
          <p:nvPicPr>
            <p:cNvPr id="15" name="Graphique 14">
              <a:extLst>
                <a:ext uri="{FF2B5EF4-FFF2-40B4-BE49-F238E27FC236}">
                  <a16:creationId xmlns:a16="http://schemas.microsoft.com/office/drawing/2014/main" id="{D1226319-5BD7-4544-8E0E-A89C395A22A6}"/>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bwMode="auto">
            <a:xfrm>
              <a:off x="5401437" y="6426585"/>
              <a:ext cx="285283" cy="252000"/>
            </a:xfrm>
            <a:prstGeom prst="rect">
              <a:avLst/>
            </a:prstGeom>
          </p:spPr>
        </p:pic>
        <p:pic>
          <p:nvPicPr>
            <p:cNvPr id="16" name="Image 15">
              <a:extLst>
                <a:ext uri="{FF2B5EF4-FFF2-40B4-BE49-F238E27FC236}">
                  <a16:creationId xmlns:a16="http://schemas.microsoft.com/office/drawing/2014/main" id="{6D724A8E-E494-4654-B657-9CD6F4199027}"/>
                </a:ext>
              </a:extLst>
            </p:cNvPr>
            <p:cNvPicPr>
              <a:picLocks noChangeAspect="1"/>
            </p:cNvPicPr>
            <p:nvPr/>
          </p:nvPicPr>
          <p:blipFill>
            <a:blip r:embed="rId6"/>
            <a:stretch/>
          </p:blipFill>
          <p:spPr bwMode="auto">
            <a:xfrm>
              <a:off x="5059073" y="6391854"/>
              <a:ext cx="324000" cy="324000"/>
            </a:xfrm>
            <a:prstGeom prst="rect">
              <a:avLst/>
            </a:prstGeom>
          </p:spPr>
        </p:pic>
        <p:pic>
          <p:nvPicPr>
            <p:cNvPr id="17" name="Image 16">
              <a:extLst>
                <a:ext uri="{FF2B5EF4-FFF2-40B4-BE49-F238E27FC236}">
                  <a16:creationId xmlns:a16="http://schemas.microsoft.com/office/drawing/2014/main" id="{32A56B50-86BB-4D06-873F-8F68E6EF9D7C}"/>
                </a:ext>
              </a:extLst>
            </p:cNvPr>
            <p:cNvPicPr>
              <a:picLocks noChangeAspect="1"/>
            </p:cNvPicPr>
            <p:nvPr/>
          </p:nvPicPr>
          <p:blipFill>
            <a:blip r:embed="rId7"/>
            <a:stretch/>
          </p:blipFill>
          <p:spPr bwMode="auto">
            <a:xfrm>
              <a:off x="4752709" y="6408585"/>
              <a:ext cx="288000" cy="288000"/>
            </a:xfrm>
            <a:prstGeom prst="rect">
              <a:avLst/>
            </a:prstGeom>
          </p:spPr>
        </p:pic>
        <p:sp>
          <p:nvSpPr>
            <p:cNvPr id="18" name="ZoneTexte 17">
              <a:extLst>
                <a:ext uri="{FF2B5EF4-FFF2-40B4-BE49-F238E27FC236}">
                  <a16:creationId xmlns:a16="http://schemas.microsoft.com/office/drawing/2014/main" id="{A1A7AC14-3763-4C0A-9C49-8A5C6575F3C4}"/>
                </a:ext>
              </a:extLst>
            </p:cNvPr>
            <p:cNvSpPr txBox="1"/>
            <p:nvPr/>
          </p:nvSpPr>
          <p:spPr bwMode="auto">
            <a:xfrm>
              <a:off x="5660650" y="6407789"/>
              <a:ext cx="2276475" cy="307777"/>
            </a:xfrm>
            <a:prstGeom prst="rect">
              <a:avLst/>
            </a:prstGeom>
            <a:noFill/>
          </p:spPr>
          <p:txBody>
            <a:bodyPr wrap="square" rtlCol="0">
              <a:spAutoFit/>
            </a:bodyPr>
            <a:lstStyle/>
            <a:p>
              <a:pPr>
                <a:defRPr/>
              </a:pPr>
              <a:r>
                <a:rPr lang="fr-FR" sz="1400" b="1" dirty="0">
                  <a:latin typeface="Marianne"/>
                </a:rPr>
                <a:t>#</a:t>
              </a:r>
              <a:r>
                <a:rPr lang="fr-FR" sz="1400" b="1" dirty="0" err="1">
                  <a:latin typeface="Marianne"/>
                </a:rPr>
                <a:t>RechercheDataGouv</a:t>
              </a:r>
              <a:endParaRPr lang="fr-FR" sz="1400" b="1" dirty="0">
                <a:latin typeface="Marianne"/>
              </a:endParaRPr>
            </a:p>
          </p:txBody>
        </p:sp>
      </p:grpSp>
      <p:pic>
        <p:nvPicPr>
          <p:cNvPr id="19" name="Image 145">
            <a:extLst>
              <a:ext uri="{FF2B5EF4-FFF2-40B4-BE49-F238E27FC236}">
                <a16:creationId xmlns:a16="http://schemas.microsoft.com/office/drawing/2014/main" id="{39C18381-7B69-484E-90B4-88F932993AB3}"/>
              </a:ext>
            </a:extLst>
          </p:cNvPr>
          <p:cNvPicPr>
            <a:picLocks noChangeAspect="1"/>
          </p:cNvPicPr>
          <p:nvPr/>
        </p:nvPicPr>
        <p:blipFill>
          <a:blip r:embed="rId8"/>
          <a:stretch/>
        </p:blipFill>
        <p:spPr bwMode="auto">
          <a:xfrm>
            <a:off x="1855640" y="206238"/>
            <a:ext cx="3196596" cy="789364"/>
          </a:xfrm>
          <a:prstGeom prst="rect">
            <a:avLst/>
          </a:prstGeom>
        </p:spPr>
      </p:pic>
    </p:spTree>
    <p:extLst>
      <p:ext uri="{BB962C8B-B14F-4D97-AF65-F5344CB8AC3E}">
        <p14:creationId xmlns:p14="http://schemas.microsoft.com/office/powerpoint/2010/main" val="373734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p:cSld name="1_Slide titrée haut">
    <p:spTree>
      <p:nvGrpSpPr>
        <p:cNvPr id="1" name=""/>
        <p:cNvGrpSpPr/>
        <p:nvPr/>
      </p:nvGrpSpPr>
      <p:grpSpPr bwMode="auto">
        <a:xfrm>
          <a:off x="0" y="0"/>
          <a:ext cx="0" cy="0"/>
          <a:chOff x="0" y="0"/>
          <a:chExt cx="0" cy="0"/>
        </a:xfrm>
      </p:grpSpPr>
      <p:sp>
        <p:nvSpPr>
          <p:cNvPr id="459140471" name="Espace réservé du texte 8"/>
          <p:cNvSpPr>
            <a:spLocks noGrp="1"/>
          </p:cNvSpPr>
          <p:nvPr>
            <p:ph type="body" sz="quarter" idx="11" hasCustomPrompt="1"/>
          </p:nvPr>
        </p:nvSpPr>
        <p:spPr bwMode="auto">
          <a:xfrm>
            <a:off x="3932807" y="390616"/>
            <a:ext cx="7840361" cy="538047"/>
          </a:xfrm>
          <a:prstGeom prst="rect">
            <a:avLst/>
          </a:prstGeom>
        </p:spPr>
        <p:txBody>
          <a:bodyPr>
            <a:spAutoFit/>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Tree>
    <p:extLst>
      <p:ext uri="{BB962C8B-B14F-4D97-AF65-F5344CB8AC3E}">
        <p14:creationId xmlns:p14="http://schemas.microsoft.com/office/powerpoint/2010/main" val="22897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p:cSld name="Slide titrée haut losanges 1">
    <p:spTree>
      <p:nvGrpSpPr>
        <p:cNvPr id="1" name=""/>
        <p:cNvGrpSpPr/>
        <p:nvPr/>
      </p:nvGrpSpPr>
      <p:grpSpPr bwMode="auto">
        <a:xfrm>
          <a:off x="0" y="0"/>
          <a:ext cx="0" cy="0"/>
          <a:chOff x="0" y="0"/>
          <a:chExt cx="0" cy="0"/>
        </a:xfrm>
      </p:grpSpPr>
      <p:pic>
        <p:nvPicPr>
          <p:cNvPr id="172572526" name="Image 51"/>
          <p:cNvPicPr>
            <a:picLocks noChangeAspect="1"/>
          </p:cNvPicPr>
          <p:nvPr/>
        </p:nvPicPr>
        <p:blipFill>
          <a:blip r:embed="rId2"/>
          <a:stretch/>
        </p:blipFill>
        <p:spPr bwMode="auto">
          <a:xfrm>
            <a:off x="11284782" y="3689568"/>
            <a:ext cx="821493" cy="2946660"/>
          </a:xfrm>
          <a:prstGeom prst="rect">
            <a:avLst/>
          </a:prstGeom>
        </p:spPr>
      </p:pic>
      <p:sp>
        <p:nvSpPr>
          <p:cNvPr id="544678703" name="Espace réservé du texte 8"/>
          <p:cNvSpPr>
            <a:spLocks noGrp="1"/>
          </p:cNvSpPr>
          <p:nvPr>
            <p:ph type="body" sz="quarter" idx="11" hasCustomPrompt="1"/>
          </p:nvPr>
        </p:nvSpPr>
        <p:spPr bwMode="auto">
          <a:xfrm>
            <a:off x="3932807" y="390616"/>
            <a:ext cx="7840361" cy="538047"/>
          </a:xfrm>
          <a:prstGeom prst="rect">
            <a:avLst/>
          </a:prstGeom>
        </p:spPr>
        <p:txBody>
          <a:bodyPr>
            <a:spAutoFit/>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Tree>
    <p:extLst>
      <p:ext uri="{BB962C8B-B14F-4D97-AF65-F5344CB8AC3E}">
        <p14:creationId xmlns:p14="http://schemas.microsoft.com/office/powerpoint/2010/main" val="117256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p:cSld name="Slide haut titrée avec losanges 2">
    <p:spTree>
      <p:nvGrpSpPr>
        <p:cNvPr id="1" name=""/>
        <p:cNvGrpSpPr/>
        <p:nvPr/>
      </p:nvGrpSpPr>
      <p:grpSpPr bwMode="auto">
        <a:xfrm>
          <a:off x="0" y="0"/>
          <a:ext cx="0" cy="0"/>
          <a:chOff x="0" y="0"/>
          <a:chExt cx="0" cy="0"/>
        </a:xfrm>
      </p:grpSpPr>
      <p:pic>
        <p:nvPicPr>
          <p:cNvPr id="1738983654" name="Image 51"/>
          <p:cNvPicPr>
            <a:picLocks noChangeAspect="1"/>
          </p:cNvPicPr>
          <p:nvPr/>
        </p:nvPicPr>
        <p:blipFill>
          <a:blip r:embed="rId2"/>
          <a:stretch/>
        </p:blipFill>
        <p:spPr bwMode="auto">
          <a:xfrm>
            <a:off x="134429" y="3796100"/>
            <a:ext cx="821493" cy="2946660"/>
          </a:xfrm>
          <a:prstGeom prst="rect">
            <a:avLst/>
          </a:prstGeom>
        </p:spPr>
      </p:pic>
      <p:sp>
        <p:nvSpPr>
          <p:cNvPr id="375300702" name="Espace réservé du texte 8"/>
          <p:cNvSpPr>
            <a:spLocks noGrp="1"/>
          </p:cNvSpPr>
          <p:nvPr>
            <p:ph type="body" sz="quarter" idx="11" hasCustomPrompt="1"/>
          </p:nvPr>
        </p:nvSpPr>
        <p:spPr bwMode="auto">
          <a:xfrm>
            <a:off x="3932807" y="390616"/>
            <a:ext cx="7840361" cy="538047"/>
          </a:xfrm>
          <a:prstGeom prst="rect">
            <a:avLst/>
          </a:prstGeom>
        </p:spPr>
        <p:txBody>
          <a:bodyPr>
            <a:spAutoFit/>
          </a:bodyPr>
          <a:lstStyle>
            <a:lvl1pPr marL="0" indent="0" algn="r">
              <a:buNone/>
              <a:defRPr sz="32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diapositive</a:t>
            </a:r>
            <a:endParaRPr/>
          </a:p>
        </p:txBody>
      </p:sp>
    </p:spTree>
    <p:extLst>
      <p:ext uri="{BB962C8B-B14F-4D97-AF65-F5344CB8AC3E}">
        <p14:creationId xmlns:p14="http://schemas.microsoft.com/office/powerpoint/2010/main" val="211702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Slide losanges haut">
    <p:spTree>
      <p:nvGrpSpPr>
        <p:cNvPr id="1" name=""/>
        <p:cNvGrpSpPr/>
        <p:nvPr/>
      </p:nvGrpSpPr>
      <p:grpSpPr bwMode="auto">
        <a:xfrm>
          <a:off x="0" y="0"/>
          <a:ext cx="0" cy="0"/>
          <a:chOff x="0" y="0"/>
          <a:chExt cx="0" cy="0"/>
        </a:xfrm>
      </p:grpSpPr>
      <p:grpSp>
        <p:nvGrpSpPr>
          <p:cNvPr id="66800134" name="Groupe 21"/>
          <p:cNvGrpSpPr/>
          <p:nvPr/>
        </p:nvGrpSpPr>
        <p:grpSpPr bwMode="auto">
          <a:xfrm>
            <a:off x="8658573" y="246244"/>
            <a:ext cx="3391632" cy="472773"/>
            <a:chOff x="3934019" y="3789680"/>
            <a:chExt cx="3391632" cy="472773"/>
          </a:xfrm>
        </p:grpSpPr>
        <p:pic>
          <p:nvPicPr>
            <p:cNvPr id="4" name="Image 3"/>
            <p:cNvPicPr>
              <a:picLocks noChangeAspect="1"/>
            </p:cNvPicPr>
            <p:nvPr/>
          </p:nvPicPr>
          <p:blipFill>
            <a:blip r:embed="rId2"/>
            <a:stretch/>
          </p:blipFill>
          <p:spPr bwMode="auto">
            <a:xfrm rot="5400000">
              <a:off x="4545540" y="3178159"/>
              <a:ext cx="472773" cy="1695816"/>
            </a:xfrm>
            <a:prstGeom prst="rect">
              <a:avLst/>
            </a:prstGeom>
          </p:spPr>
        </p:pic>
        <p:pic>
          <p:nvPicPr>
            <p:cNvPr id="5" name="Image 4"/>
            <p:cNvPicPr>
              <a:picLocks noChangeAspect="1"/>
            </p:cNvPicPr>
            <p:nvPr/>
          </p:nvPicPr>
          <p:blipFill>
            <a:blip r:embed="rId2"/>
            <a:stretch/>
          </p:blipFill>
          <p:spPr bwMode="auto">
            <a:xfrm rot="5400000">
              <a:off x="6241356" y="3178159"/>
              <a:ext cx="472773" cy="1695816"/>
            </a:xfrm>
            <a:prstGeom prst="rect">
              <a:avLst/>
            </a:prstGeom>
          </p:spPr>
        </p:pic>
      </p:grpSp>
    </p:spTree>
    <p:extLst>
      <p:ext uri="{BB962C8B-B14F-4D97-AF65-F5344CB8AC3E}">
        <p14:creationId xmlns:p14="http://schemas.microsoft.com/office/powerpoint/2010/main" val="1979402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p:cSld name="Titre de partie">
    <p:spTree>
      <p:nvGrpSpPr>
        <p:cNvPr id="1" name=""/>
        <p:cNvGrpSpPr/>
        <p:nvPr/>
      </p:nvGrpSpPr>
      <p:grpSpPr bwMode="auto">
        <a:xfrm>
          <a:off x="0" y="0"/>
          <a:ext cx="0" cy="0"/>
          <a:chOff x="0" y="0"/>
          <a:chExt cx="0" cy="0"/>
        </a:xfrm>
      </p:grpSpPr>
      <p:grpSp>
        <p:nvGrpSpPr>
          <p:cNvPr id="2141723605" name="Groupe 5"/>
          <p:cNvGrpSpPr/>
          <p:nvPr/>
        </p:nvGrpSpPr>
        <p:grpSpPr bwMode="auto">
          <a:xfrm>
            <a:off x="4385615" y="4002591"/>
            <a:ext cx="3391632" cy="472773"/>
            <a:chOff x="3934019" y="3789680"/>
            <a:chExt cx="3391632" cy="472773"/>
          </a:xfrm>
        </p:grpSpPr>
        <p:pic>
          <p:nvPicPr>
            <p:cNvPr id="4" name="Image 3"/>
            <p:cNvPicPr>
              <a:picLocks noChangeAspect="1"/>
            </p:cNvPicPr>
            <p:nvPr/>
          </p:nvPicPr>
          <p:blipFill>
            <a:blip r:embed="rId2"/>
            <a:stretch/>
          </p:blipFill>
          <p:spPr bwMode="auto">
            <a:xfrm rot="5400000">
              <a:off x="4545540" y="3178159"/>
              <a:ext cx="472773" cy="1695816"/>
            </a:xfrm>
            <a:prstGeom prst="rect">
              <a:avLst/>
            </a:prstGeom>
          </p:spPr>
        </p:pic>
        <p:pic>
          <p:nvPicPr>
            <p:cNvPr id="5" name="Image 4"/>
            <p:cNvPicPr>
              <a:picLocks noChangeAspect="1"/>
            </p:cNvPicPr>
            <p:nvPr/>
          </p:nvPicPr>
          <p:blipFill>
            <a:blip r:embed="rId2"/>
            <a:stretch/>
          </p:blipFill>
          <p:spPr bwMode="auto">
            <a:xfrm rot="5400000">
              <a:off x="6241356" y="3178159"/>
              <a:ext cx="472773" cy="1695816"/>
            </a:xfrm>
            <a:prstGeom prst="rect">
              <a:avLst/>
            </a:prstGeom>
          </p:spPr>
        </p:pic>
      </p:grpSp>
      <p:sp>
        <p:nvSpPr>
          <p:cNvPr id="758021527" name="Espace réservé du texte 8"/>
          <p:cNvSpPr>
            <a:spLocks noGrp="1"/>
          </p:cNvSpPr>
          <p:nvPr>
            <p:ph type="body" sz="quarter" idx="10" hasCustomPrompt="1"/>
          </p:nvPr>
        </p:nvSpPr>
        <p:spPr bwMode="auto">
          <a:xfrm>
            <a:off x="0" y="2381862"/>
            <a:ext cx="12192000" cy="1396534"/>
          </a:xfrm>
          <a:prstGeom prst="rect">
            <a:avLst/>
          </a:prstGeom>
        </p:spPr>
        <p:txBody>
          <a:bodyPr>
            <a:normAutofit/>
          </a:bodyPr>
          <a:lstStyle>
            <a:lvl1pPr marL="0" indent="0" algn="ctr">
              <a:buNone/>
              <a:defRPr sz="44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a:t>Titre de la partie</a:t>
            </a:r>
            <a:endParaRPr/>
          </a:p>
          <a:p>
            <a:pPr lvl="0">
              <a:defRPr/>
            </a:pPr>
            <a:r>
              <a:rPr lang="fr-FR"/>
              <a:t>suivante</a:t>
            </a:r>
            <a:endParaRPr/>
          </a:p>
        </p:txBody>
      </p:sp>
    </p:spTree>
    <p:extLst>
      <p:ext uri="{BB962C8B-B14F-4D97-AF65-F5344CB8AC3E}">
        <p14:creationId xmlns:p14="http://schemas.microsoft.com/office/powerpoint/2010/main" val="333080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p:cSld name="Titre de partie avec sous-titre">
    <p:spTree>
      <p:nvGrpSpPr>
        <p:cNvPr id="1" name=""/>
        <p:cNvGrpSpPr/>
        <p:nvPr/>
      </p:nvGrpSpPr>
      <p:grpSpPr bwMode="auto">
        <a:xfrm>
          <a:off x="0" y="0"/>
          <a:ext cx="0" cy="0"/>
          <a:chOff x="0" y="0"/>
          <a:chExt cx="0" cy="0"/>
        </a:xfrm>
      </p:grpSpPr>
      <p:sp>
        <p:nvSpPr>
          <p:cNvPr id="275890463" name="Espace réservé du texte 8"/>
          <p:cNvSpPr>
            <a:spLocks noGrp="1"/>
          </p:cNvSpPr>
          <p:nvPr>
            <p:ph type="body" sz="quarter" idx="10" hasCustomPrompt="1"/>
          </p:nvPr>
        </p:nvSpPr>
        <p:spPr bwMode="auto">
          <a:xfrm>
            <a:off x="0" y="2381862"/>
            <a:ext cx="12192000" cy="1396534"/>
          </a:xfrm>
          <a:prstGeom prst="rect">
            <a:avLst/>
          </a:prstGeom>
        </p:spPr>
        <p:txBody>
          <a:bodyPr>
            <a:normAutofit/>
          </a:bodyPr>
          <a:lstStyle>
            <a:lvl1pPr marL="0" indent="0" algn="ctr">
              <a:buNone/>
              <a:defRPr sz="4400" b="1">
                <a:solidFill>
                  <a:srgbClr val="58BBAE"/>
                </a:solidFill>
                <a:latin typeface="Marianne"/>
              </a:defRPr>
            </a:lvl1pPr>
            <a:lvl2pPr marL="457200" indent="0">
              <a:buNone/>
              <a:defRPr sz="4400">
                <a:latin typeface="Marianne"/>
              </a:defRPr>
            </a:lvl2pPr>
            <a:lvl3pPr marL="914400" indent="0">
              <a:buNone/>
              <a:defRPr sz="4400">
                <a:latin typeface="Marianne"/>
              </a:defRPr>
            </a:lvl3pPr>
            <a:lvl4pPr marL="1371600" indent="0">
              <a:buNone/>
              <a:defRPr sz="4400">
                <a:latin typeface="Marianne"/>
              </a:defRPr>
            </a:lvl4pPr>
            <a:lvl5pPr marL="1828800" indent="0">
              <a:buNone/>
              <a:defRPr sz="4400">
                <a:latin typeface="Marianne"/>
              </a:defRPr>
            </a:lvl5pPr>
          </a:lstStyle>
          <a:p>
            <a:pPr lvl="0">
              <a:defRPr/>
            </a:pPr>
            <a:r>
              <a:rPr lang="fr-FR" dirty="0"/>
              <a:t>Titre de la partie</a:t>
            </a:r>
            <a:endParaRPr dirty="0"/>
          </a:p>
          <a:p>
            <a:pPr lvl="0">
              <a:defRPr/>
            </a:pPr>
            <a:r>
              <a:rPr lang="fr-FR" dirty="0"/>
              <a:t>suivante</a:t>
            </a:r>
            <a:endParaRPr dirty="0"/>
          </a:p>
        </p:txBody>
      </p:sp>
      <p:sp>
        <p:nvSpPr>
          <p:cNvPr id="925768552" name="Espace réservé du texte 10"/>
          <p:cNvSpPr>
            <a:spLocks noGrp="1"/>
          </p:cNvSpPr>
          <p:nvPr>
            <p:ph type="body" sz="quarter" idx="11" hasCustomPrompt="1"/>
          </p:nvPr>
        </p:nvSpPr>
        <p:spPr bwMode="auto">
          <a:xfrm>
            <a:off x="0" y="4775760"/>
            <a:ext cx="12192000" cy="1224990"/>
          </a:xfrm>
          <a:prstGeom prst="rect">
            <a:avLst/>
          </a:prstGeom>
        </p:spPr>
        <p:txBody>
          <a:bodyPr>
            <a:normAutofit/>
          </a:bodyPr>
          <a:lstStyle>
            <a:lvl1pPr marL="0" indent="0" algn="ctr">
              <a:buNone/>
              <a:defRPr sz="3200" b="1">
                <a:solidFill>
                  <a:srgbClr val="58BBAE"/>
                </a:solidFill>
                <a:latin typeface="Marianne"/>
              </a:defRPr>
            </a:lvl1pPr>
          </a:lstStyle>
          <a:p>
            <a:pPr lvl="0">
              <a:defRPr/>
            </a:pPr>
            <a:r>
              <a:rPr lang="fr-FR"/>
              <a:t>Sous-titre</a:t>
            </a:r>
            <a:endParaRPr/>
          </a:p>
        </p:txBody>
      </p:sp>
      <p:grpSp>
        <p:nvGrpSpPr>
          <p:cNvPr id="2" name="Groupe 5">
            <a:extLst>
              <a:ext uri="{FF2B5EF4-FFF2-40B4-BE49-F238E27FC236}">
                <a16:creationId xmlns:a16="http://schemas.microsoft.com/office/drawing/2014/main" id="{A93FA428-44B9-D5F9-EF74-88EF77EB5843}"/>
              </a:ext>
            </a:extLst>
          </p:cNvPr>
          <p:cNvGrpSpPr/>
          <p:nvPr userDrawn="1"/>
        </p:nvGrpSpPr>
        <p:grpSpPr bwMode="auto">
          <a:xfrm>
            <a:off x="4385615" y="4002591"/>
            <a:ext cx="3391632" cy="472773"/>
            <a:chOff x="3934019" y="3789680"/>
            <a:chExt cx="3391632" cy="472773"/>
          </a:xfrm>
        </p:grpSpPr>
        <p:pic>
          <p:nvPicPr>
            <p:cNvPr id="3" name="Image 2">
              <a:extLst>
                <a:ext uri="{FF2B5EF4-FFF2-40B4-BE49-F238E27FC236}">
                  <a16:creationId xmlns:a16="http://schemas.microsoft.com/office/drawing/2014/main" id="{1C279229-9FF5-5C95-773A-D5BBA8479F9D}"/>
                </a:ext>
              </a:extLst>
            </p:cNvPr>
            <p:cNvPicPr>
              <a:picLocks noChangeAspect="1"/>
            </p:cNvPicPr>
            <p:nvPr/>
          </p:nvPicPr>
          <p:blipFill>
            <a:blip r:embed="rId2"/>
            <a:stretch/>
          </p:blipFill>
          <p:spPr bwMode="auto">
            <a:xfrm rot="5400000">
              <a:off x="4545540" y="3178159"/>
              <a:ext cx="472773" cy="1695816"/>
            </a:xfrm>
            <a:prstGeom prst="rect">
              <a:avLst/>
            </a:prstGeom>
          </p:spPr>
        </p:pic>
        <p:pic>
          <p:nvPicPr>
            <p:cNvPr id="6" name="Image 5">
              <a:extLst>
                <a:ext uri="{FF2B5EF4-FFF2-40B4-BE49-F238E27FC236}">
                  <a16:creationId xmlns:a16="http://schemas.microsoft.com/office/drawing/2014/main" id="{232A29D8-B379-5142-91F7-1EA577E5C8E5}"/>
                </a:ext>
              </a:extLst>
            </p:cNvPr>
            <p:cNvPicPr>
              <a:picLocks noChangeAspect="1"/>
            </p:cNvPicPr>
            <p:nvPr/>
          </p:nvPicPr>
          <p:blipFill>
            <a:blip r:embed="rId2"/>
            <a:stretch/>
          </p:blipFill>
          <p:spPr bwMode="auto">
            <a:xfrm rot="5400000">
              <a:off x="6241356" y="3178159"/>
              <a:ext cx="472773" cy="1695816"/>
            </a:xfrm>
            <a:prstGeom prst="rect">
              <a:avLst/>
            </a:prstGeom>
          </p:spPr>
        </p:pic>
      </p:grpSp>
    </p:spTree>
    <p:extLst>
      <p:ext uri="{BB962C8B-B14F-4D97-AF65-F5344CB8AC3E}">
        <p14:creationId xmlns:p14="http://schemas.microsoft.com/office/powerpoint/2010/main" val="13786763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08400586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endParaRPr lang="fr-FR"/>
          </a:p>
        </p:txBody>
      </p:sp>
    </p:spTree>
    <p:extLst>
      <p:ext uri="{BB962C8B-B14F-4D97-AF65-F5344CB8AC3E}">
        <p14:creationId xmlns:p14="http://schemas.microsoft.com/office/powerpoint/2010/main" val="98395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 id="2147483696" r:id="rId35"/>
    <p:sldLayoutId id="2147483697" r:id="rId36"/>
  </p:sldLayoutIdLst>
  <p:txStyles>
    <p:titleStyle>
      <a:lvl1pPr algn="l" defTabSz="914400" eaLnBrk="1" hangingPunct="1">
        <a:lnSpc>
          <a:spcPct val="90000"/>
        </a:lnSpc>
        <a:spcBef>
          <a:spcPts val="0"/>
        </a:spcBef>
        <a:buNone/>
        <a:defRPr sz="4400">
          <a:solidFill>
            <a:schemeClr val="tx1"/>
          </a:solidFill>
          <a:latin typeface="+mj-lt"/>
          <a:ea typeface="+mj-ea"/>
          <a:cs typeface="+mj-cs"/>
        </a:defRPr>
      </a:lvl1pPr>
    </p:titleStyle>
    <p:bodyStyle>
      <a:lvl1pPr marL="228600" indent="-228600" algn="l" defTabSz="914400" eaLnBrk="1" hangingPunct="1">
        <a:lnSpc>
          <a:spcPct val="90000"/>
        </a:lnSpc>
        <a:spcBef>
          <a:spcPts val="1000"/>
        </a:spcBef>
        <a:buFont typeface="Arial"/>
        <a:buChar char="•"/>
        <a:defRPr sz="2400">
          <a:solidFill>
            <a:schemeClr val="tx1"/>
          </a:solidFill>
          <a:latin typeface="Marianne"/>
          <a:ea typeface="+mn-ea"/>
          <a:cs typeface="+mn-cs"/>
        </a:defRPr>
      </a:lvl1pPr>
      <a:lvl2pPr marL="685800" indent="-228600" algn="l" defTabSz="914400" eaLnBrk="1" hangingPunct="1">
        <a:lnSpc>
          <a:spcPct val="90000"/>
        </a:lnSpc>
        <a:spcBef>
          <a:spcPts val="500"/>
        </a:spcBef>
        <a:buFont typeface="Arial"/>
        <a:buChar char="•"/>
        <a:defRPr sz="2000">
          <a:solidFill>
            <a:schemeClr val="tx1"/>
          </a:solidFill>
          <a:latin typeface="Marianne"/>
          <a:ea typeface="+mn-ea"/>
          <a:cs typeface="+mn-cs"/>
        </a:defRPr>
      </a:lvl2pPr>
      <a:lvl3pPr marL="1143000" indent="-228600" algn="l" defTabSz="914400" eaLnBrk="1" hangingPunct="1">
        <a:lnSpc>
          <a:spcPct val="90000"/>
        </a:lnSpc>
        <a:spcBef>
          <a:spcPts val="500"/>
        </a:spcBef>
        <a:buFont typeface="Arial"/>
        <a:buChar char="•"/>
        <a:defRPr sz="1800">
          <a:solidFill>
            <a:schemeClr val="tx1"/>
          </a:solidFill>
          <a:latin typeface="Marianne"/>
          <a:ea typeface="+mn-ea"/>
          <a:cs typeface="+mn-cs"/>
        </a:defRPr>
      </a:lvl3pPr>
      <a:lvl4pPr marL="1600200" indent="-228600" algn="l" defTabSz="914400" eaLnBrk="1" hangingPunct="1">
        <a:lnSpc>
          <a:spcPct val="90000"/>
        </a:lnSpc>
        <a:spcBef>
          <a:spcPts val="500"/>
        </a:spcBef>
        <a:buFont typeface="Arial"/>
        <a:buChar char="•"/>
        <a:defRPr sz="1600">
          <a:solidFill>
            <a:schemeClr val="tx1"/>
          </a:solidFill>
          <a:latin typeface="Marianne"/>
          <a:ea typeface="+mn-ea"/>
          <a:cs typeface="+mn-cs"/>
        </a:defRPr>
      </a:lvl4pPr>
      <a:lvl5pPr marL="1828800" indent="0" algn="l" defTabSz="914400" eaLnBrk="1" hangingPunct="1">
        <a:lnSpc>
          <a:spcPct val="90000"/>
        </a:lnSpc>
        <a:spcBef>
          <a:spcPts val="500"/>
        </a:spcBef>
        <a:buFont typeface="Arial"/>
        <a:buNone/>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png"/><Relationship Id="rId7" Type="http://schemas.openxmlformats.org/officeDocument/2006/relationships/image" Target="../media/image35.sv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1.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1.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2.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svg"/><Relationship Id="rId7"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1.svg"/><Relationship Id="rId5" Type="http://schemas.openxmlformats.org/officeDocument/2006/relationships/image" Target="../media/image24.svg"/><Relationship Id="rId10"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83C473E-E6FD-FA13-C26D-4FC67E07840C}"/>
              </a:ext>
            </a:extLst>
          </p:cNvPr>
          <p:cNvSpPr>
            <a:spLocks noGrp="1"/>
          </p:cNvSpPr>
          <p:nvPr>
            <p:ph type="body" sz="quarter" idx="10"/>
          </p:nvPr>
        </p:nvSpPr>
        <p:spPr/>
        <p:txBody>
          <a:bodyPr>
            <a:normAutofit lnSpcReduction="10000"/>
          </a:bodyPr>
          <a:lstStyle/>
          <a:p>
            <a:r>
              <a:rPr lang="fr-FR" dirty="0">
                <a:solidFill>
                  <a:schemeClr val="tx1"/>
                </a:solidFill>
              </a:rPr>
              <a:t>Charte graphique</a:t>
            </a:r>
          </a:p>
          <a:p>
            <a:r>
              <a:rPr lang="fr-FR" dirty="0">
                <a:solidFill>
                  <a:schemeClr val="tx1"/>
                </a:solidFill>
              </a:rPr>
              <a:t>Recherche Data Gouv</a:t>
            </a:r>
          </a:p>
        </p:txBody>
      </p:sp>
      <p:sp>
        <p:nvSpPr>
          <p:cNvPr id="4" name="Espace réservé du texte 3">
            <a:extLst>
              <a:ext uri="{FF2B5EF4-FFF2-40B4-BE49-F238E27FC236}">
                <a16:creationId xmlns:a16="http://schemas.microsoft.com/office/drawing/2014/main" id="{377BA8A7-CE96-3FDE-2474-BD66AD02B4E1}"/>
              </a:ext>
            </a:extLst>
          </p:cNvPr>
          <p:cNvSpPr>
            <a:spLocks noGrp="1"/>
          </p:cNvSpPr>
          <p:nvPr>
            <p:ph type="body" sz="quarter" idx="12"/>
          </p:nvPr>
        </p:nvSpPr>
        <p:spPr/>
        <p:txBody>
          <a:bodyPr/>
          <a:lstStyle/>
          <a:p>
            <a:r>
              <a:rPr lang="fr-FR" dirty="0">
                <a:solidFill>
                  <a:schemeClr val="tx1"/>
                </a:solidFill>
              </a:rPr>
              <a:t>Mars 2026</a:t>
            </a:r>
          </a:p>
        </p:txBody>
      </p:sp>
    </p:spTree>
    <p:extLst>
      <p:ext uri="{BB962C8B-B14F-4D97-AF65-F5344CB8AC3E}">
        <p14:creationId xmlns:p14="http://schemas.microsoft.com/office/powerpoint/2010/main" val="169651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8BFEB9-92D3-3DA5-D1A2-AB97103455D7}"/>
              </a:ext>
            </a:extLst>
          </p:cNvPr>
          <p:cNvSpPr/>
          <p:nvPr/>
        </p:nvSpPr>
        <p:spPr>
          <a:xfrm>
            <a:off x="7035282" y="3429000"/>
            <a:ext cx="4896507" cy="31024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4E365480-779B-5C18-C5A1-FE064048E3F1}"/>
              </a:ext>
            </a:extLst>
          </p:cNvPr>
          <p:cNvSpPr>
            <a:spLocks noGrp="1"/>
          </p:cNvSpPr>
          <p:nvPr>
            <p:ph type="body" sz="quarter" idx="11"/>
          </p:nvPr>
        </p:nvSpPr>
        <p:spPr>
          <a:xfrm>
            <a:off x="8864082" y="196717"/>
            <a:ext cx="3067707" cy="538047"/>
          </a:xfrm>
        </p:spPr>
        <p:txBody>
          <a:bodyPr/>
          <a:lstStyle/>
          <a:p>
            <a:r>
              <a:rPr lang="fr-FR" dirty="0"/>
              <a:t>Typographie</a:t>
            </a:r>
          </a:p>
        </p:txBody>
      </p:sp>
      <p:sp>
        <p:nvSpPr>
          <p:cNvPr id="4" name="Rectangle 3">
            <a:extLst>
              <a:ext uri="{FF2B5EF4-FFF2-40B4-BE49-F238E27FC236}">
                <a16:creationId xmlns:a16="http://schemas.microsoft.com/office/drawing/2014/main" id="{3F813BA1-D9BB-FA17-880D-1D7E01EDA1F3}"/>
              </a:ext>
            </a:extLst>
          </p:cNvPr>
          <p:cNvSpPr/>
          <p:nvPr/>
        </p:nvSpPr>
        <p:spPr>
          <a:xfrm>
            <a:off x="6178928" y="1173627"/>
            <a:ext cx="3909990" cy="2031325"/>
          </a:xfrm>
          <a:prstGeom prst="rect">
            <a:avLst/>
          </a:prstGeom>
        </p:spPr>
        <p:txBody>
          <a:bodyPr wrap="square">
            <a:spAutoFit/>
          </a:bodyPr>
          <a:lstStyle/>
          <a:p>
            <a:r>
              <a:rPr lang="fr-FR" sz="6600" dirty="0">
                <a:solidFill>
                  <a:schemeClr val="accent1"/>
                </a:solidFill>
                <a:latin typeface="Marianne" panose="02000000000000000000" pitchFamily="50" charset="0"/>
              </a:rPr>
              <a:t>A</a:t>
            </a:r>
          </a:p>
          <a:p>
            <a:r>
              <a:rPr lang="fr-FR" sz="1600" dirty="0">
                <a:solidFill>
                  <a:schemeClr val="accent4"/>
                </a:solidFill>
                <a:latin typeface="Marianne" panose="02000000000000000000" pitchFamily="50" charset="0"/>
              </a:rPr>
              <a:t>ABCDEFGHIJKLMNOPQRSTUVWXYZ</a:t>
            </a:r>
            <a:endParaRPr lang="fr-FR" sz="2400" dirty="0">
              <a:solidFill>
                <a:schemeClr val="accent4"/>
              </a:solidFill>
              <a:latin typeface="Marianne" panose="02000000000000000000" pitchFamily="50" charset="0"/>
            </a:endParaRPr>
          </a:p>
          <a:p>
            <a:r>
              <a:rPr lang="fr-FR" dirty="0" err="1">
                <a:solidFill>
                  <a:schemeClr val="accent4"/>
                </a:solidFill>
                <a:latin typeface="Marianne" panose="02000000000000000000" pitchFamily="50" charset="0"/>
              </a:rPr>
              <a:t>abcdefghijklmnopqrstuvwxyz</a:t>
            </a:r>
            <a:endParaRPr lang="fr-FR" dirty="0">
              <a:solidFill>
                <a:schemeClr val="accent4"/>
              </a:solidFill>
              <a:latin typeface="Marianne" panose="02000000000000000000" pitchFamily="50" charset="0"/>
            </a:endParaRPr>
          </a:p>
          <a:p>
            <a:endParaRPr lang="fr-FR" sz="1050" dirty="0">
              <a:solidFill>
                <a:schemeClr val="accent4"/>
              </a:solidFill>
              <a:latin typeface="Marianne" panose="02000000000000000000" pitchFamily="50" charset="0"/>
            </a:endParaRPr>
          </a:p>
          <a:p>
            <a:endParaRPr lang="fr-FR" sz="1050" dirty="0">
              <a:solidFill>
                <a:schemeClr val="accent4"/>
              </a:solidFill>
              <a:latin typeface="Marianne" panose="02000000000000000000" pitchFamily="50" charset="0"/>
            </a:endParaRPr>
          </a:p>
        </p:txBody>
      </p:sp>
      <p:sp>
        <p:nvSpPr>
          <p:cNvPr id="5" name="ZoneTexte 4">
            <a:extLst>
              <a:ext uri="{FF2B5EF4-FFF2-40B4-BE49-F238E27FC236}">
                <a16:creationId xmlns:a16="http://schemas.microsoft.com/office/drawing/2014/main" id="{DF8E3CE4-9C14-7ABD-39B5-C8015E92C3FD}"/>
              </a:ext>
            </a:extLst>
          </p:cNvPr>
          <p:cNvSpPr txBox="1"/>
          <p:nvPr/>
        </p:nvSpPr>
        <p:spPr>
          <a:xfrm>
            <a:off x="710727" y="788906"/>
            <a:ext cx="5302347" cy="5355312"/>
          </a:xfrm>
          <a:prstGeom prst="rect">
            <a:avLst/>
          </a:prstGeom>
          <a:noFill/>
        </p:spPr>
        <p:txBody>
          <a:bodyPr wrap="square" rtlCol="0">
            <a:spAutoFit/>
          </a:bodyPr>
          <a:lstStyle/>
          <a:p>
            <a:r>
              <a:rPr lang="fr-FR" sz="2000" b="1" dirty="0">
                <a:solidFill>
                  <a:schemeClr val="accent1"/>
                </a:solidFill>
                <a:latin typeface="Marianne" panose="02000000000000000000" pitchFamily="50" charset="0"/>
              </a:rPr>
              <a:t>PRINCIPALE</a:t>
            </a:r>
            <a:br>
              <a:rPr lang="fr-FR" sz="2800" b="1" dirty="0">
                <a:solidFill>
                  <a:schemeClr val="accent1"/>
                </a:solidFill>
                <a:latin typeface="Marianne" panose="02000000000000000000" pitchFamily="50" charset="0"/>
              </a:rPr>
            </a:br>
            <a:r>
              <a:rPr lang="fr-FR" sz="2800" b="1" dirty="0">
                <a:solidFill>
                  <a:schemeClr val="accent1"/>
                </a:solidFill>
                <a:latin typeface="Marianne" panose="02000000000000000000" pitchFamily="50" charset="0"/>
              </a:rPr>
              <a:t>Marianne</a:t>
            </a:r>
          </a:p>
          <a:p>
            <a:endParaRPr lang="fr-FR" sz="2800" dirty="0">
              <a:solidFill>
                <a:schemeClr val="accent6"/>
              </a:solidFill>
              <a:latin typeface="Marianne" panose="02000000000000000000" pitchFamily="50" charset="0"/>
            </a:endParaRPr>
          </a:p>
          <a:p>
            <a:r>
              <a:rPr lang="fr-FR" sz="1400" dirty="0">
                <a:solidFill>
                  <a:schemeClr val="accent4"/>
                </a:solidFill>
                <a:latin typeface="Marianne" panose="02000000000000000000" pitchFamily="50" charset="0"/>
              </a:rPr>
              <a:t>La typographie Marianne a été spécialement dessinée pour répondre à des besoins d’identification, de sobriété et de lisibilité des supports de communication. </a:t>
            </a:r>
            <a:r>
              <a:rPr lang="fr-FR" sz="1400" b="1" dirty="0">
                <a:solidFill>
                  <a:schemeClr val="accent4"/>
                </a:solidFill>
                <a:latin typeface="Marianne" panose="02000000000000000000" pitchFamily="50" charset="0"/>
              </a:rPr>
              <a:t>Elle a été développée pour un usage exclusif par les acteurs de la sphère étatique. </a:t>
            </a:r>
            <a:br>
              <a:rPr lang="fr-FR" sz="1400" dirty="0">
                <a:solidFill>
                  <a:schemeClr val="accent4"/>
                </a:solidFill>
                <a:latin typeface="Marianne" panose="02000000000000000000" pitchFamily="50" charset="0"/>
              </a:rPr>
            </a:br>
            <a:br>
              <a:rPr lang="fr-FR" sz="1400" dirty="0">
                <a:solidFill>
                  <a:schemeClr val="accent4"/>
                </a:solidFill>
                <a:latin typeface="Marianne" panose="02000000000000000000" pitchFamily="50" charset="0"/>
              </a:rPr>
            </a:br>
            <a:r>
              <a:rPr lang="fr-FR" sz="1400" dirty="0">
                <a:solidFill>
                  <a:schemeClr val="accent4"/>
                </a:solidFill>
                <a:latin typeface="Marianne" panose="02000000000000000000" pitchFamily="50" charset="0"/>
              </a:rPr>
              <a:t>Son dessin fait référence au patrimoine typographique français pour les proportions : elles sont basées sur la capitale romaine pour les capitales et sur le Garamond pour les bas de casse. La construction géométrique et synthétique (ponctuation très simple et ronde) contraste avec des formes traditionnelles plus écrites (queue du /Q, /a et /g avec deux boucles...).</a:t>
            </a:r>
          </a:p>
          <a:p>
            <a:r>
              <a:rPr lang="fr-FR" sz="1400" dirty="0">
                <a:solidFill>
                  <a:schemeClr val="accent4"/>
                </a:solidFill>
                <a:latin typeface="Marianne" panose="02000000000000000000" pitchFamily="50" charset="0"/>
              </a:rPr>
              <a:t>À noter : exclusivement en papeterie et en bureautique, l'utilisation de la typographie Arial est autorisée en substitution.</a:t>
            </a:r>
            <a:br>
              <a:rPr lang="fr-FR" sz="1400" dirty="0">
                <a:solidFill>
                  <a:schemeClr val="accent4"/>
                </a:solidFill>
                <a:latin typeface="Marianne" panose="02000000000000000000" pitchFamily="50" charset="0"/>
              </a:rPr>
            </a:br>
            <a:br>
              <a:rPr lang="fr-FR" sz="1400" dirty="0">
                <a:solidFill>
                  <a:schemeClr val="accent4"/>
                </a:solidFill>
                <a:latin typeface="Marianne" panose="02000000000000000000" pitchFamily="50" charset="0"/>
              </a:rPr>
            </a:br>
            <a:r>
              <a:rPr lang="fr-FR" sz="1400" dirty="0">
                <a:latin typeface="Marianne" panose="02000000000000000000" pitchFamily="50" charset="0"/>
              </a:rPr>
              <a:t>Infos et téléchargements </a:t>
            </a:r>
            <a:br>
              <a:rPr lang="fr-FR" sz="1400" dirty="0">
                <a:latin typeface="Marianne" panose="02000000000000000000" pitchFamily="50" charset="0"/>
              </a:rPr>
            </a:br>
            <a:r>
              <a:rPr lang="fr-FR" sz="1400" dirty="0">
                <a:latin typeface="Marianne" panose="02000000000000000000" pitchFamily="50" charset="0"/>
              </a:rPr>
              <a:t>https://www.info.gouv.fr/marque-de-letat/la-typographie</a:t>
            </a:r>
            <a:endParaRPr lang="fr-FR" sz="2800" dirty="0">
              <a:solidFill>
                <a:schemeClr val="accent6"/>
              </a:solidFill>
              <a:latin typeface="Marianne" panose="02000000000000000000" pitchFamily="50" charset="0"/>
            </a:endParaRPr>
          </a:p>
        </p:txBody>
      </p:sp>
      <p:sp>
        <p:nvSpPr>
          <p:cNvPr id="3" name="ZoneTexte 2">
            <a:extLst>
              <a:ext uri="{FF2B5EF4-FFF2-40B4-BE49-F238E27FC236}">
                <a16:creationId xmlns:a16="http://schemas.microsoft.com/office/drawing/2014/main" id="{C3603FC7-A055-3C05-7290-A08C036A9FEE}"/>
              </a:ext>
            </a:extLst>
          </p:cNvPr>
          <p:cNvSpPr txBox="1"/>
          <p:nvPr/>
        </p:nvSpPr>
        <p:spPr>
          <a:xfrm>
            <a:off x="7485212" y="3764496"/>
            <a:ext cx="4234037" cy="2431435"/>
          </a:xfrm>
          <a:prstGeom prst="rect">
            <a:avLst/>
          </a:prstGeom>
          <a:noFill/>
        </p:spPr>
        <p:txBody>
          <a:bodyPr wrap="square" rtlCol="0">
            <a:spAutoFit/>
          </a:bodyPr>
          <a:lstStyle/>
          <a:p>
            <a:r>
              <a:rPr lang="fr-FR" sz="2000" b="1" dirty="0">
                <a:solidFill>
                  <a:schemeClr val="accent1"/>
                </a:solidFill>
                <a:latin typeface="Marianne" panose="02000000000000000000" pitchFamily="50" charset="0"/>
              </a:rPr>
              <a:t>SECONDAIRE</a:t>
            </a:r>
          </a:p>
          <a:p>
            <a:r>
              <a:rPr lang="fr-FR" sz="2800" b="1" dirty="0" err="1">
                <a:solidFill>
                  <a:schemeClr val="accent1"/>
                </a:solidFill>
                <a:latin typeface="Marianne" panose="02000000000000000000" pitchFamily="50" charset="0"/>
              </a:rPr>
              <a:t>Minion</a:t>
            </a:r>
            <a:r>
              <a:rPr lang="fr-FR" sz="2800" b="1" dirty="0">
                <a:solidFill>
                  <a:schemeClr val="accent1"/>
                </a:solidFill>
                <a:latin typeface="Marianne" panose="02000000000000000000" pitchFamily="50" charset="0"/>
              </a:rPr>
              <a:t> Pro</a:t>
            </a:r>
          </a:p>
          <a:p>
            <a:endParaRPr lang="fr-FR" sz="2000" dirty="0">
              <a:solidFill>
                <a:schemeClr val="accent6"/>
              </a:solidFill>
              <a:latin typeface="Marianne" panose="02000000000000000000" pitchFamily="50" charset="0"/>
            </a:endParaRPr>
          </a:p>
          <a:p>
            <a:r>
              <a:rPr lang="fr-FR" sz="1400" dirty="0">
                <a:solidFill>
                  <a:schemeClr val="accent4"/>
                </a:solidFill>
                <a:latin typeface="Marianne" panose="02000000000000000000" pitchFamily="50" charset="0"/>
              </a:rPr>
              <a:t>Cette typographie fait écho au « </a:t>
            </a:r>
            <a:r>
              <a:rPr lang="fr-FR" sz="1400" dirty="0" err="1">
                <a:solidFill>
                  <a:schemeClr val="accent4"/>
                </a:solidFill>
                <a:latin typeface="Marianne" panose="02000000000000000000" pitchFamily="50" charset="0"/>
              </a:rPr>
              <a:t>fr</a:t>
            </a:r>
            <a:r>
              <a:rPr lang="fr-FR" sz="1400" dirty="0">
                <a:solidFill>
                  <a:schemeClr val="accent4"/>
                </a:solidFill>
                <a:latin typeface="Marianne" panose="02000000000000000000" pitchFamily="50" charset="0"/>
              </a:rPr>
              <a:t> » du logo.</a:t>
            </a:r>
          </a:p>
          <a:p>
            <a:endParaRPr lang="fr-FR" sz="1400" dirty="0">
              <a:solidFill>
                <a:schemeClr val="accent4"/>
              </a:solidFill>
              <a:latin typeface="Marianne" panose="02000000000000000000" pitchFamily="50" charset="0"/>
            </a:endParaRPr>
          </a:p>
          <a:p>
            <a:r>
              <a:rPr lang="fr-FR" sz="1400" dirty="0">
                <a:solidFill>
                  <a:schemeClr val="accent4"/>
                </a:solidFill>
                <a:latin typeface="Marianne" panose="02000000000000000000" pitchFamily="50" charset="0"/>
              </a:rPr>
              <a:t>Elle est réservée à l’usage exclusif et avec parcimonie des documents imprimés par et pour Recherche Data Gouv, avec un usage rythmé et précis.</a:t>
            </a:r>
            <a:endParaRPr lang="fr-FR" sz="2800" dirty="0">
              <a:solidFill>
                <a:schemeClr val="accent6"/>
              </a:solidFill>
              <a:latin typeface="Marianne" panose="02000000000000000000" pitchFamily="50" charset="0"/>
            </a:endParaRPr>
          </a:p>
        </p:txBody>
      </p:sp>
    </p:spTree>
    <p:extLst>
      <p:ext uri="{BB962C8B-B14F-4D97-AF65-F5344CB8AC3E}">
        <p14:creationId xmlns:p14="http://schemas.microsoft.com/office/powerpoint/2010/main" val="32305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853B00-BF02-6B2D-8A29-6BC50C1672CE}"/>
              </a:ext>
            </a:extLst>
          </p:cNvPr>
          <p:cNvSpPr>
            <a:spLocks noGrp="1"/>
          </p:cNvSpPr>
          <p:nvPr>
            <p:ph type="body" sz="quarter" idx="10"/>
          </p:nvPr>
        </p:nvSpPr>
        <p:spPr/>
        <p:txBody>
          <a:bodyPr/>
          <a:lstStyle/>
          <a:p>
            <a:r>
              <a:rPr lang="fr-FR" dirty="0">
                <a:solidFill>
                  <a:schemeClr val="tx1"/>
                </a:solidFill>
              </a:rPr>
              <a:t>Macarons</a:t>
            </a:r>
          </a:p>
        </p:txBody>
      </p:sp>
    </p:spTree>
    <p:extLst>
      <p:ext uri="{BB962C8B-B14F-4D97-AF65-F5344CB8AC3E}">
        <p14:creationId xmlns:p14="http://schemas.microsoft.com/office/powerpoint/2010/main" val="180996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1">
            <a:extLst>
              <a:ext uri="{FF2B5EF4-FFF2-40B4-BE49-F238E27FC236}">
                <a16:creationId xmlns:a16="http://schemas.microsoft.com/office/drawing/2014/main" id="{F0A3C7B6-17D6-4EF4-AB1A-508247A9358C}"/>
              </a:ext>
            </a:extLst>
          </p:cNvPr>
          <p:cNvSpPr txBox="1">
            <a:spLocks/>
          </p:cNvSpPr>
          <p:nvPr/>
        </p:nvSpPr>
        <p:spPr>
          <a:xfrm>
            <a:off x="8957606" y="1605204"/>
            <a:ext cx="1713625"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ECOSYSTEME</a:t>
            </a:r>
          </a:p>
        </p:txBody>
      </p:sp>
      <p:sp>
        <p:nvSpPr>
          <p:cNvPr id="12" name="Espace réservé du texte 1">
            <a:extLst>
              <a:ext uri="{FF2B5EF4-FFF2-40B4-BE49-F238E27FC236}">
                <a16:creationId xmlns:a16="http://schemas.microsoft.com/office/drawing/2014/main" id="{FD8DEADB-97B7-4BB3-9C4E-4E36AEA4AA3D}"/>
              </a:ext>
            </a:extLst>
          </p:cNvPr>
          <p:cNvSpPr txBox="1">
            <a:spLocks/>
          </p:cNvSpPr>
          <p:nvPr/>
        </p:nvSpPr>
        <p:spPr>
          <a:xfrm>
            <a:off x="8957606" y="4340087"/>
            <a:ext cx="1562101"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800" dirty="0">
                <a:latin typeface="Marianne" panose="02000000000000000000" pitchFamily="50" charset="0"/>
              </a:rPr>
              <a:t>LOSANGES</a:t>
            </a:r>
          </a:p>
        </p:txBody>
      </p:sp>
      <p:sp>
        <p:nvSpPr>
          <p:cNvPr id="13" name="Espace réservé du texte 1">
            <a:extLst>
              <a:ext uri="{FF2B5EF4-FFF2-40B4-BE49-F238E27FC236}">
                <a16:creationId xmlns:a16="http://schemas.microsoft.com/office/drawing/2014/main" id="{D0B3D4B8-1CBA-498A-855E-EF0B3AD4844F}"/>
              </a:ext>
            </a:extLst>
          </p:cNvPr>
          <p:cNvSpPr txBox="1">
            <a:spLocks/>
          </p:cNvSpPr>
          <p:nvPr/>
        </p:nvSpPr>
        <p:spPr>
          <a:xfrm>
            <a:off x="8957606" y="2007876"/>
            <a:ext cx="1952564" cy="11474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Fédérer l’ensemble des acteurs, relier les différents dispositifs du projet</a:t>
            </a:r>
          </a:p>
        </p:txBody>
      </p:sp>
      <p:sp>
        <p:nvSpPr>
          <p:cNvPr id="15" name="Espace réservé du texte 1">
            <a:extLst>
              <a:ext uri="{FF2B5EF4-FFF2-40B4-BE49-F238E27FC236}">
                <a16:creationId xmlns:a16="http://schemas.microsoft.com/office/drawing/2014/main" id="{4631BB05-B9C6-442C-B888-12F6415C91A6}"/>
              </a:ext>
            </a:extLst>
          </p:cNvPr>
          <p:cNvSpPr txBox="1">
            <a:spLocks/>
          </p:cNvSpPr>
          <p:nvPr/>
        </p:nvSpPr>
        <p:spPr>
          <a:xfrm>
            <a:off x="8957606" y="4805304"/>
            <a:ext cx="1917540" cy="11249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Notion de données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23" name="Graphique 22">
            <a:extLst>
              <a:ext uri="{FF2B5EF4-FFF2-40B4-BE49-F238E27FC236}">
                <a16:creationId xmlns:a16="http://schemas.microsoft.com/office/drawing/2014/main" id="{B3148035-BF8E-4E9A-9377-1D7D54347F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01561" y="1040016"/>
            <a:ext cx="2386150" cy="2500138"/>
          </a:xfrm>
          <a:prstGeom prst="rect">
            <a:avLst/>
          </a:prstGeom>
        </p:spPr>
      </p:pic>
      <p:pic>
        <p:nvPicPr>
          <p:cNvPr id="24" name="Graphique 23">
            <a:extLst>
              <a:ext uri="{FF2B5EF4-FFF2-40B4-BE49-F238E27FC236}">
                <a16:creationId xmlns:a16="http://schemas.microsoft.com/office/drawing/2014/main" id="{D633DC06-C068-40B6-8BDF-960DD41748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9640" y="4090490"/>
            <a:ext cx="1581852" cy="1099307"/>
          </a:xfrm>
          <a:prstGeom prst="rect">
            <a:avLst/>
          </a:prstGeom>
        </p:spPr>
      </p:pic>
      <p:pic>
        <p:nvPicPr>
          <p:cNvPr id="25" name="Graphique 24">
            <a:extLst>
              <a:ext uri="{FF2B5EF4-FFF2-40B4-BE49-F238E27FC236}">
                <a16:creationId xmlns:a16="http://schemas.microsoft.com/office/drawing/2014/main" id="{DE756690-770C-4B04-A6C4-BBD1FFB72F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42822" y="4993061"/>
            <a:ext cx="1049453" cy="730771"/>
          </a:xfrm>
          <a:prstGeom prst="rect">
            <a:avLst/>
          </a:prstGeom>
        </p:spPr>
      </p:pic>
      <p:pic>
        <p:nvPicPr>
          <p:cNvPr id="26" name="Graphique 25">
            <a:extLst>
              <a:ext uri="{FF2B5EF4-FFF2-40B4-BE49-F238E27FC236}">
                <a16:creationId xmlns:a16="http://schemas.microsoft.com/office/drawing/2014/main" id="{F8B81DBD-0653-44C1-9026-A8913DE738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9013" y="5204184"/>
            <a:ext cx="1049453" cy="730771"/>
          </a:xfrm>
          <a:prstGeom prst="rect">
            <a:avLst/>
          </a:prstGeom>
        </p:spPr>
      </p:pic>
      <p:pic>
        <p:nvPicPr>
          <p:cNvPr id="27" name="Graphique 26">
            <a:extLst>
              <a:ext uri="{FF2B5EF4-FFF2-40B4-BE49-F238E27FC236}">
                <a16:creationId xmlns:a16="http://schemas.microsoft.com/office/drawing/2014/main" id="{249A61D4-E3EE-4536-821B-F27090F73E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59678" y="3452070"/>
            <a:ext cx="104864" cy="104862"/>
          </a:xfrm>
          <a:prstGeom prst="rect">
            <a:avLst/>
          </a:prstGeom>
        </p:spPr>
      </p:pic>
      <p:pic>
        <p:nvPicPr>
          <p:cNvPr id="29" name="Graphique 28">
            <a:extLst>
              <a:ext uri="{FF2B5EF4-FFF2-40B4-BE49-F238E27FC236}">
                <a16:creationId xmlns:a16="http://schemas.microsoft.com/office/drawing/2014/main" id="{186736A3-3F8D-4D72-B35C-F4818FED97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296" y="1591810"/>
            <a:ext cx="138418" cy="138417"/>
          </a:xfrm>
          <a:prstGeom prst="rect">
            <a:avLst/>
          </a:prstGeom>
        </p:spPr>
      </p:pic>
      <p:pic>
        <p:nvPicPr>
          <p:cNvPr id="30" name="Graphique 29">
            <a:extLst>
              <a:ext uri="{FF2B5EF4-FFF2-40B4-BE49-F238E27FC236}">
                <a16:creationId xmlns:a16="http://schemas.microsoft.com/office/drawing/2014/main" id="{40F13C7C-B35E-473C-9983-85C9341F4A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892" y="1359715"/>
            <a:ext cx="118844" cy="118842"/>
          </a:xfrm>
          <a:prstGeom prst="rect">
            <a:avLst/>
          </a:prstGeom>
        </p:spPr>
      </p:pic>
      <p:pic>
        <p:nvPicPr>
          <p:cNvPr id="31" name="Graphique 30">
            <a:extLst>
              <a:ext uri="{FF2B5EF4-FFF2-40B4-BE49-F238E27FC236}">
                <a16:creationId xmlns:a16="http://schemas.microsoft.com/office/drawing/2014/main" id="{2175D10A-39D0-4CAA-8609-594BC0CA84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70290" y="1696674"/>
            <a:ext cx="118844" cy="118842"/>
          </a:xfrm>
          <a:prstGeom prst="rect">
            <a:avLst/>
          </a:prstGeom>
        </p:spPr>
      </p:pic>
      <p:pic>
        <p:nvPicPr>
          <p:cNvPr id="19" name="Graphique 18">
            <a:extLst>
              <a:ext uri="{FF2B5EF4-FFF2-40B4-BE49-F238E27FC236}">
                <a16:creationId xmlns:a16="http://schemas.microsoft.com/office/drawing/2014/main" id="{7B217D8A-1140-48C2-986F-D7A0A5D08A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95222" y="5145461"/>
            <a:ext cx="1049453" cy="730771"/>
          </a:xfrm>
          <a:prstGeom prst="rect">
            <a:avLst/>
          </a:prstGeom>
        </p:spPr>
      </p:pic>
      <p:sp>
        <p:nvSpPr>
          <p:cNvPr id="6" name="Espace réservé du texte 1">
            <a:extLst>
              <a:ext uri="{FF2B5EF4-FFF2-40B4-BE49-F238E27FC236}">
                <a16:creationId xmlns:a16="http://schemas.microsoft.com/office/drawing/2014/main" id="{DBFE19BF-2DA1-499A-281A-6353B96D9789}"/>
              </a:ext>
            </a:extLst>
          </p:cNvPr>
          <p:cNvSpPr txBox="1">
            <a:spLocks/>
          </p:cNvSpPr>
          <p:nvPr/>
        </p:nvSpPr>
        <p:spPr>
          <a:xfrm>
            <a:off x="3996307" y="297255"/>
            <a:ext cx="7840361" cy="538047"/>
          </a:xfrm>
          <a:prstGeom prst="rect">
            <a:avLst/>
          </a:prstGeom>
        </p:spPr>
        <p:txBody>
          <a:bodyPr/>
          <a:lstStyle>
            <a:lvl1pPr marL="228600" indent="-228600" algn="l" defTabSz="914400" eaLnBrk="1" hangingPunct="1">
              <a:lnSpc>
                <a:spcPct val="90000"/>
              </a:lnSpc>
              <a:spcBef>
                <a:spcPts val="1000"/>
              </a:spcBef>
              <a:buFont typeface="Arial"/>
              <a:buChar char="•"/>
              <a:defRPr sz="2400">
                <a:solidFill>
                  <a:schemeClr val="tx1"/>
                </a:solidFill>
                <a:latin typeface="Marianne"/>
                <a:ea typeface="+mn-ea"/>
                <a:cs typeface="+mn-cs"/>
              </a:defRPr>
            </a:lvl1pPr>
            <a:lvl2pPr marL="685800" indent="-228600" algn="l" defTabSz="914400" eaLnBrk="1" hangingPunct="1">
              <a:lnSpc>
                <a:spcPct val="90000"/>
              </a:lnSpc>
              <a:spcBef>
                <a:spcPts val="500"/>
              </a:spcBef>
              <a:buFont typeface="Arial"/>
              <a:buChar char="•"/>
              <a:defRPr sz="2000">
                <a:solidFill>
                  <a:schemeClr val="tx1"/>
                </a:solidFill>
                <a:latin typeface="Marianne"/>
                <a:ea typeface="+mn-ea"/>
                <a:cs typeface="+mn-cs"/>
              </a:defRPr>
            </a:lvl2pPr>
            <a:lvl3pPr marL="1143000" indent="-228600" algn="l" defTabSz="914400" eaLnBrk="1" hangingPunct="1">
              <a:lnSpc>
                <a:spcPct val="90000"/>
              </a:lnSpc>
              <a:spcBef>
                <a:spcPts val="500"/>
              </a:spcBef>
              <a:buFont typeface="Arial"/>
              <a:buChar char="•"/>
              <a:defRPr sz="1800">
                <a:solidFill>
                  <a:schemeClr val="tx1"/>
                </a:solidFill>
                <a:latin typeface="Marianne"/>
                <a:ea typeface="+mn-ea"/>
                <a:cs typeface="+mn-cs"/>
              </a:defRPr>
            </a:lvl3pPr>
            <a:lvl4pPr marL="1600200" indent="-228600" algn="l" defTabSz="914400" eaLnBrk="1" hangingPunct="1">
              <a:lnSpc>
                <a:spcPct val="90000"/>
              </a:lnSpc>
              <a:spcBef>
                <a:spcPts val="500"/>
              </a:spcBef>
              <a:buFont typeface="Arial"/>
              <a:buChar char="•"/>
              <a:defRPr sz="1600">
                <a:solidFill>
                  <a:schemeClr val="tx1"/>
                </a:solidFill>
                <a:latin typeface="Marianne"/>
                <a:ea typeface="+mn-ea"/>
                <a:cs typeface="+mn-cs"/>
              </a:defRPr>
            </a:lvl4pPr>
            <a:lvl5pPr marL="1828800" indent="0" algn="l" defTabSz="914400" eaLnBrk="1" hangingPunct="1">
              <a:lnSpc>
                <a:spcPct val="90000"/>
              </a:lnSpc>
              <a:spcBef>
                <a:spcPts val="500"/>
              </a:spcBef>
              <a:buFont typeface="Arial"/>
              <a:buNone/>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a:lstStyle>
          <a:p>
            <a:pPr marL="0" indent="0" algn="r">
              <a:buNone/>
            </a:pPr>
            <a:r>
              <a:rPr lang="fr-FR" b="1" dirty="0"/>
              <a:t>Avant-propos : graphismes</a:t>
            </a:r>
          </a:p>
        </p:txBody>
      </p:sp>
      <p:sp>
        <p:nvSpPr>
          <p:cNvPr id="7"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2806097" cy="7893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Des traits très fins, des aplats limpides en accord avec la Charte de l’Etat</a:t>
            </a:r>
          </a:p>
        </p:txBody>
      </p:sp>
    </p:spTree>
    <p:extLst>
      <p:ext uri="{BB962C8B-B14F-4D97-AF65-F5344CB8AC3E}">
        <p14:creationId xmlns:p14="http://schemas.microsoft.com/office/powerpoint/2010/main" val="246421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27939" y="321899"/>
            <a:ext cx="5486400"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3060207" cy="1301322"/>
          </a:xfrm>
        </p:spPr>
        <p:txBody>
          <a:bodyPr/>
          <a:lstStyle/>
          <a:p>
            <a:r>
              <a:rPr lang="fr-FR" dirty="0">
                <a:latin typeface="Marianne" panose="02000000000000000000" pitchFamily="50" charset="0"/>
              </a:rPr>
              <a:t>Les macarons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21" name="Espace réservé du texte 1">
            <a:extLst>
              <a:ext uri="{FF2B5EF4-FFF2-40B4-BE49-F238E27FC236}">
                <a16:creationId xmlns:a16="http://schemas.microsoft.com/office/drawing/2014/main" id="{6A55D979-CFF6-4125-8736-571D9E6ABC2C}"/>
              </a:ext>
            </a:extLst>
          </p:cNvPr>
          <p:cNvSpPr txBox="1">
            <a:spLocks/>
          </p:cNvSpPr>
          <p:nvPr/>
        </p:nvSpPr>
        <p:spPr>
          <a:xfrm>
            <a:off x="1055688" y="3429001"/>
            <a:ext cx="4421834" cy="408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0"/>
              </a:spcBef>
            </a:pPr>
            <a:r>
              <a:rPr lang="fr-FR" sz="1200" b="0" i="1" dirty="0">
                <a:solidFill>
                  <a:schemeClr val="accent1"/>
                </a:solidFill>
                <a:latin typeface="Marianne" panose="02000000000000000000" pitchFamily="50" charset="0"/>
              </a:rPr>
              <a:t>Pour identifier les différents modules </a:t>
            </a:r>
          </a:p>
          <a:p>
            <a:pPr>
              <a:spcBef>
                <a:spcPts val="0"/>
              </a:spcBef>
            </a:pPr>
            <a:r>
              <a:rPr lang="fr-FR" sz="1200" b="0" i="1" dirty="0">
                <a:solidFill>
                  <a:schemeClr val="accent1"/>
                </a:solidFill>
                <a:latin typeface="Marianne" panose="02000000000000000000" pitchFamily="50" charset="0"/>
              </a:rPr>
              <a:t>et développer le sentiment d’appartenance</a:t>
            </a:r>
          </a:p>
        </p:txBody>
      </p:sp>
      <p:pic>
        <p:nvPicPr>
          <p:cNvPr id="22" name="Image 21">
            <a:extLst>
              <a:ext uri="{FF2B5EF4-FFF2-40B4-BE49-F238E27FC236}">
                <a16:creationId xmlns:a16="http://schemas.microsoft.com/office/drawing/2014/main" id="{066B0288-D058-4D38-91DC-D595A6E5C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256" y="4161487"/>
            <a:ext cx="1854004" cy="1854004"/>
          </a:xfrm>
          <a:prstGeom prst="rect">
            <a:avLst/>
          </a:prstGeom>
        </p:spPr>
      </p:pic>
      <p:pic>
        <p:nvPicPr>
          <p:cNvPr id="26" name="Image 25">
            <a:extLst>
              <a:ext uri="{FF2B5EF4-FFF2-40B4-BE49-F238E27FC236}">
                <a16:creationId xmlns:a16="http://schemas.microsoft.com/office/drawing/2014/main" id="{52108115-FE5F-48DF-8CAE-A15DC471D9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0256" y="4161487"/>
            <a:ext cx="1855394" cy="1854004"/>
          </a:xfrm>
          <a:prstGeom prst="rect">
            <a:avLst/>
          </a:prstGeom>
        </p:spPr>
      </p:pic>
      <p:pic>
        <p:nvPicPr>
          <p:cNvPr id="28" name="Image 27">
            <a:extLst>
              <a:ext uri="{FF2B5EF4-FFF2-40B4-BE49-F238E27FC236}">
                <a16:creationId xmlns:a16="http://schemas.microsoft.com/office/drawing/2014/main" id="{76F9E3D4-DBDE-4C82-B949-694FB7D73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2231" y="4161487"/>
            <a:ext cx="1854004" cy="1854004"/>
          </a:xfrm>
          <a:prstGeom prst="rect">
            <a:avLst/>
          </a:prstGeom>
        </p:spPr>
      </p:pic>
      <p:sp>
        <p:nvSpPr>
          <p:cNvPr id="31" name="Espace réservé du texte 1">
            <a:extLst>
              <a:ext uri="{FF2B5EF4-FFF2-40B4-BE49-F238E27FC236}">
                <a16:creationId xmlns:a16="http://schemas.microsoft.com/office/drawing/2014/main" id="{5669FBD5-1374-421C-8E43-B9824BBF13E8}"/>
              </a:ext>
            </a:extLst>
          </p:cNvPr>
          <p:cNvSpPr txBox="1">
            <a:spLocks/>
          </p:cNvSpPr>
          <p:nvPr/>
        </p:nvSpPr>
        <p:spPr>
          <a:xfrm>
            <a:off x="6256519"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ensemble de losanges qui S’EMPILENT et qui s’étirent, se déploient</a:t>
            </a:r>
          </a:p>
        </p:txBody>
      </p:sp>
      <p:sp>
        <p:nvSpPr>
          <p:cNvPr id="32" name="Espace réservé du texte 1">
            <a:extLst>
              <a:ext uri="{FF2B5EF4-FFF2-40B4-BE49-F238E27FC236}">
                <a16:creationId xmlns:a16="http://schemas.microsoft.com/office/drawing/2014/main" id="{1A348CD5-756D-485A-A861-39D6E26E4D6B}"/>
              </a:ext>
            </a:extLst>
          </p:cNvPr>
          <p:cNvSpPr txBox="1">
            <a:spLocks/>
          </p:cNvSpPr>
          <p:nvPr/>
        </p:nvSpPr>
        <p:spPr>
          <a:xfrm>
            <a:off x="7998021" y="3401341"/>
            <a:ext cx="1562101" cy="904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Un GUICHET unique/des losanges qui propulse(nt) vers d’autres modules</a:t>
            </a:r>
          </a:p>
        </p:txBody>
      </p:sp>
      <p:sp>
        <p:nvSpPr>
          <p:cNvPr id="33" name="Espace réservé du texte 1">
            <a:extLst>
              <a:ext uri="{FF2B5EF4-FFF2-40B4-BE49-F238E27FC236}">
                <a16:creationId xmlns:a16="http://schemas.microsoft.com/office/drawing/2014/main" id="{EA641F1F-276B-4DE6-879E-FCC77A64B3A3}"/>
              </a:ext>
            </a:extLst>
          </p:cNvPr>
          <p:cNvSpPr txBox="1">
            <a:spLocks/>
          </p:cNvSpPr>
          <p:nvPr/>
        </p:nvSpPr>
        <p:spPr>
          <a:xfrm>
            <a:off x="7943275" y="2239109"/>
            <a:ext cx="156210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se distinguent, se CLASSENT</a:t>
            </a:r>
          </a:p>
        </p:txBody>
      </p:sp>
      <p:sp>
        <p:nvSpPr>
          <p:cNvPr id="34" name="Espace réservé du texte 1">
            <a:extLst>
              <a:ext uri="{FF2B5EF4-FFF2-40B4-BE49-F238E27FC236}">
                <a16:creationId xmlns:a16="http://schemas.microsoft.com/office/drawing/2014/main" id="{CA18E754-40C2-4EF7-BA2F-948E262D7090}"/>
              </a:ext>
            </a:extLst>
          </p:cNvPr>
          <p:cNvSpPr txBox="1">
            <a:spLocks/>
          </p:cNvSpPr>
          <p:nvPr/>
        </p:nvSpPr>
        <p:spPr>
          <a:xfrm>
            <a:off x="9665544" y="3712060"/>
            <a:ext cx="1562101" cy="59360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Des losanges tels un SOCLE sur lequel s’appuyer</a:t>
            </a:r>
          </a:p>
        </p:txBody>
      </p:sp>
      <p:sp>
        <p:nvSpPr>
          <p:cNvPr id="35" name="Espace réservé du texte 1">
            <a:extLst>
              <a:ext uri="{FF2B5EF4-FFF2-40B4-BE49-F238E27FC236}">
                <a16:creationId xmlns:a16="http://schemas.microsoft.com/office/drawing/2014/main" id="{6AA66B55-4717-4989-B3AB-7C162DEBAE7E}"/>
              </a:ext>
            </a:extLst>
          </p:cNvPr>
          <p:cNvSpPr txBox="1">
            <a:spLocks/>
          </p:cNvSpPr>
          <p:nvPr/>
        </p:nvSpPr>
        <p:spPr>
          <a:xfrm>
            <a:off x="6345296" y="3729815"/>
            <a:ext cx="1562101" cy="5758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la BOUSSOLE écho aux thématiques</a:t>
            </a:r>
          </a:p>
        </p:txBody>
      </p:sp>
      <p:sp>
        <p:nvSpPr>
          <p:cNvPr id="36" name="Espace réservé du texte 1">
            <a:extLst>
              <a:ext uri="{FF2B5EF4-FFF2-40B4-BE49-F238E27FC236}">
                <a16:creationId xmlns:a16="http://schemas.microsoft.com/office/drawing/2014/main" id="{55CE25AE-84C1-4BBB-83E7-C4944FFF7AC9}"/>
              </a:ext>
            </a:extLst>
          </p:cNvPr>
          <p:cNvSpPr txBox="1">
            <a:spLocks/>
          </p:cNvSpPr>
          <p:nvPr/>
        </p:nvSpPr>
        <p:spPr>
          <a:xfrm>
            <a:off x="1037931" y="3979859"/>
            <a:ext cx="1678639" cy="22522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Une Marianne forte marque l’</a:t>
            </a:r>
            <a:r>
              <a:rPr lang="fr-FR" sz="1200" dirty="0">
                <a:solidFill>
                  <a:schemeClr val="accent1"/>
                </a:solidFill>
                <a:latin typeface="Marianne" panose="02000000000000000000" pitchFamily="50" charset="0"/>
              </a:rPr>
              <a:t>envergure nationale</a:t>
            </a:r>
          </a:p>
          <a:p>
            <a:r>
              <a:rPr lang="fr-FR" sz="1200" b="0" dirty="0">
                <a:solidFill>
                  <a:schemeClr val="accent1"/>
                </a:solidFill>
                <a:latin typeface="Marianne" panose="02000000000000000000" pitchFamily="50" charset="0"/>
              </a:rPr>
              <a:t>Un renvoi fort vers le portail web pour </a:t>
            </a:r>
            <a:r>
              <a:rPr lang="fr-FR" sz="1200" dirty="0">
                <a:solidFill>
                  <a:schemeClr val="accent1"/>
                </a:solidFill>
                <a:latin typeface="Marianne" panose="02000000000000000000" pitchFamily="50" charset="0"/>
              </a:rPr>
              <a:t>découvrir Recherche Data Gouv</a:t>
            </a:r>
          </a:p>
          <a:p>
            <a:r>
              <a:rPr lang="fr-FR" sz="1200" dirty="0">
                <a:solidFill>
                  <a:schemeClr val="accent1"/>
                </a:solidFill>
                <a:latin typeface="Marianne" panose="02000000000000000000" pitchFamily="50" charset="0"/>
              </a:rPr>
              <a:t>La couleur identifiée </a:t>
            </a:r>
            <a:r>
              <a:rPr lang="fr-FR" sz="1200" b="0" dirty="0">
                <a:solidFill>
                  <a:schemeClr val="accent1"/>
                </a:solidFill>
                <a:latin typeface="Marianne" panose="02000000000000000000" pitchFamily="50" charset="0"/>
              </a:rPr>
              <a:t>pour la science ouverte dans ce contexte</a:t>
            </a:r>
          </a:p>
          <a:p>
            <a:endParaRPr lang="fr-FR" sz="120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a:p>
            <a:endParaRPr lang="fr-FR" sz="1200" b="0" dirty="0">
              <a:solidFill>
                <a:schemeClr val="accent1"/>
              </a:solidFill>
              <a:latin typeface="Marianne" panose="02000000000000000000" pitchFamily="50" charset="0"/>
            </a:endParaRPr>
          </a:p>
        </p:txBody>
      </p:sp>
      <p:sp>
        <p:nvSpPr>
          <p:cNvPr id="40" name="Rectangle 39">
            <a:extLst>
              <a:ext uri="{FF2B5EF4-FFF2-40B4-BE49-F238E27FC236}">
                <a16:creationId xmlns:a16="http://schemas.microsoft.com/office/drawing/2014/main" id="{D0F8B9CC-CF77-4B0A-91A3-4B58B440EB96}"/>
              </a:ext>
            </a:extLst>
          </p:cNvPr>
          <p:cNvSpPr/>
          <p:nvPr/>
        </p:nvSpPr>
        <p:spPr>
          <a:xfrm>
            <a:off x="2879327" y="3974045"/>
            <a:ext cx="1950128" cy="2308324"/>
          </a:xfrm>
          <a:prstGeom prst="rect">
            <a:avLst/>
          </a:prstGeom>
        </p:spPr>
        <p:txBody>
          <a:bodyPr wrap="square">
            <a:spAutoFit/>
          </a:bodyPr>
          <a:lstStyle/>
          <a:p>
            <a:r>
              <a:rPr lang="fr-FR" sz="1200" dirty="0">
                <a:solidFill>
                  <a:schemeClr val="accent1"/>
                </a:solidFill>
                <a:latin typeface="Marianne" panose="02000000000000000000" pitchFamily="50" charset="0"/>
              </a:rPr>
              <a:t>Un rond sobre, écho aux puits de la donnée, permettant de </a:t>
            </a:r>
            <a:r>
              <a:rPr lang="fr-FR" sz="1200" b="1" dirty="0">
                <a:solidFill>
                  <a:schemeClr val="accent1"/>
                </a:solidFill>
                <a:latin typeface="Marianne" panose="02000000000000000000" pitchFamily="50" charset="0"/>
              </a:rPr>
              <a:t>décliner le macaron en badge</a:t>
            </a:r>
            <a:r>
              <a:rPr lang="fr-FR" sz="1200" dirty="0">
                <a:solidFill>
                  <a:schemeClr val="accent1"/>
                </a:solidFill>
                <a:latin typeface="Marianne" panose="02000000000000000000" pitchFamily="50" charset="0"/>
              </a:rPr>
              <a:t>, en label </a:t>
            </a:r>
          </a:p>
          <a:p>
            <a:endParaRPr lang="fr-FR" sz="1200" dirty="0">
              <a:solidFill>
                <a:schemeClr val="accent1"/>
              </a:solidFill>
              <a:latin typeface="Marianne" panose="02000000000000000000" pitchFamily="50" charset="0"/>
            </a:endParaRPr>
          </a:p>
          <a:p>
            <a:r>
              <a:rPr lang="fr-FR" sz="1200" dirty="0">
                <a:solidFill>
                  <a:schemeClr val="accent1"/>
                </a:solidFill>
                <a:latin typeface="Marianne" panose="02000000000000000000" pitchFamily="50" charset="0"/>
              </a:rPr>
              <a:t>Des losanges, tels les losanges empilés aux couleurs , qui (se ré)organisent </a:t>
            </a:r>
            <a:r>
              <a:rPr lang="fr-FR" sz="1200" b="1" dirty="0">
                <a:solidFill>
                  <a:schemeClr val="accent1"/>
                </a:solidFill>
                <a:latin typeface="Marianne" panose="02000000000000000000" pitchFamily="50" charset="0"/>
              </a:rPr>
              <a:t>les diverses facettes de Recherche Data Gouv</a:t>
            </a:r>
          </a:p>
        </p:txBody>
      </p:sp>
      <p:pic>
        <p:nvPicPr>
          <p:cNvPr id="4" name="Image 3">
            <a:extLst>
              <a:ext uri="{FF2B5EF4-FFF2-40B4-BE49-F238E27FC236}">
                <a16:creationId xmlns:a16="http://schemas.microsoft.com/office/drawing/2014/main" id="{9EB2F32A-6C00-4F89-B062-6E0B9A558D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6708" y="465846"/>
            <a:ext cx="1837376" cy="1836000"/>
          </a:xfrm>
          <a:prstGeom prst="rect">
            <a:avLst/>
          </a:prstGeom>
        </p:spPr>
      </p:pic>
      <p:pic>
        <p:nvPicPr>
          <p:cNvPr id="6" name="Image 5">
            <a:extLst>
              <a:ext uri="{FF2B5EF4-FFF2-40B4-BE49-F238E27FC236}">
                <a16:creationId xmlns:a16="http://schemas.microsoft.com/office/drawing/2014/main" id="{40CEDA44-74E2-4AD9-BD1C-B69997AB83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39434" y="465846"/>
            <a:ext cx="1836000" cy="1836000"/>
          </a:xfrm>
          <a:prstGeom prst="rect">
            <a:avLst/>
          </a:prstGeom>
        </p:spPr>
      </p:pic>
      <p:pic>
        <p:nvPicPr>
          <p:cNvPr id="5" name="Image 4">
            <a:extLst>
              <a:ext uri="{FF2B5EF4-FFF2-40B4-BE49-F238E27FC236}">
                <a16:creationId xmlns:a16="http://schemas.microsoft.com/office/drawing/2014/main" id="{2AE0A5B8-CEF1-49A6-A174-5F8120D84D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35969" y="465846"/>
            <a:ext cx="1836000" cy="1836000"/>
          </a:xfrm>
          <a:prstGeom prst="rect">
            <a:avLst/>
          </a:prstGeom>
        </p:spPr>
      </p:pic>
      <p:sp>
        <p:nvSpPr>
          <p:cNvPr id="23" name="Espace réservé du texte 1">
            <a:extLst>
              <a:ext uri="{FF2B5EF4-FFF2-40B4-BE49-F238E27FC236}">
                <a16:creationId xmlns:a16="http://schemas.microsoft.com/office/drawing/2014/main" id="{06101D09-ABD8-4AF0-B601-B7A00C0B61CF}"/>
              </a:ext>
            </a:extLst>
          </p:cNvPr>
          <p:cNvSpPr txBox="1">
            <a:spLocks/>
          </p:cNvSpPr>
          <p:nvPr/>
        </p:nvSpPr>
        <p:spPr>
          <a:xfrm>
            <a:off x="9667783" y="2239109"/>
            <a:ext cx="1819921" cy="7607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r-FR" sz="1200" b="0" dirty="0">
                <a:solidFill>
                  <a:schemeClr val="accent4"/>
                </a:solidFill>
                <a:latin typeface="Marianne" panose="02000000000000000000" pitchFamily="50" charset="0"/>
              </a:rPr>
              <a:t>Les losanges tels des services COMPLÉMENTAIRES se rejoignent</a:t>
            </a:r>
          </a:p>
        </p:txBody>
      </p:sp>
    </p:spTree>
    <p:extLst>
      <p:ext uri="{BB962C8B-B14F-4D97-AF65-F5344CB8AC3E}">
        <p14:creationId xmlns:p14="http://schemas.microsoft.com/office/powerpoint/2010/main" val="177291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4DE09E-C50F-4618-A993-F0B235390957}"/>
              </a:ext>
            </a:extLst>
          </p:cNvPr>
          <p:cNvSpPr/>
          <p:nvPr/>
        </p:nvSpPr>
        <p:spPr>
          <a:xfrm>
            <a:off x="418052" y="5907141"/>
            <a:ext cx="8974223" cy="523220"/>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29055" y="2092967"/>
            <a:ext cx="5407256" cy="1028023"/>
          </a:xfrm>
        </p:spPr>
        <p:txBody>
          <a:bodyPr/>
          <a:lstStyle/>
          <a:p>
            <a:r>
              <a:rPr lang="fr-FR" dirty="0">
                <a:latin typeface="Marianne" panose="02000000000000000000" pitchFamily="50" charset="0"/>
              </a:rPr>
              <a:t>Le macaron</a:t>
            </a:r>
            <a:br>
              <a:rPr lang="fr-FR" dirty="0">
                <a:latin typeface="Marianne" panose="02000000000000000000" pitchFamily="50" charset="0"/>
              </a:rPr>
            </a:br>
            <a:r>
              <a:rPr lang="fr-FR" dirty="0">
                <a:latin typeface="Marianne" panose="02000000000000000000" pitchFamily="50" charset="0"/>
              </a:rPr>
              <a:t>Plateforme des données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19" name="Image 18">
            <a:extLst>
              <a:ext uri="{FF2B5EF4-FFF2-40B4-BE49-F238E27FC236}">
                <a16:creationId xmlns:a16="http://schemas.microsoft.com/office/drawing/2014/main" id="{88F86385-CD8C-48F5-A6C8-8D4025A91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0939" y="1453228"/>
            <a:ext cx="3582006" cy="4324405"/>
          </a:xfrm>
          <a:prstGeom prst="rect">
            <a:avLst/>
          </a:prstGeom>
        </p:spPr>
      </p:pic>
      <p:sp>
        <p:nvSpPr>
          <p:cNvPr id="24" name="Espace réservé du texte 1">
            <a:extLst>
              <a:ext uri="{FF2B5EF4-FFF2-40B4-BE49-F238E27FC236}">
                <a16:creationId xmlns:a16="http://schemas.microsoft.com/office/drawing/2014/main" id="{21AAD482-721D-48B8-8A66-083320B091E3}"/>
              </a:ext>
            </a:extLst>
          </p:cNvPr>
          <p:cNvSpPr txBox="1">
            <a:spLocks/>
          </p:cNvSpPr>
          <p:nvPr/>
        </p:nvSpPr>
        <p:spPr>
          <a:xfrm>
            <a:off x="1029055" y="4103704"/>
            <a:ext cx="5407256" cy="132055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i="1" dirty="0">
                <a:solidFill>
                  <a:schemeClr val="accent4"/>
                </a:solidFill>
                <a:latin typeface="Marianne" panose="02000000000000000000" pitchFamily="50" charset="0"/>
              </a:rPr>
              <a:t>Le format rectangle 16/9 portrait impose un regard différent, écho aux outils numériques</a:t>
            </a:r>
          </a:p>
          <a:p>
            <a:r>
              <a:rPr lang="fr-FR" sz="1200" b="0" i="1" dirty="0">
                <a:solidFill>
                  <a:schemeClr val="accent4"/>
                </a:solidFill>
                <a:latin typeface="Marianne" panose="02000000000000000000" pitchFamily="50" charset="0"/>
              </a:rPr>
              <a:t>Il s’inspire des - et entrecroise les - macarons entrepôt et catalogue.</a:t>
            </a:r>
          </a:p>
          <a:p>
            <a:r>
              <a:rPr lang="fr-FR" sz="1200" b="0" i="1" dirty="0">
                <a:solidFill>
                  <a:schemeClr val="accent4"/>
                </a:solidFill>
                <a:latin typeface="Marianne" panose="02000000000000000000" pitchFamily="50" charset="0"/>
              </a:rPr>
              <a:t>Le terme plateforme s’accroche au terme le plus utilisé par la communauté</a:t>
            </a:r>
          </a:p>
        </p:txBody>
      </p:sp>
      <p:sp>
        <p:nvSpPr>
          <p:cNvPr id="26" name="Espace réservé du texte 1">
            <a:extLst>
              <a:ext uri="{FF2B5EF4-FFF2-40B4-BE49-F238E27FC236}">
                <a16:creationId xmlns:a16="http://schemas.microsoft.com/office/drawing/2014/main" id="{A0577DE8-58A3-4904-B5CE-FD455128DF57}"/>
              </a:ext>
            </a:extLst>
          </p:cNvPr>
          <p:cNvSpPr txBox="1">
            <a:spLocks/>
          </p:cNvSpPr>
          <p:nvPr/>
        </p:nvSpPr>
        <p:spPr>
          <a:xfrm>
            <a:off x="1029055" y="3301383"/>
            <a:ext cx="5407256" cy="6280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dirty="0">
                <a:solidFill>
                  <a:schemeClr val="accent1"/>
                </a:solidFill>
                <a:latin typeface="Marianne" panose="02000000000000000000" pitchFamily="50" charset="0"/>
              </a:rPr>
              <a:t>Le design Plateforme des données s’ajoute à la galaxie de design sans remplacer ceux de l’entrepôt et du catalogue qui sont toujours opérationnels individuellement.</a:t>
            </a:r>
          </a:p>
          <a:p>
            <a:endParaRPr lang="fr-FR" sz="1200" b="0" i="1" dirty="0">
              <a:solidFill>
                <a:schemeClr val="accent1"/>
              </a:solidFill>
              <a:latin typeface="Marianne" panose="02000000000000000000" pitchFamily="50" charset="0"/>
            </a:endParaRPr>
          </a:p>
        </p:txBody>
      </p:sp>
      <p:sp>
        <p:nvSpPr>
          <p:cNvPr id="9" name="Rectangle 8">
            <a:extLst>
              <a:ext uri="{FF2B5EF4-FFF2-40B4-BE49-F238E27FC236}">
                <a16:creationId xmlns:a16="http://schemas.microsoft.com/office/drawing/2014/main" id="{27AC8CCF-0331-4E2C-8F95-90957692B201}"/>
              </a:ext>
            </a:extLst>
          </p:cNvPr>
          <p:cNvSpPr/>
          <p:nvPr/>
        </p:nvSpPr>
        <p:spPr>
          <a:xfrm>
            <a:off x="418053" y="5951858"/>
            <a:ext cx="9631016" cy="523220"/>
          </a:xfrm>
          <a:prstGeom prst="rect">
            <a:avLst/>
          </a:prstGeom>
        </p:spPr>
        <p:txBody>
          <a:bodyPr wrap="square">
            <a:spAutoFit/>
          </a:bodyPr>
          <a:lstStyle/>
          <a:p>
            <a:r>
              <a:rPr lang="fr-FR" sz="1400" dirty="0">
                <a:latin typeface="Marianne" panose="02000000000000000000" pitchFamily="50" charset="0"/>
              </a:rPr>
              <a:t>Remarque : Le portail est une porte d’entrée fédératrice de tous les services de l’écosystème</a:t>
            </a:r>
          </a:p>
          <a:p>
            <a:pPr>
              <a:buFont typeface="Wingdings" panose="05000000000000000000" pitchFamily="2" charset="2"/>
              <a:buChar char="Ø"/>
            </a:pPr>
            <a:r>
              <a:rPr lang="fr-FR" sz="1400" dirty="0">
                <a:latin typeface="Marianne" panose="02000000000000000000" pitchFamily="50" charset="0"/>
              </a:rPr>
              <a:t> Il est </a:t>
            </a:r>
            <a:r>
              <a:rPr lang="fr-FR" sz="1400" b="1" dirty="0">
                <a:latin typeface="Marianne" panose="02000000000000000000" pitchFamily="50" charset="0"/>
              </a:rPr>
              <a:t>présent sur chaque macaron de l’écosystème actuel, il n’a pas besoin de macaron en lui-même.</a:t>
            </a:r>
          </a:p>
        </p:txBody>
      </p:sp>
    </p:spTree>
    <p:extLst>
      <p:ext uri="{BB962C8B-B14F-4D97-AF65-F5344CB8AC3E}">
        <p14:creationId xmlns:p14="http://schemas.microsoft.com/office/powerpoint/2010/main" val="310539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centres de ressources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22" name="Image 21">
            <a:extLst>
              <a:ext uri="{FF2B5EF4-FFF2-40B4-BE49-F238E27FC236}">
                <a16:creationId xmlns:a16="http://schemas.microsoft.com/office/drawing/2014/main" id="{1F72FCAB-BE5B-42D0-AEF5-363F3729F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628" y="3840246"/>
            <a:ext cx="1319567" cy="1319567"/>
          </a:xfrm>
          <a:prstGeom prst="rect">
            <a:avLst/>
          </a:prstGeom>
        </p:spPr>
      </p:pic>
      <p:pic>
        <p:nvPicPr>
          <p:cNvPr id="27" name="Image 26">
            <a:extLst>
              <a:ext uri="{FF2B5EF4-FFF2-40B4-BE49-F238E27FC236}">
                <a16:creationId xmlns:a16="http://schemas.microsoft.com/office/drawing/2014/main" id="{8B9C3621-3368-425B-9568-212FC15BAC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3596" y="2612403"/>
            <a:ext cx="2920322" cy="1110741"/>
          </a:xfrm>
          <a:prstGeom prst="rect">
            <a:avLst/>
          </a:prstGeom>
        </p:spPr>
      </p:pic>
      <p:pic>
        <p:nvPicPr>
          <p:cNvPr id="29" name="Image 28">
            <a:extLst>
              <a:ext uri="{FF2B5EF4-FFF2-40B4-BE49-F238E27FC236}">
                <a16:creationId xmlns:a16="http://schemas.microsoft.com/office/drawing/2014/main" id="{34D6F158-6A06-416C-8515-6B44E905E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0456" y="714651"/>
            <a:ext cx="2966603" cy="1110741"/>
          </a:xfrm>
          <a:prstGeom prst="rect">
            <a:avLst/>
          </a:prstGeom>
        </p:spPr>
      </p:pic>
      <p:pic>
        <p:nvPicPr>
          <p:cNvPr id="4" name="Image 3">
            <a:extLst>
              <a:ext uri="{FF2B5EF4-FFF2-40B4-BE49-F238E27FC236}">
                <a16:creationId xmlns:a16="http://schemas.microsoft.com/office/drawing/2014/main" id="{D3EBFCE6-F21A-497D-8B40-6A8699D4D7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1679" y="1655253"/>
            <a:ext cx="3064156" cy="1127289"/>
          </a:xfrm>
          <a:prstGeom prst="rect">
            <a:avLst/>
          </a:prstGeom>
        </p:spPr>
      </p:pic>
      <p:pic>
        <p:nvPicPr>
          <p:cNvPr id="5" name="Image 4">
            <a:extLst>
              <a:ext uri="{FF2B5EF4-FFF2-40B4-BE49-F238E27FC236}">
                <a16:creationId xmlns:a16="http://schemas.microsoft.com/office/drawing/2014/main" id="{230B5483-108E-49FE-AC66-4D1387FBC9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2895" y="3697169"/>
            <a:ext cx="2961724" cy="1110647"/>
          </a:xfrm>
          <a:prstGeom prst="rect">
            <a:avLst/>
          </a:prstGeom>
        </p:spPr>
      </p:pic>
      <p:pic>
        <p:nvPicPr>
          <p:cNvPr id="6" name="Image 5" descr="Une image contenant texte, carte de visite, Police, capture d’écran&#10;&#10;Le contenu généré par l’IA peut être incorrect.">
            <a:extLst>
              <a:ext uri="{FF2B5EF4-FFF2-40B4-BE49-F238E27FC236}">
                <a16:creationId xmlns:a16="http://schemas.microsoft.com/office/drawing/2014/main" id="{D63CA832-8CC5-A19D-4B4B-D779056423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2895" y="4666236"/>
            <a:ext cx="2961724" cy="1108333"/>
          </a:xfrm>
          <a:prstGeom prst="rect">
            <a:avLst/>
          </a:prstGeom>
        </p:spPr>
      </p:pic>
    </p:spTree>
    <p:extLst>
      <p:ext uri="{BB962C8B-B14F-4D97-AF65-F5344CB8AC3E}">
        <p14:creationId xmlns:p14="http://schemas.microsoft.com/office/powerpoint/2010/main" val="4193554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C35C58-152E-411B-8322-6D3FF9664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705" y="1140138"/>
            <a:ext cx="6877245" cy="5144603"/>
          </a:xfrm>
          <a:prstGeom prst="rect">
            <a:avLst/>
          </a:prstGeom>
        </p:spPr>
      </p:pic>
      <p:sp>
        <p:nvSpPr>
          <p:cNvPr id="24" name="Rectangle 23">
            <a:extLst>
              <a:ext uri="{FF2B5EF4-FFF2-40B4-BE49-F238E27FC236}">
                <a16:creationId xmlns:a16="http://schemas.microsoft.com/office/drawing/2014/main" id="{A0F9DECE-8978-46F2-B871-1E5FBBB10B8C}"/>
              </a:ext>
            </a:extLst>
          </p:cNvPr>
          <p:cNvSpPr/>
          <p:nvPr/>
        </p:nvSpPr>
        <p:spPr>
          <a:xfrm>
            <a:off x="178137" y="1349733"/>
            <a:ext cx="5467973" cy="113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6BBDB5"/>
                </a:solidFill>
                <a:latin typeface="Marianne" panose="02000000000000000000" pitchFamily="50" charset="0"/>
              </a:rPr>
              <a:t>Ecosystème </a:t>
            </a:r>
            <a:r>
              <a:rPr lang="fr-FR" sz="2400" b="1" i="1" dirty="0">
                <a:solidFill>
                  <a:srgbClr val="6BBDB5"/>
                </a:solidFill>
                <a:latin typeface="Marianne" panose="02000000000000000000" pitchFamily="50" charset="0"/>
              </a:rPr>
              <a:t>Recherche Data Gouv</a:t>
            </a:r>
          </a:p>
          <a:p>
            <a:r>
              <a:rPr lang="fr-FR" sz="1600" b="1" dirty="0">
                <a:solidFill>
                  <a:schemeClr val="tx1">
                    <a:lumMod val="75000"/>
                  </a:schemeClr>
                </a:solidFill>
                <a:latin typeface="Marianne" panose="02000000000000000000" pitchFamily="50" charset="0"/>
              </a:rPr>
              <a:t>Infrastructure de recherche dont les services sont accessibles à partir du portail recherche.data.gouv.fr</a:t>
            </a:r>
          </a:p>
        </p:txBody>
      </p:sp>
      <p:pic>
        <p:nvPicPr>
          <p:cNvPr id="7" name="Image 6">
            <a:extLst>
              <a:ext uri="{FF2B5EF4-FFF2-40B4-BE49-F238E27FC236}">
                <a16:creationId xmlns:a16="http://schemas.microsoft.com/office/drawing/2014/main" id="{B52718FE-241A-49A7-93BB-495BA209C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Tree>
    <p:extLst>
      <p:ext uri="{BB962C8B-B14F-4D97-AF65-F5344CB8AC3E}">
        <p14:creationId xmlns:p14="http://schemas.microsoft.com/office/powerpoint/2010/main" val="20219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7" y="2889250"/>
            <a:ext cx="4489435" cy="1301322"/>
          </a:xfrm>
        </p:spPr>
        <p:txBody>
          <a:bodyPr/>
          <a:lstStyle/>
          <a:p>
            <a:r>
              <a:rPr lang="fr-FR" dirty="0">
                <a:latin typeface="Marianne" panose="02000000000000000000" pitchFamily="50" charset="0"/>
              </a:rPr>
              <a:t>La carte des ateliers de la donnée</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pic>
        <p:nvPicPr>
          <p:cNvPr id="7" name="Image 6">
            <a:extLst>
              <a:ext uri="{FF2B5EF4-FFF2-40B4-BE49-F238E27FC236}">
                <a16:creationId xmlns:a16="http://schemas.microsoft.com/office/drawing/2014/main" id="{A1727665-C18D-4834-B5B5-BD470CCE8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72" y="3993160"/>
            <a:ext cx="1057050" cy="1057050"/>
          </a:xfrm>
          <a:prstGeom prst="rect">
            <a:avLst/>
          </a:prstGeom>
        </p:spPr>
      </p:pic>
      <p:pic>
        <p:nvPicPr>
          <p:cNvPr id="8" name="Image 7">
            <a:extLst>
              <a:ext uri="{FF2B5EF4-FFF2-40B4-BE49-F238E27FC236}">
                <a16:creationId xmlns:a16="http://schemas.microsoft.com/office/drawing/2014/main" id="{E5A95CFD-F9B3-4C23-9CC2-6F98ADE7A7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072" y="3996654"/>
            <a:ext cx="1036742" cy="1036742"/>
          </a:xfrm>
          <a:prstGeom prst="rect">
            <a:avLst/>
          </a:prstGeom>
        </p:spPr>
      </p:pic>
      <p:sp>
        <p:nvSpPr>
          <p:cNvPr id="9" name="Espace réservé du texte 1">
            <a:extLst>
              <a:ext uri="{FF2B5EF4-FFF2-40B4-BE49-F238E27FC236}">
                <a16:creationId xmlns:a16="http://schemas.microsoft.com/office/drawing/2014/main" id="{71BF47C7-C56F-4BA7-814F-FBFBE411933B}"/>
              </a:ext>
            </a:extLst>
          </p:cNvPr>
          <p:cNvSpPr txBox="1">
            <a:spLocks/>
          </p:cNvSpPr>
          <p:nvPr/>
        </p:nvSpPr>
        <p:spPr>
          <a:xfrm>
            <a:off x="2100786" y="5032233"/>
            <a:ext cx="1246421" cy="605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900" b="0" dirty="0">
                <a:solidFill>
                  <a:schemeClr val="accent1"/>
                </a:solidFill>
                <a:latin typeface="Marianne" panose="02000000000000000000" pitchFamily="50" charset="0"/>
              </a:rPr>
              <a:t>Macaron pour illustrer les ateliers de la donnée sur la trajectoire</a:t>
            </a:r>
          </a:p>
        </p:txBody>
      </p:sp>
      <p:sp>
        <p:nvSpPr>
          <p:cNvPr id="10" name="Espace réservé du texte 1">
            <a:extLst>
              <a:ext uri="{FF2B5EF4-FFF2-40B4-BE49-F238E27FC236}">
                <a16:creationId xmlns:a16="http://schemas.microsoft.com/office/drawing/2014/main" id="{73EED69B-4D44-498E-ABFC-5B41B8F249ED}"/>
              </a:ext>
            </a:extLst>
          </p:cNvPr>
          <p:cNvSpPr txBox="1">
            <a:spLocks/>
          </p:cNvSpPr>
          <p:nvPr/>
        </p:nvSpPr>
        <p:spPr>
          <a:xfrm>
            <a:off x="7940601" y="6019878"/>
            <a:ext cx="1246421" cy="60517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900" b="0" i="1" dirty="0">
                <a:solidFill>
                  <a:schemeClr val="accent1"/>
                </a:solidFill>
                <a:latin typeface="Marianne" panose="02000000000000000000" pitchFamily="50" charset="0"/>
              </a:rPr>
              <a:t>Carte du Réseau des ateliers de la donnée en novembre 2025. </a:t>
            </a:r>
          </a:p>
        </p:txBody>
      </p:sp>
      <p:pic>
        <p:nvPicPr>
          <p:cNvPr id="4" name="Image 3" descr="Une image contenant texte, diagramme, Police, Plan&#10;&#10;Le contenu généré par l’IA peut être incorrect.">
            <a:extLst>
              <a:ext uri="{FF2B5EF4-FFF2-40B4-BE49-F238E27FC236}">
                <a16:creationId xmlns:a16="http://schemas.microsoft.com/office/drawing/2014/main" id="{28470E1D-3E5B-BE88-ED28-7BF2FDDAD6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4194" y="535537"/>
            <a:ext cx="5795365" cy="5337110"/>
          </a:xfrm>
          <a:prstGeom prst="rect">
            <a:avLst/>
          </a:prstGeom>
        </p:spPr>
      </p:pic>
    </p:spTree>
    <p:extLst>
      <p:ext uri="{BB962C8B-B14F-4D97-AF65-F5344CB8AC3E}">
        <p14:creationId xmlns:p14="http://schemas.microsoft.com/office/powerpoint/2010/main" val="143509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1D47A9B-0372-41C4-A2FA-20088CCC2CCD}"/>
              </a:ext>
            </a:extLst>
          </p:cNvPr>
          <p:cNvSpPr/>
          <p:nvPr/>
        </p:nvSpPr>
        <p:spPr>
          <a:xfrm>
            <a:off x="6080449" y="321899"/>
            <a:ext cx="5433889" cy="5821450"/>
          </a:xfrm>
          <a:prstGeom prst="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a:extLst>
              <a:ext uri="{FF2B5EF4-FFF2-40B4-BE49-F238E27FC236}">
                <a16:creationId xmlns:a16="http://schemas.microsoft.com/office/drawing/2014/main" id="{FFBF4E99-1BDD-4D84-9FDA-A8B67597E526}"/>
              </a:ext>
            </a:extLst>
          </p:cNvPr>
          <p:cNvSpPr>
            <a:spLocks noGrp="1"/>
          </p:cNvSpPr>
          <p:nvPr>
            <p:ph type="body" idx="1"/>
          </p:nvPr>
        </p:nvSpPr>
        <p:spPr>
          <a:xfrm>
            <a:off x="1055688" y="2889250"/>
            <a:ext cx="4262932" cy="1301322"/>
          </a:xfrm>
        </p:spPr>
        <p:txBody>
          <a:bodyPr/>
          <a:lstStyle/>
          <a:p>
            <a:r>
              <a:rPr lang="fr-FR" dirty="0">
                <a:latin typeface="Marianne" panose="02000000000000000000" pitchFamily="50" charset="0"/>
              </a:rPr>
              <a:t>Les visuels complémentaires</a:t>
            </a:r>
          </a:p>
        </p:txBody>
      </p:sp>
      <p:pic>
        <p:nvPicPr>
          <p:cNvPr id="16" name="Image 15">
            <a:extLst>
              <a:ext uri="{FF2B5EF4-FFF2-40B4-BE49-F238E27FC236}">
                <a16:creationId xmlns:a16="http://schemas.microsoft.com/office/drawing/2014/main" id="{DFBD8988-37E1-49E0-9552-B4235F1FA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62934"/>
            <a:ext cx="3196596" cy="789364"/>
          </a:xfrm>
          <a:prstGeom prst="rect">
            <a:avLst/>
          </a:prstGeom>
        </p:spPr>
      </p:pic>
      <p:sp>
        <p:nvSpPr>
          <p:cNvPr id="18" name="Espace réservé du texte 1">
            <a:extLst>
              <a:ext uri="{FF2B5EF4-FFF2-40B4-BE49-F238E27FC236}">
                <a16:creationId xmlns:a16="http://schemas.microsoft.com/office/drawing/2014/main" id="{9A758B63-72D6-4619-B257-B64CFE581097}"/>
              </a:ext>
            </a:extLst>
          </p:cNvPr>
          <p:cNvSpPr txBox="1">
            <a:spLocks/>
          </p:cNvSpPr>
          <p:nvPr/>
        </p:nvSpPr>
        <p:spPr>
          <a:xfrm>
            <a:off x="7291141" y="6164289"/>
            <a:ext cx="1095776" cy="6264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1200" b="0" dirty="0">
                <a:solidFill>
                  <a:schemeClr val="accent1"/>
                </a:solidFill>
                <a:latin typeface="Marianne" panose="02000000000000000000" pitchFamily="50" charset="0"/>
              </a:rPr>
              <a:t>Eléments disponibles en .ai</a:t>
            </a:r>
          </a:p>
        </p:txBody>
      </p:sp>
      <p:cxnSp>
        <p:nvCxnSpPr>
          <p:cNvPr id="20" name="Connecteur : en angle 19">
            <a:extLst>
              <a:ext uri="{FF2B5EF4-FFF2-40B4-BE49-F238E27FC236}">
                <a16:creationId xmlns:a16="http://schemas.microsoft.com/office/drawing/2014/main" id="{F6C8D197-5C18-401F-80C4-8559B1551C72}"/>
              </a:ext>
            </a:extLst>
          </p:cNvPr>
          <p:cNvCxnSpPr>
            <a:cxnSpLocks/>
          </p:cNvCxnSpPr>
          <p:nvPr/>
        </p:nvCxnSpPr>
        <p:spPr>
          <a:xfrm rot="10800000" flipV="1">
            <a:off x="8125578" y="6050818"/>
            <a:ext cx="668591" cy="255639"/>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7B4085D5-F061-454D-B544-C2B9F8142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5358" y="2303224"/>
            <a:ext cx="1325989" cy="1327977"/>
          </a:xfrm>
          <a:prstGeom prst="rect">
            <a:avLst/>
          </a:prstGeom>
        </p:spPr>
      </p:pic>
      <p:pic>
        <p:nvPicPr>
          <p:cNvPr id="10" name="Image 9">
            <a:extLst>
              <a:ext uri="{FF2B5EF4-FFF2-40B4-BE49-F238E27FC236}">
                <a16:creationId xmlns:a16="http://schemas.microsoft.com/office/drawing/2014/main" id="{06A84016-73B8-4376-8213-230D9F13E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573" y="2250423"/>
            <a:ext cx="1327977" cy="1327977"/>
          </a:xfrm>
          <a:prstGeom prst="rect">
            <a:avLst/>
          </a:prstGeom>
        </p:spPr>
      </p:pic>
      <p:sp>
        <p:nvSpPr>
          <p:cNvPr id="14" name="Espace réservé du texte 1">
            <a:extLst>
              <a:ext uri="{FF2B5EF4-FFF2-40B4-BE49-F238E27FC236}">
                <a16:creationId xmlns:a16="http://schemas.microsoft.com/office/drawing/2014/main" id="{7FCC157A-91C4-4BA5-8695-A1D799D0B248}"/>
              </a:ext>
            </a:extLst>
          </p:cNvPr>
          <p:cNvSpPr txBox="1">
            <a:spLocks/>
          </p:cNvSpPr>
          <p:nvPr/>
        </p:nvSpPr>
        <p:spPr>
          <a:xfrm>
            <a:off x="7825681" y="3462401"/>
            <a:ext cx="637675" cy="298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Devenir atelier</a:t>
            </a:r>
          </a:p>
        </p:txBody>
      </p:sp>
      <p:sp>
        <p:nvSpPr>
          <p:cNvPr id="15" name="Espace réservé du texte 1">
            <a:extLst>
              <a:ext uri="{FF2B5EF4-FFF2-40B4-BE49-F238E27FC236}">
                <a16:creationId xmlns:a16="http://schemas.microsoft.com/office/drawing/2014/main" id="{74BCD4E7-0CB7-45FA-9127-60BDB0F09BF2}"/>
              </a:ext>
            </a:extLst>
          </p:cNvPr>
          <p:cNvSpPr txBox="1">
            <a:spLocks/>
          </p:cNvSpPr>
          <p:nvPr/>
        </p:nvSpPr>
        <p:spPr>
          <a:xfrm>
            <a:off x="9318611" y="3489774"/>
            <a:ext cx="1044569" cy="2973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u="none"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u="sng"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800" b="0" dirty="0">
                <a:solidFill>
                  <a:schemeClr val="accent1"/>
                </a:solidFill>
                <a:latin typeface="Marianne" panose="02000000000000000000" pitchFamily="50" charset="0"/>
              </a:rPr>
              <a:t>Créer un espace institutionnel</a:t>
            </a:r>
          </a:p>
        </p:txBody>
      </p:sp>
    </p:spTree>
    <p:extLst>
      <p:ext uri="{BB962C8B-B14F-4D97-AF65-F5344CB8AC3E}">
        <p14:creationId xmlns:p14="http://schemas.microsoft.com/office/powerpoint/2010/main" val="296251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853B00-BF02-6B2D-8A29-6BC50C1672CE}"/>
              </a:ext>
            </a:extLst>
          </p:cNvPr>
          <p:cNvSpPr>
            <a:spLocks noGrp="1"/>
          </p:cNvSpPr>
          <p:nvPr>
            <p:ph type="body" sz="quarter" idx="10"/>
          </p:nvPr>
        </p:nvSpPr>
        <p:spPr/>
        <p:txBody>
          <a:bodyPr/>
          <a:lstStyle/>
          <a:p>
            <a:r>
              <a:rPr lang="fr-FR" dirty="0">
                <a:solidFill>
                  <a:schemeClr val="tx1"/>
                </a:solidFill>
              </a:rPr>
              <a:t>Iconographie</a:t>
            </a:r>
          </a:p>
        </p:txBody>
      </p:sp>
    </p:spTree>
    <p:extLst>
      <p:ext uri="{BB962C8B-B14F-4D97-AF65-F5344CB8AC3E}">
        <p14:creationId xmlns:p14="http://schemas.microsoft.com/office/powerpoint/2010/main" val="258595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F7954B-0C69-4C87-7503-3C3BA126B760}"/>
              </a:ext>
            </a:extLst>
          </p:cNvPr>
          <p:cNvSpPr>
            <a:spLocks noGrp="1"/>
          </p:cNvSpPr>
          <p:nvPr>
            <p:ph type="body" sz="quarter" idx="11"/>
          </p:nvPr>
        </p:nvSpPr>
        <p:spPr>
          <a:xfrm>
            <a:off x="3200401" y="390616"/>
            <a:ext cx="8572768" cy="538047"/>
          </a:xfrm>
        </p:spPr>
        <p:txBody>
          <a:bodyPr>
            <a:normAutofit fontScale="85000" lnSpcReduction="10000"/>
          </a:bodyPr>
          <a:lstStyle/>
          <a:p>
            <a:r>
              <a:rPr lang="fr-FR" dirty="0"/>
              <a:t>La charte graphique de Recherche Data Gouv</a:t>
            </a:r>
          </a:p>
        </p:txBody>
      </p:sp>
      <p:sp>
        <p:nvSpPr>
          <p:cNvPr id="6" name="Espace réservé du texte 2">
            <a:extLst>
              <a:ext uri="{FF2B5EF4-FFF2-40B4-BE49-F238E27FC236}">
                <a16:creationId xmlns:a16="http://schemas.microsoft.com/office/drawing/2014/main" id="{D80D8154-B1FE-83A4-3139-2223FB703312}"/>
              </a:ext>
            </a:extLst>
          </p:cNvPr>
          <p:cNvSpPr txBox="1">
            <a:spLocks/>
          </p:cNvSpPr>
          <p:nvPr/>
        </p:nvSpPr>
        <p:spPr>
          <a:xfrm>
            <a:off x="615306" y="1393532"/>
            <a:ext cx="6084074" cy="5241803"/>
          </a:xfrm>
          <a:prstGeom prst="rect">
            <a:avLst/>
          </a:prstGeom>
        </p:spPr>
        <p:txBody>
          <a:bodyPr numCol="2" spcCol="432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t>Recherche Data Gouv est l’écosystème au service du partage et de l’ouverture des données de recherche.</a:t>
            </a:r>
          </a:p>
          <a:p>
            <a:pPr marL="0" indent="0">
              <a:buNone/>
            </a:pPr>
            <a:r>
              <a:rPr lang="fr-FR" sz="1600" dirty="0"/>
              <a:t>La charte graphique de Recherche Data Gouv est déclinée de la marque de l’Etat. Le </a:t>
            </a:r>
            <a:r>
              <a:rPr lang="fr-FR" sz="1600" b="1" dirty="0"/>
              <a:t>système graphique est institutionnel, épuré et dédié à la promotion de l’écosystème, de sa gouvernance et de ses activités</a:t>
            </a:r>
            <a:r>
              <a:rPr lang="fr-FR" sz="1600" dirty="0"/>
              <a:t>. </a:t>
            </a:r>
          </a:p>
          <a:p>
            <a:pPr marL="0" indent="0">
              <a:buNone/>
            </a:pPr>
            <a:r>
              <a:rPr lang="fr-FR" sz="1600" dirty="0"/>
              <a:t>En 2026, la charte graphique s’affirme et </a:t>
            </a:r>
            <a:r>
              <a:rPr lang="fr-FR" sz="1600" b="1" dirty="0"/>
              <a:t>s’inscrit dans un cadre durable </a:t>
            </a:r>
            <a:r>
              <a:rPr lang="fr-FR" sz="1600" dirty="0"/>
              <a:t>en vue d’appuyer le passage en tant qu’infrastructure du projet, l’expansion naturelle de l’écosystème et la portée au-delà de l’écosystème et des frontières de Recherche Data Gouv.</a:t>
            </a:r>
          </a:p>
          <a:p>
            <a:pPr marL="0" indent="0">
              <a:buNone/>
            </a:pPr>
            <a:endParaRPr lang="fr-FR" sz="1600" dirty="0"/>
          </a:p>
          <a:p>
            <a:pPr marL="0" indent="0">
              <a:buNone/>
            </a:pPr>
            <a:r>
              <a:rPr lang="fr-FR" sz="1600" dirty="0"/>
              <a:t>Les cibles de la charte graphique sont avant tout </a:t>
            </a:r>
            <a:r>
              <a:rPr lang="fr-FR" sz="1600" b="1" dirty="0"/>
              <a:t>ceux qui ne connaissent pas ou peu Recherche Data Gouv</a:t>
            </a:r>
            <a:r>
              <a:rPr lang="fr-FR" sz="1600" dirty="0"/>
              <a:t>, afin qu’ils puissent découvrir, identifier ou reconnaitre pour compléter leur connaissance de l’infrastructure. En second lieu, elle s’adresse à la </a:t>
            </a:r>
            <a:r>
              <a:rPr lang="fr-FR" sz="1600" b="1" dirty="0"/>
              <a:t>communauté scientifique et les personnels d’appui</a:t>
            </a:r>
            <a:r>
              <a:rPr lang="fr-FR" sz="1600" dirty="0"/>
              <a:t>, pour leur apporter la garantie de contenus conçus par Recherche Data Gouv. </a:t>
            </a:r>
          </a:p>
          <a:p>
            <a:pPr marL="0" indent="0">
              <a:buNone/>
            </a:pPr>
            <a:r>
              <a:rPr lang="fr-FR" sz="1600" dirty="0"/>
              <a:t>Les utilisateurs de cette charte sont l’équipe de direction et les ambassadeurs de Recherche Data Gouv. Les équipes des centres de compétences et de la plateforme ayant leurs propres chartes graphiques, adossées du label adéquat (macaron).</a:t>
            </a:r>
          </a:p>
        </p:txBody>
      </p:sp>
    </p:spTree>
    <p:extLst>
      <p:ext uri="{BB962C8B-B14F-4D97-AF65-F5344CB8AC3E}">
        <p14:creationId xmlns:p14="http://schemas.microsoft.com/office/powerpoint/2010/main" val="110706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4D262F8-9D06-02A4-C1FB-5FE78BCE227D}"/>
              </a:ext>
            </a:extLst>
          </p:cNvPr>
          <p:cNvSpPr>
            <a:spLocks noGrp="1"/>
          </p:cNvSpPr>
          <p:nvPr>
            <p:ph type="body" sz="quarter" idx="11"/>
          </p:nvPr>
        </p:nvSpPr>
        <p:spPr/>
        <p:txBody>
          <a:bodyPr/>
          <a:lstStyle/>
          <a:p>
            <a:r>
              <a:rPr lang="fr-FR" dirty="0"/>
              <a:t>Designs</a:t>
            </a:r>
          </a:p>
        </p:txBody>
      </p:sp>
      <p:sp>
        <p:nvSpPr>
          <p:cNvPr id="3" name="Espace réservé du texte 2">
            <a:extLst>
              <a:ext uri="{FF2B5EF4-FFF2-40B4-BE49-F238E27FC236}">
                <a16:creationId xmlns:a16="http://schemas.microsoft.com/office/drawing/2014/main" id="{9292107D-61EF-D0E6-4613-F64BE90C844E}"/>
              </a:ext>
            </a:extLst>
          </p:cNvPr>
          <p:cNvSpPr>
            <a:spLocks noGrp="1"/>
          </p:cNvSpPr>
          <p:nvPr>
            <p:ph type="body" sz="quarter" idx="10"/>
          </p:nvPr>
        </p:nvSpPr>
        <p:spPr>
          <a:xfrm>
            <a:off x="836081" y="1893698"/>
            <a:ext cx="5928703" cy="2267755"/>
          </a:xfrm>
        </p:spPr>
        <p:txBody>
          <a:bodyPr/>
          <a:lstStyle/>
          <a:p>
            <a:r>
              <a:rPr lang="fr-FR" dirty="0"/>
              <a:t>Le design de l’écosystème (à droite) </a:t>
            </a:r>
            <a:br>
              <a:rPr lang="fr-FR" dirty="0"/>
            </a:br>
            <a:r>
              <a:rPr lang="fr-FR" dirty="0"/>
              <a:t>est réservé à Recherche Data Gouv.</a:t>
            </a:r>
          </a:p>
          <a:p>
            <a:endParaRPr lang="fr-FR" dirty="0"/>
          </a:p>
          <a:p>
            <a:r>
              <a:rPr lang="fr-FR" dirty="0"/>
              <a:t>L’usage de web designs épurés (</a:t>
            </a:r>
            <a:r>
              <a:rPr lang="fr-FR" dirty="0" err="1"/>
              <a:t>outline</a:t>
            </a:r>
            <a:r>
              <a:rPr lang="fr-FR" dirty="0"/>
              <a:t> </a:t>
            </a:r>
            <a:r>
              <a:rPr lang="fr-FR" dirty="0" err="1"/>
              <a:t>only</a:t>
            </a:r>
            <a:r>
              <a:rPr lang="fr-FR" dirty="0"/>
              <a:t>), sobres en noir, blanc ou vert menthe est autorisé. </a:t>
            </a:r>
          </a:p>
          <a:p>
            <a:endParaRPr lang="fr-FR" dirty="0"/>
          </a:p>
          <a:p>
            <a:endParaRPr lang="fr-FR" dirty="0"/>
          </a:p>
        </p:txBody>
      </p:sp>
      <p:sp>
        <p:nvSpPr>
          <p:cNvPr id="5" name="ZoneTexte 4">
            <a:extLst>
              <a:ext uri="{FF2B5EF4-FFF2-40B4-BE49-F238E27FC236}">
                <a16:creationId xmlns:a16="http://schemas.microsoft.com/office/drawing/2014/main" id="{C6A9081D-83B9-A784-C320-FB00E3194A37}"/>
              </a:ext>
            </a:extLst>
          </p:cNvPr>
          <p:cNvSpPr txBox="1"/>
          <p:nvPr/>
        </p:nvSpPr>
        <p:spPr>
          <a:xfrm>
            <a:off x="333569" y="6282718"/>
            <a:ext cx="8558504" cy="369332"/>
          </a:xfrm>
          <a:prstGeom prst="rect">
            <a:avLst/>
          </a:prstGeom>
          <a:noFill/>
        </p:spPr>
        <p:txBody>
          <a:bodyPr wrap="square">
            <a:spAutoFit/>
          </a:bodyPr>
          <a:lstStyle/>
          <a:p>
            <a:r>
              <a:rPr lang="fr-FR" dirty="0"/>
              <a:t>Exemple : www.flaticon.com</a:t>
            </a:r>
          </a:p>
        </p:txBody>
      </p:sp>
      <p:pic>
        <p:nvPicPr>
          <p:cNvPr id="7" name="Image 6" descr="Une image contenant noir, obscurité&#10;&#10;Le contenu généré par l’IA peut être incorrect.">
            <a:extLst>
              <a:ext uri="{FF2B5EF4-FFF2-40B4-BE49-F238E27FC236}">
                <a16:creationId xmlns:a16="http://schemas.microsoft.com/office/drawing/2014/main" id="{A9EE5B26-E1DC-B872-D78B-C78E85A44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3869" y="4377393"/>
            <a:ext cx="820789" cy="820789"/>
          </a:xfrm>
          <a:prstGeom prst="rect">
            <a:avLst/>
          </a:prstGeom>
        </p:spPr>
      </p:pic>
      <p:pic>
        <p:nvPicPr>
          <p:cNvPr id="11" name="Image 10" descr="Une image contenant noir, obscurité&#10;&#10;Le contenu généré par l’IA peut être incorrect.">
            <a:extLst>
              <a:ext uri="{FF2B5EF4-FFF2-40B4-BE49-F238E27FC236}">
                <a16:creationId xmlns:a16="http://schemas.microsoft.com/office/drawing/2014/main" id="{26653EED-FAEF-023D-A556-A7D6C0048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928" y="4377393"/>
            <a:ext cx="820790" cy="820790"/>
          </a:xfrm>
          <a:prstGeom prst="rect">
            <a:avLst/>
          </a:prstGeom>
        </p:spPr>
      </p:pic>
      <p:pic>
        <p:nvPicPr>
          <p:cNvPr id="13" name="Image 12" descr="Une image contenant noir, obscurité&#10;&#10;Le contenu généré par l’IA peut être incorrect.">
            <a:extLst>
              <a:ext uri="{FF2B5EF4-FFF2-40B4-BE49-F238E27FC236}">
                <a16:creationId xmlns:a16="http://schemas.microsoft.com/office/drawing/2014/main" id="{437854AB-786D-538C-3C3F-F0A4EEF59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067" y="4314415"/>
            <a:ext cx="914399" cy="914399"/>
          </a:xfrm>
          <a:prstGeom prst="rect">
            <a:avLst/>
          </a:prstGeom>
        </p:spPr>
      </p:pic>
    </p:spTree>
    <p:extLst>
      <p:ext uri="{BB962C8B-B14F-4D97-AF65-F5344CB8AC3E}">
        <p14:creationId xmlns:p14="http://schemas.microsoft.com/office/powerpoint/2010/main" val="266996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853B00-BF02-6B2D-8A29-6BC50C1672CE}"/>
              </a:ext>
            </a:extLst>
          </p:cNvPr>
          <p:cNvSpPr>
            <a:spLocks noGrp="1"/>
          </p:cNvSpPr>
          <p:nvPr>
            <p:ph type="body" sz="quarter" idx="10"/>
          </p:nvPr>
        </p:nvSpPr>
        <p:spPr/>
        <p:txBody>
          <a:bodyPr/>
          <a:lstStyle/>
          <a:p>
            <a:r>
              <a:rPr lang="fr-FR" dirty="0"/>
              <a:t>FAQ/Vigilance</a:t>
            </a:r>
          </a:p>
        </p:txBody>
      </p:sp>
    </p:spTree>
    <p:extLst>
      <p:ext uri="{BB962C8B-B14F-4D97-AF65-F5344CB8AC3E}">
        <p14:creationId xmlns:p14="http://schemas.microsoft.com/office/powerpoint/2010/main" val="3976501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48D50FF-CA36-4E6E-2EC7-A8FA06DE2F7D}"/>
              </a:ext>
            </a:extLst>
          </p:cNvPr>
          <p:cNvSpPr>
            <a:spLocks noGrp="1"/>
          </p:cNvSpPr>
          <p:nvPr>
            <p:ph type="body" sz="quarter" idx="11"/>
          </p:nvPr>
        </p:nvSpPr>
        <p:spPr>
          <a:xfrm>
            <a:off x="3932807" y="390616"/>
            <a:ext cx="7840361" cy="535531"/>
          </a:xfrm>
        </p:spPr>
        <p:txBody>
          <a:bodyPr/>
          <a:lstStyle/>
          <a:p>
            <a:r>
              <a:rPr lang="fr-FR" dirty="0"/>
              <a:t>Autres couleurs</a:t>
            </a:r>
          </a:p>
        </p:txBody>
      </p:sp>
      <p:sp>
        <p:nvSpPr>
          <p:cNvPr id="3" name="ZoneTexte 2">
            <a:extLst>
              <a:ext uri="{FF2B5EF4-FFF2-40B4-BE49-F238E27FC236}">
                <a16:creationId xmlns:a16="http://schemas.microsoft.com/office/drawing/2014/main" id="{3C7002B4-79FF-A26D-63BF-E382E40D7BBA}"/>
              </a:ext>
            </a:extLst>
          </p:cNvPr>
          <p:cNvSpPr txBox="1"/>
          <p:nvPr/>
        </p:nvSpPr>
        <p:spPr>
          <a:xfrm>
            <a:off x="1598645" y="1951672"/>
            <a:ext cx="8994710" cy="3323987"/>
          </a:xfrm>
          <a:prstGeom prst="rect">
            <a:avLst/>
          </a:prstGeom>
          <a:noFill/>
        </p:spPr>
        <p:txBody>
          <a:bodyPr wrap="square" rtlCol="0">
            <a:spAutoFit/>
          </a:bodyPr>
          <a:lstStyle/>
          <a:p>
            <a:r>
              <a:rPr lang="fr-FR" sz="2400" b="1" dirty="0">
                <a:latin typeface="Marianne" panose="02000000000000000000" pitchFamily="50" charset="0"/>
              </a:rPr>
              <a:t>Le rouge et bleu Etat sont utilisés sur le portail Recherche Data Gouv. Pourquoi ne sont-ils pas dans la charte ?</a:t>
            </a:r>
          </a:p>
          <a:p>
            <a:endParaRPr lang="fr-FR" dirty="0">
              <a:latin typeface="Marianne" panose="02000000000000000000" pitchFamily="50" charset="0"/>
            </a:endParaRPr>
          </a:p>
          <a:p>
            <a:endParaRPr lang="fr-FR" dirty="0">
              <a:latin typeface="Marianne" panose="02000000000000000000" pitchFamily="50" charset="0"/>
            </a:endParaRPr>
          </a:p>
          <a:p>
            <a:r>
              <a:rPr lang="fr-FR" dirty="0">
                <a:latin typeface="Marianne" panose="02000000000000000000" pitchFamily="50" charset="0"/>
              </a:rPr>
              <a:t>Le portail s’inscrit dans le système design de l’Etat en parant son univers de sa couleur identitaire (vert menthe).</a:t>
            </a:r>
          </a:p>
          <a:p>
            <a:r>
              <a:rPr lang="fr-FR" dirty="0">
                <a:latin typeface="Marianne" panose="02000000000000000000" pitchFamily="50" charset="0"/>
              </a:rPr>
              <a:t>Néanmoins des usages spécifiques et prévus par le système design imposent un code couleur d’alerte et/ou de notification. D’où la présence par exemple dans les messages par-dessus du </a:t>
            </a:r>
            <a:r>
              <a:rPr lang="fr-FR" dirty="0" err="1">
                <a:latin typeface="Marianne" panose="02000000000000000000" pitchFamily="50" charset="0"/>
              </a:rPr>
              <a:t>footer</a:t>
            </a:r>
            <a:r>
              <a:rPr lang="fr-FR" dirty="0">
                <a:latin typeface="Marianne" panose="02000000000000000000" pitchFamily="50" charset="0"/>
              </a:rPr>
              <a:t> de bleu et/rouge Etat.</a:t>
            </a:r>
          </a:p>
          <a:p>
            <a:r>
              <a:rPr lang="fr-FR" dirty="0">
                <a:latin typeface="Marianne" panose="02000000000000000000" pitchFamily="50" charset="0"/>
              </a:rPr>
              <a:t>Ils ne peuvent être utilisés hors de ce cadre.</a:t>
            </a:r>
          </a:p>
          <a:p>
            <a:endParaRPr lang="fr-FR" dirty="0">
              <a:latin typeface="Marianne" panose="02000000000000000000" pitchFamily="50" charset="0"/>
            </a:endParaRPr>
          </a:p>
        </p:txBody>
      </p:sp>
    </p:spTree>
    <p:extLst>
      <p:ext uri="{BB962C8B-B14F-4D97-AF65-F5344CB8AC3E}">
        <p14:creationId xmlns:p14="http://schemas.microsoft.com/office/powerpoint/2010/main" val="127695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48D50FF-CA36-4E6E-2EC7-A8FA06DE2F7D}"/>
              </a:ext>
            </a:extLst>
          </p:cNvPr>
          <p:cNvSpPr>
            <a:spLocks noGrp="1"/>
          </p:cNvSpPr>
          <p:nvPr>
            <p:ph type="body" sz="quarter" idx="11"/>
          </p:nvPr>
        </p:nvSpPr>
        <p:spPr>
          <a:xfrm>
            <a:off x="3932807" y="390616"/>
            <a:ext cx="7840361" cy="535531"/>
          </a:xfrm>
        </p:spPr>
        <p:txBody>
          <a:bodyPr/>
          <a:lstStyle/>
          <a:p>
            <a:r>
              <a:rPr lang="fr-FR" dirty="0"/>
              <a:t>Autres couleurs</a:t>
            </a:r>
          </a:p>
        </p:txBody>
      </p:sp>
      <p:sp>
        <p:nvSpPr>
          <p:cNvPr id="3" name="ZoneTexte 2">
            <a:extLst>
              <a:ext uri="{FF2B5EF4-FFF2-40B4-BE49-F238E27FC236}">
                <a16:creationId xmlns:a16="http://schemas.microsoft.com/office/drawing/2014/main" id="{3C7002B4-79FF-A26D-63BF-E382E40D7BBA}"/>
              </a:ext>
            </a:extLst>
          </p:cNvPr>
          <p:cNvSpPr txBox="1"/>
          <p:nvPr/>
        </p:nvSpPr>
        <p:spPr>
          <a:xfrm>
            <a:off x="1673290" y="1573737"/>
            <a:ext cx="8994710" cy="4893647"/>
          </a:xfrm>
          <a:prstGeom prst="rect">
            <a:avLst/>
          </a:prstGeom>
          <a:noFill/>
        </p:spPr>
        <p:txBody>
          <a:bodyPr wrap="square" rtlCol="0">
            <a:spAutoFit/>
          </a:bodyPr>
          <a:lstStyle/>
          <a:p>
            <a:r>
              <a:rPr lang="fr-FR" sz="2400" b="1" dirty="0">
                <a:latin typeface="Marianne" panose="02000000000000000000" pitchFamily="50" charset="0"/>
              </a:rPr>
              <a:t>Où est le jaune maïs ?</a:t>
            </a:r>
          </a:p>
          <a:p>
            <a:endParaRPr lang="fr-FR" dirty="0">
              <a:latin typeface="Marianne" panose="02000000000000000000" pitchFamily="50" charset="0"/>
            </a:endParaRPr>
          </a:p>
          <a:p>
            <a:endParaRPr lang="fr-FR" dirty="0">
              <a:latin typeface="Marianne" panose="02000000000000000000" pitchFamily="50" charset="0"/>
            </a:endParaRPr>
          </a:p>
          <a:p>
            <a:r>
              <a:rPr lang="fr-FR" dirty="0">
                <a:latin typeface="Marianne" panose="02000000000000000000" pitchFamily="50" charset="0"/>
              </a:rPr>
              <a:t>Pour l’inauguration, en 2022, un jaune maïs a été intégré au motion design de présentation de Recherche Data Gouv.</a:t>
            </a:r>
          </a:p>
          <a:p>
            <a:r>
              <a:rPr lang="fr-FR" dirty="0">
                <a:latin typeface="Marianne" panose="02000000000000000000" pitchFamily="50" charset="0"/>
              </a:rPr>
              <a:t>Trop écho à l’univers PNSO, aucun autre document numérique ou </a:t>
            </a:r>
            <a:r>
              <a:rPr lang="fr-FR" dirty="0" err="1">
                <a:latin typeface="Marianne" panose="02000000000000000000" pitchFamily="50" charset="0"/>
              </a:rPr>
              <a:t>print</a:t>
            </a:r>
            <a:r>
              <a:rPr lang="fr-FR" dirty="0">
                <a:latin typeface="Marianne" panose="02000000000000000000" pitchFamily="50" charset="0"/>
              </a:rPr>
              <a:t> n’a prôné cette nuance tout au long du projet. Sa présence dans la charte du projet était associée aux mots « avec parcimonie ».</a:t>
            </a:r>
          </a:p>
          <a:p>
            <a:endParaRPr lang="fr-FR" dirty="0">
              <a:latin typeface="Marianne" panose="02000000000000000000" pitchFamily="50" charset="0"/>
            </a:endParaRPr>
          </a:p>
          <a:p>
            <a:r>
              <a:rPr lang="fr-FR" dirty="0">
                <a:latin typeface="Marianne" panose="02000000000000000000" pitchFamily="50" charset="0"/>
              </a:rPr>
              <a:t>Depuis la charte associée à l’infrastructure Recherche Data Gouv a confirmé sa présence unique autour du vert menthe.</a:t>
            </a:r>
          </a:p>
          <a:p>
            <a:endParaRPr lang="fr-FR" dirty="0">
              <a:latin typeface="Marianne" panose="02000000000000000000" pitchFamily="50" charset="0"/>
            </a:endParaRPr>
          </a:p>
          <a:p>
            <a:r>
              <a:rPr lang="fr-FR" dirty="0">
                <a:latin typeface="Marianne" panose="02000000000000000000" pitchFamily="50" charset="0"/>
              </a:rPr>
              <a:t>À noter : une charte fille « </a:t>
            </a:r>
            <a:r>
              <a:rPr lang="fr-FR" dirty="0" err="1">
                <a:latin typeface="Marianne" panose="02000000000000000000" pitchFamily="50" charset="0"/>
              </a:rPr>
              <a:t>Airdégé</a:t>
            </a:r>
            <a:r>
              <a:rPr lang="fr-FR" dirty="0">
                <a:latin typeface="Marianne" panose="02000000000000000000" pitchFamily="50" charset="0"/>
              </a:rPr>
              <a:t> », développant la communication interne présente lors des séminaires, est née en s’appuyant sur le jaune maïs. Pour aller à contre pied de cet usage initial.</a:t>
            </a:r>
          </a:p>
          <a:p>
            <a:endParaRPr lang="fr-FR" dirty="0">
              <a:latin typeface="Marianne" panose="02000000000000000000" pitchFamily="50" charset="0"/>
            </a:endParaRPr>
          </a:p>
          <a:p>
            <a:endParaRPr lang="fr-FR" dirty="0">
              <a:latin typeface="Marianne" panose="02000000000000000000" pitchFamily="50" charset="0"/>
            </a:endParaRPr>
          </a:p>
        </p:txBody>
      </p:sp>
    </p:spTree>
    <p:extLst>
      <p:ext uri="{BB962C8B-B14F-4D97-AF65-F5344CB8AC3E}">
        <p14:creationId xmlns:p14="http://schemas.microsoft.com/office/powerpoint/2010/main" val="304195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C56FCC-BDB5-DCA8-A6B0-C4FE50237924}"/>
              </a:ext>
            </a:extLst>
          </p:cNvPr>
          <p:cNvSpPr/>
          <p:nvPr/>
        </p:nvSpPr>
        <p:spPr>
          <a:xfrm>
            <a:off x="4557724" y="1011364"/>
            <a:ext cx="3686058" cy="10252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1">
            <a:extLst>
              <a:ext uri="{FF2B5EF4-FFF2-40B4-BE49-F238E27FC236}">
                <a16:creationId xmlns:a16="http://schemas.microsoft.com/office/drawing/2014/main" id="{4AD3923D-5680-7D49-FBA7-7FF3A70D0401}"/>
              </a:ext>
            </a:extLst>
          </p:cNvPr>
          <p:cNvSpPr txBox="1">
            <a:spLocks/>
          </p:cNvSpPr>
          <p:nvPr/>
        </p:nvSpPr>
        <p:spPr bwMode="auto">
          <a:xfrm>
            <a:off x="854960" y="1255169"/>
            <a:ext cx="9893905" cy="3061811"/>
          </a:xfrm>
          <a:prstGeom prst="rect">
            <a:avLst/>
          </a:prstGeom>
        </p:spPr>
        <p:txBody>
          <a:bodyPr vert="horz" lIns="91440" tIns="45720" rIns="91440" bIns="45720" rtlCol="0">
            <a:noAutofit/>
          </a:bodyPr>
          <a:lstStyle>
            <a:lvl1pPr marL="0" indent="0" algn="l" defTabSz="914400" eaLnBrk="1" hangingPunct="1">
              <a:lnSpc>
                <a:spcPct val="90000"/>
              </a:lnSpc>
              <a:spcBef>
                <a:spcPts val="1000"/>
              </a:spcBef>
              <a:buFont typeface="Arial"/>
              <a:buNone/>
              <a:defRPr sz="3200" b="1">
                <a:solidFill>
                  <a:schemeClr val="tx2"/>
                </a:solidFill>
                <a:latin typeface="Marianne" panose="02000000000000000000" pitchFamily="50" charset="0"/>
                <a:ea typeface="+mn-ea"/>
                <a:cs typeface="+mn-cs"/>
              </a:defRPr>
            </a:lvl1pPr>
            <a:lvl2pPr marL="457200" indent="0" algn="l" defTabSz="914400" eaLnBrk="1" hangingPunct="1">
              <a:lnSpc>
                <a:spcPct val="90000"/>
              </a:lnSpc>
              <a:spcBef>
                <a:spcPts val="500"/>
              </a:spcBef>
              <a:buFont typeface="Arial"/>
              <a:buNone/>
              <a:defRPr sz="2000">
                <a:solidFill>
                  <a:schemeClr val="tx1">
                    <a:tint val="75000"/>
                  </a:schemeClr>
                </a:solidFill>
                <a:latin typeface="Marianne"/>
                <a:ea typeface="+mn-ea"/>
                <a:cs typeface="+mn-cs"/>
              </a:defRPr>
            </a:lvl2pPr>
            <a:lvl3pPr marL="914400" indent="0" algn="l" defTabSz="914400" eaLnBrk="1" hangingPunct="1">
              <a:lnSpc>
                <a:spcPct val="90000"/>
              </a:lnSpc>
              <a:spcBef>
                <a:spcPts val="500"/>
              </a:spcBef>
              <a:buFont typeface="Arial"/>
              <a:buNone/>
              <a:defRPr sz="1800">
                <a:solidFill>
                  <a:schemeClr val="tx1">
                    <a:tint val="75000"/>
                  </a:schemeClr>
                </a:solidFill>
                <a:latin typeface="Marianne"/>
                <a:ea typeface="+mn-ea"/>
                <a:cs typeface="+mn-cs"/>
              </a:defRPr>
            </a:lvl3pPr>
            <a:lvl4pPr marL="1371600" indent="0" algn="l" defTabSz="914400" eaLnBrk="1" hangingPunct="1">
              <a:lnSpc>
                <a:spcPct val="90000"/>
              </a:lnSpc>
              <a:spcBef>
                <a:spcPts val="500"/>
              </a:spcBef>
              <a:buFont typeface="Arial"/>
              <a:buNone/>
              <a:defRPr sz="1600">
                <a:solidFill>
                  <a:schemeClr val="tx1">
                    <a:tint val="75000"/>
                  </a:schemeClr>
                </a:solidFill>
                <a:latin typeface="Marianne"/>
                <a:ea typeface="+mn-ea"/>
                <a:cs typeface="+mn-cs"/>
              </a:defRPr>
            </a:lvl4pPr>
            <a:lvl5pPr marL="18288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5pPr>
            <a:lvl6pPr marL="22860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6pPr>
            <a:lvl7pPr marL="27432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7pPr>
            <a:lvl8pPr marL="32004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8pPr>
            <a:lvl9pPr marL="36576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9pPr>
          </a:lstStyle>
          <a:p>
            <a:pPr marL="0" marR="0" lvl="0" indent="0" algn="l" defTabSz="914400" eaLnBrk="1" fontAlgn="auto" latinLnBrk="0" hangingPunct="1">
              <a:lnSpc>
                <a:spcPct val="90000"/>
              </a:lnSpc>
              <a:spcBef>
                <a:spcPts val="1000"/>
              </a:spcBef>
              <a:spcAft>
                <a:spcPts val="0"/>
              </a:spcAft>
              <a:buClrTx/>
              <a:buSzTx/>
              <a:buFont typeface="Arial"/>
              <a:buNone/>
              <a:tabLst/>
              <a:defRPr/>
            </a:pPr>
            <a:r>
              <a:rPr lang="fr-FR" dirty="0">
                <a:solidFill>
                  <a:schemeClr val="tx1"/>
                </a:solidFill>
                <a:cs typeface="Arial"/>
              </a:rPr>
              <a:t>Le</a:t>
            </a:r>
            <a:r>
              <a:rPr kumimoji="0" lang="fr-FR" sz="3200" b="1" i="0" u="none" strike="noStrike" kern="0" cap="none" spc="0" normalizeH="0" baseline="0" noProof="0" dirty="0">
                <a:ln>
                  <a:noFill/>
                </a:ln>
                <a:solidFill>
                  <a:schemeClr val="tx1"/>
                </a:solidFill>
                <a:effectLst/>
                <a:uLnTx/>
                <a:uFillTx/>
                <a:latin typeface="Marianne" panose="02000000000000000000" pitchFamily="50" charset="0"/>
                <a:cs typeface="Arial"/>
              </a:rPr>
              <a:t> logotype est déformé dans les macarons.</a:t>
            </a:r>
          </a:p>
          <a:p>
            <a:pPr marL="0" marR="0" lvl="0" indent="0" algn="l" defTabSz="914400" eaLnBrk="1" fontAlgn="auto" latinLnBrk="0" hangingPunct="1">
              <a:lnSpc>
                <a:spcPct val="90000"/>
              </a:lnSpc>
              <a:spcBef>
                <a:spcPts val="1000"/>
              </a:spcBef>
              <a:spcAft>
                <a:spcPts val="0"/>
              </a:spcAft>
              <a:buClrTx/>
              <a:buSzTx/>
              <a:buFont typeface="Arial"/>
              <a:buNone/>
              <a:tabLst/>
              <a:defRPr/>
            </a:pPr>
            <a:endParaRPr lang="fr-FR" sz="2800" dirty="0">
              <a:solidFill>
                <a:schemeClr val="tx1"/>
              </a:solidFill>
              <a:cs typeface="Arial"/>
            </a:endParaRPr>
          </a:p>
          <a:p>
            <a:pPr marL="0" marR="0" lvl="0" indent="0" algn="l" defTabSz="914400" eaLnBrk="1" fontAlgn="auto" latinLnBrk="0" hangingPunct="1">
              <a:lnSpc>
                <a:spcPct val="90000"/>
              </a:lnSpc>
              <a:spcBef>
                <a:spcPts val="1000"/>
              </a:spcBef>
              <a:spcAft>
                <a:spcPts val="0"/>
              </a:spcAft>
              <a:buClrTx/>
              <a:buSzTx/>
              <a:buFont typeface="Arial"/>
              <a:buNone/>
              <a:tabLst/>
              <a:defRPr/>
            </a:pPr>
            <a:r>
              <a:rPr lang="fr-FR" sz="1600" b="0" dirty="0">
                <a:solidFill>
                  <a:schemeClr val="tx1"/>
                </a:solidFill>
                <a:cs typeface="Arial"/>
              </a:rPr>
              <a:t>Il s’agit </a:t>
            </a:r>
          </a:p>
          <a:p>
            <a:pPr marL="285750" marR="0" lvl="0" indent="-285750" algn="l"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sz="1600" b="0" dirty="0">
                <a:solidFill>
                  <a:schemeClr val="tx1"/>
                </a:solidFill>
                <a:cs typeface="Arial"/>
              </a:rPr>
              <a:t>d’un écho au portail, le liant, la vitrine de l’écosystème.</a:t>
            </a:r>
          </a:p>
          <a:p>
            <a:pPr marL="285750" marR="0" lvl="0" indent="-285750" algn="l"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sz="1600" b="0" dirty="0">
                <a:solidFill>
                  <a:schemeClr val="tx1"/>
                </a:solidFill>
                <a:cs typeface="Arial"/>
              </a:rPr>
              <a:t>d’une mention spécifique pour les centres de ressources.</a:t>
            </a:r>
          </a:p>
          <a:p>
            <a:pPr marL="285750" marR="0" lvl="0" indent="-285750" algn="l"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fr-FR" sz="1600" b="0" dirty="0">
              <a:solidFill>
                <a:schemeClr val="tx1"/>
              </a:solidFill>
              <a:cs typeface="Arial"/>
            </a:endParaRPr>
          </a:p>
          <a:p>
            <a:pPr marR="0" lvl="0" algn="l" defTabSz="914400" eaLnBrk="1" fontAlgn="auto" latinLnBrk="0" hangingPunct="1">
              <a:lnSpc>
                <a:spcPct val="90000"/>
              </a:lnSpc>
              <a:spcBef>
                <a:spcPts val="1000"/>
              </a:spcBef>
              <a:spcAft>
                <a:spcPts val="0"/>
              </a:spcAft>
              <a:buClrTx/>
              <a:buSzTx/>
              <a:tabLst/>
              <a:defRPr/>
            </a:pPr>
            <a:r>
              <a:rPr lang="fr-FR" sz="1600" b="0" dirty="0">
                <a:solidFill>
                  <a:schemeClr val="tx1"/>
                </a:solidFill>
                <a:cs typeface="Arial"/>
              </a:rPr>
              <a:t>Cet usage est strict et unique.</a:t>
            </a:r>
            <a:endParaRPr lang="fr-FR" sz="1600" dirty="0">
              <a:solidFill>
                <a:schemeClr val="tx1"/>
              </a:solidFill>
              <a:cs typeface="Arial"/>
            </a:endParaRP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fr-FR" sz="2800" b="1" i="0" u="none" strike="noStrike" kern="0" cap="none" spc="0" normalizeH="0" baseline="0" noProof="0" dirty="0">
              <a:ln>
                <a:noFill/>
              </a:ln>
              <a:solidFill>
                <a:schemeClr val="tx1"/>
              </a:solidFill>
              <a:effectLst/>
              <a:uLnTx/>
              <a:uFillTx/>
              <a:latin typeface="Marianne" panose="02000000000000000000" pitchFamily="50" charset="0"/>
              <a:cs typeface="Arial"/>
            </a:endParaRP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fr-FR" sz="2800" b="1" i="0" u="none" strike="noStrike" kern="0" cap="none" spc="0" normalizeH="0" baseline="0" noProof="0" dirty="0">
              <a:ln>
                <a:noFill/>
              </a:ln>
              <a:solidFill>
                <a:srgbClr val="37635F"/>
              </a:solidFill>
              <a:effectLst/>
              <a:uLnTx/>
              <a:uFillTx/>
              <a:latin typeface="Marianne" panose="02000000000000000000" pitchFamily="50" charset="0"/>
              <a:cs typeface="Arial"/>
            </a:endParaRP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fr-FR" sz="3200" b="1" i="0" u="none" strike="noStrike" kern="0" cap="none" spc="0" normalizeH="0" baseline="0" noProof="0" dirty="0">
              <a:ln>
                <a:noFill/>
              </a:ln>
              <a:solidFill>
                <a:srgbClr val="37635F"/>
              </a:solidFill>
              <a:effectLst/>
              <a:uLnTx/>
              <a:uFillTx/>
              <a:latin typeface="Marianne" panose="02000000000000000000" pitchFamily="50" charset="0"/>
              <a:cs typeface="Arial"/>
            </a:endParaRPr>
          </a:p>
        </p:txBody>
      </p:sp>
      <p:pic>
        <p:nvPicPr>
          <p:cNvPr id="5" name="Image 4">
            <a:extLst>
              <a:ext uri="{FF2B5EF4-FFF2-40B4-BE49-F238E27FC236}">
                <a16:creationId xmlns:a16="http://schemas.microsoft.com/office/drawing/2014/main" id="{0248C549-A7D4-85D7-CD2F-B4B89E5EC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646" y="2501998"/>
            <a:ext cx="1855394" cy="1854004"/>
          </a:xfrm>
          <a:prstGeom prst="rect">
            <a:avLst/>
          </a:prstGeom>
        </p:spPr>
      </p:pic>
      <p:pic>
        <p:nvPicPr>
          <p:cNvPr id="9" name="Image 8">
            <a:extLst>
              <a:ext uri="{FF2B5EF4-FFF2-40B4-BE49-F238E27FC236}">
                <a16:creationId xmlns:a16="http://schemas.microsoft.com/office/drawing/2014/main" id="{11EFCD1F-F2CB-E3AF-06D6-845255879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619" y="4772951"/>
            <a:ext cx="3846909" cy="1463167"/>
          </a:xfrm>
          <a:prstGeom prst="rect">
            <a:avLst/>
          </a:prstGeom>
        </p:spPr>
      </p:pic>
    </p:spTree>
    <p:extLst>
      <p:ext uri="{BB962C8B-B14F-4D97-AF65-F5344CB8AC3E}">
        <p14:creationId xmlns:p14="http://schemas.microsoft.com/office/powerpoint/2010/main" val="397727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22C9122-E500-D167-9765-881D4EF736B6}"/>
              </a:ext>
            </a:extLst>
          </p:cNvPr>
          <p:cNvSpPr>
            <a:spLocks noGrp="1"/>
          </p:cNvSpPr>
          <p:nvPr>
            <p:ph type="body" sz="quarter" idx="11"/>
          </p:nvPr>
        </p:nvSpPr>
        <p:spPr/>
        <p:txBody>
          <a:bodyPr/>
          <a:lstStyle/>
          <a:p>
            <a:r>
              <a:rPr lang="fr-FR" dirty="0"/>
              <a:t>Charte graphique </a:t>
            </a:r>
            <a:br>
              <a:rPr lang="fr-FR" dirty="0"/>
            </a:br>
            <a:r>
              <a:rPr lang="fr-FR" dirty="0"/>
              <a:t>Recherche Data Gouv</a:t>
            </a:r>
          </a:p>
        </p:txBody>
      </p:sp>
      <p:sp>
        <p:nvSpPr>
          <p:cNvPr id="3" name="Espace réservé du texte 2">
            <a:extLst>
              <a:ext uri="{FF2B5EF4-FFF2-40B4-BE49-F238E27FC236}">
                <a16:creationId xmlns:a16="http://schemas.microsoft.com/office/drawing/2014/main" id="{210C701E-5470-824B-1123-A00AAD9E5E70}"/>
              </a:ext>
            </a:extLst>
          </p:cNvPr>
          <p:cNvSpPr>
            <a:spLocks noGrp="1"/>
          </p:cNvSpPr>
          <p:nvPr>
            <p:ph type="body" sz="quarter" idx="10"/>
          </p:nvPr>
        </p:nvSpPr>
        <p:spPr/>
        <p:txBody>
          <a:bodyPr>
            <a:normAutofit fontScale="92500" lnSpcReduction="10000"/>
          </a:bodyPr>
          <a:lstStyle/>
          <a:p>
            <a:r>
              <a:rPr lang="fr-FR" dirty="0"/>
              <a:t>Contact / Nadège Joly</a:t>
            </a:r>
          </a:p>
        </p:txBody>
      </p:sp>
      <p:sp>
        <p:nvSpPr>
          <p:cNvPr id="4" name="Espace réservé du texte 3">
            <a:extLst>
              <a:ext uri="{FF2B5EF4-FFF2-40B4-BE49-F238E27FC236}">
                <a16:creationId xmlns:a16="http://schemas.microsoft.com/office/drawing/2014/main" id="{1B37CBB6-974C-14D2-8C97-4D53CC477336}"/>
              </a:ext>
            </a:extLst>
          </p:cNvPr>
          <p:cNvSpPr>
            <a:spLocks noGrp="1"/>
          </p:cNvSpPr>
          <p:nvPr>
            <p:ph type="body" sz="quarter" idx="12"/>
          </p:nvPr>
        </p:nvSpPr>
        <p:spPr/>
        <p:txBody>
          <a:bodyPr>
            <a:normAutofit fontScale="92500" lnSpcReduction="10000"/>
          </a:bodyPr>
          <a:lstStyle/>
          <a:p>
            <a:r>
              <a:rPr lang="fr-FR" dirty="0"/>
              <a:t>Resp. Communication Recherche Data Gouv</a:t>
            </a:r>
          </a:p>
        </p:txBody>
      </p:sp>
      <p:sp>
        <p:nvSpPr>
          <p:cNvPr id="5" name="Espace réservé du texte 4">
            <a:extLst>
              <a:ext uri="{FF2B5EF4-FFF2-40B4-BE49-F238E27FC236}">
                <a16:creationId xmlns:a16="http://schemas.microsoft.com/office/drawing/2014/main" id="{C9B8171F-803E-C7C7-AAEF-7C8C3223C5A7}"/>
              </a:ext>
            </a:extLst>
          </p:cNvPr>
          <p:cNvSpPr>
            <a:spLocks noGrp="1"/>
          </p:cNvSpPr>
          <p:nvPr>
            <p:ph type="body" sz="quarter" idx="13"/>
          </p:nvPr>
        </p:nvSpPr>
        <p:spPr/>
        <p:txBody>
          <a:bodyPr>
            <a:normAutofit fontScale="92500" lnSpcReduction="10000"/>
          </a:bodyPr>
          <a:lstStyle/>
          <a:p>
            <a:r>
              <a:rPr lang="fr-FR" dirty="0"/>
              <a:t>nadege.joly@univ-lille.fr</a:t>
            </a:r>
          </a:p>
        </p:txBody>
      </p:sp>
      <p:sp>
        <p:nvSpPr>
          <p:cNvPr id="6" name="Espace réservé du texte 5">
            <a:extLst>
              <a:ext uri="{FF2B5EF4-FFF2-40B4-BE49-F238E27FC236}">
                <a16:creationId xmlns:a16="http://schemas.microsoft.com/office/drawing/2014/main" id="{4BFA3FE8-7BC3-F471-4684-F92BC46C1795}"/>
              </a:ext>
            </a:extLst>
          </p:cNvPr>
          <p:cNvSpPr>
            <a:spLocks noGrp="1"/>
          </p:cNvSpPr>
          <p:nvPr>
            <p:ph type="body" sz="quarter" idx="14"/>
          </p:nvPr>
        </p:nvSpPr>
        <p:spPr/>
        <p:txBody>
          <a:bodyPr/>
          <a:lstStyle/>
          <a:p>
            <a:r>
              <a:rPr lang="fr-FR" dirty="0"/>
              <a:t>Mars 2026</a:t>
            </a:r>
          </a:p>
        </p:txBody>
      </p:sp>
    </p:spTree>
    <p:extLst>
      <p:ext uri="{BB962C8B-B14F-4D97-AF65-F5344CB8AC3E}">
        <p14:creationId xmlns:p14="http://schemas.microsoft.com/office/powerpoint/2010/main" val="125252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853B00-BF02-6B2D-8A29-6BC50C1672CE}"/>
              </a:ext>
            </a:extLst>
          </p:cNvPr>
          <p:cNvSpPr>
            <a:spLocks noGrp="1"/>
          </p:cNvSpPr>
          <p:nvPr>
            <p:ph type="body" sz="quarter" idx="10"/>
          </p:nvPr>
        </p:nvSpPr>
        <p:spPr/>
        <p:txBody>
          <a:bodyPr/>
          <a:lstStyle/>
          <a:p>
            <a:r>
              <a:rPr lang="fr-FR" dirty="0">
                <a:solidFill>
                  <a:schemeClr val="tx1"/>
                </a:solidFill>
              </a:rPr>
              <a:t>Logo</a:t>
            </a:r>
          </a:p>
        </p:txBody>
      </p:sp>
    </p:spTree>
    <p:extLst>
      <p:ext uri="{BB962C8B-B14F-4D97-AF65-F5344CB8AC3E}">
        <p14:creationId xmlns:p14="http://schemas.microsoft.com/office/powerpoint/2010/main" val="217202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7D71AE-BD82-CB5F-6C2B-8B35833207B8}"/>
              </a:ext>
            </a:extLst>
          </p:cNvPr>
          <p:cNvSpPr/>
          <p:nvPr/>
        </p:nvSpPr>
        <p:spPr>
          <a:xfrm>
            <a:off x="0" y="0"/>
            <a:ext cx="12192000" cy="6858000"/>
          </a:xfrm>
          <a:prstGeom prst="rect">
            <a:avLst/>
          </a:prstGeom>
          <a:solidFill>
            <a:srgbClr val="58BB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1C56FCC-BDB5-DCA8-A6B0-C4FE50237924}"/>
              </a:ext>
            </a:extLst>
          </p:cNvPr>
          <p:cNvSpPr/>
          <p:nvPr/>
        </p:nvSpPr>
        <p:spPr>
          <a:xfrm>
            <a:off x="4557724" y="1011364"/>
            <a:ext cx="3686058" cy="10252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a:extLst>
              <a:ext uri="{FF2B5EF4-FFF2-40B4-BE49-F238E27FC236}">
                <a16:creationId xmlns:a16="http://schemas.microsoft.com/office/drawing/2014/main" id="{430CDD97-6CEE-9C51-06D3-C538D9525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033" y="971259"/>
            <a:ext cx="4314342" cy="1065379"/>
          </a:xfrm>
          <a:prstGeom prst="rect">
            <a:avLst/>
          </a:prstGeom>
        </p:spPr>
      </p:pic>
      <p:sp>
        <p:nvSpPr>
          <p:cNvPr id="6" name="Espace réservé du texte 1">
            <a:extLst>
              <a:ext uri="{FF2B5EF4-FFF2-40B4-BE49-F238E27FC236}">
                <a16:creationId xmlns:a16="http://schemas.microsoft.com/office/drawing/2014/main" id="{4AD3923D-5680-7D49-FBA7-7FF3A70D0401}"/>
              </a:ext>
            </a:extLst>
          </p:cNvPr>
          <p:cNvSpPr txBox="1">
            <a:spLocks/>
          </p:cNvSpPr>
          <p:nvPr/>
        </p:nvSpPr>
        <p:spPr bwMode="auto">
          <a:xfrm>
            <a:off x="707420" y="1295182"/>
            <a:ext cx="9893905" cy="4038817"/>
          </a:xfrm>
          <a:prstGeom prst="rect">
            <a:avLst/>
          </a:prstGeom>
        </p:spPr>
        <p:txBody>
          <a:bodyPr vert="horz" lIns="91440" tIns="45720" rIns="91440" bIns="45720" rtlCol="0">
            <a:noAutofit/>
          </a:bodyPr>
          <a:lstStyle>
            <a:lvl1pPr marL="0" indent="0" algn="l" defTabSz="914400" eaLnBrk="1" hangingPunct="1">
              <a:lnSpc>
                <a:spcPct val="90000"/>
              </a:lnSpc>
              <a:spcBef>
                <a:spcPts val="1000"/>
              </a:spcBef>
              <a:buFont typeface="Arial"/>
              <a:buNone/>
              <a:defRPr sz="3200" b="1">
                <a:solidFill>
                  <a:schemeClr val="tx2"/>
                </a:solidFill>
                <a:latin typeface="Marianne" panose="02000000000000000000" pitchFamily="50" charset="0"/>
                <a:ea typeface="+mn-ea"/>
                <a:cs typeface="+mn-cs"/>
              </a:defRPr>
            </a:lvl1pPr>
            <a:lvl2pPr marL="457200" indent="0" algn="l" defTabSz="914400" eaLnBrk="1" hangingPunct="1">
              <a:lnSpc>
                <a:spcPct val="90000"/>
              </a:lnSpc>
              <a:spcBef>
                <a:spcPts val="500"/>
              </a:spcBef>
              <a:buFont typeface="Arial"/>
              <a:buNone/>
              <a:defRPr sz="2000">
                <a:solidFill>
                  <a:schemeClr val="tx1">
                    <a:tint val="75000"/>
                  </a:schemeClr>
                </a:solidFill>
                <a:latin typeface="Marianne"/>
                <a:ea typeface="+mn-ea"/>
                <a:cs typeface="+mn-cs"/>
              </a:defRPr>
            </a:lvl2pPr>
            <a:lvl3pPr marL="914400" indent="0" algn="l" defTabSz="914400" eaLnBrk="1" hangingPunct="1">
              <a:lnSpc>
                <a:spcPct val="90000"/>
              </a:lnSpc>
              <a:spcBef>
                <a:spcPts val="500"/>
              </a:spcBef>
              <a:buFont typeface="Arial"/>
              <a:buNone/>
              <a:defRPr sz="1800">
                <a:solidFill>
                  <a:schemeClr val="tx1">
                    <a:tint val="75000"/>
                  </a:schemeClr>
                </a:solidFill>
                <a:latin typeface="Marianne"/>
                <a:ea typeface="+mn-ea"/>
                <a:cs typeface="+mn-cs"/>
              </a:defRPr>
            </a:lvl3pPr>
            <a:lvl4pPr marL="1371600" indent="0" algn="l" defTabSz="914400" eaLnBrk="1" hangingPunct="1">
              <a:lnSpc>
                <a:spcPct val="90000"/>
              </a:lnSpc>
              <a:spcBef>
                <a:spcPts val="500"/>
              </a:spcBef>
              <a:buFont typeface="Arial"/>
              <a:buNone/>
              <a:defRPr sz="1600">
                <a:solidFill>
                  <a:schemeClr val="tx1">
                    <a:tint val="75000"/>
                  </a:schemeClr>
                </a:solidFill>
                <a:latin typeface="Marianne"/>
                <a:ea typeface="+mn-ea"/>
                <a:cs typeface="+mn-cs"/>
              </a:defRPr>
            </a:lvl4pPr>
            <a:lvl5pPr marL="18288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5pPr>
            <a:lvl6pPr marL="22860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6pPr>
            <a:lvl7pPr marL="27432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7pPr>
            <a:lvl8pPr marL="32004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8pPr>
            <a:lvl9pPr marL="3657600" indent="0" algn="l" defTabSz="914400" eaLnBrk="1" hangingPunct="1">
              <a:lnSpc>
                <a:spcPct val="90000"/>
              </a:lnSpc>
              <a:spcBef>
                <a:spcPts val="500"/>
              </a:spcBef>
              <a:buFont typeface="Arial"/>
              <a:buNone/>
              <a:defRPr sz="1600">
                <a:solidFill>
                  <a:schemeClr val="tx1">
                    <a:tint val="75000"/>
                  </a:schemeClr>
                </a:solidFill>
                <a:latin typeface="+mn-lt"/>
                <a:ea typeface="+mn-ea"/>
                <a:cs typeface="+mn-cs"/>
              </a:defRPr>
            </a:lvl9pPr>
          </a:lstStyle>
          <a:p>
            <a:pPr marL="0" marR="0" lvl="0" indent="0" algn="l" defTabSz="914400" eaLnBrk="1" fontAlgn="auto" latinLnBrk="0" hangingPunct="1">
              <a:lnSpc>
                <a:spcPct val="90000"/>
              </a:lnSpc>
              <a:spcBef>
                <a:spcPts val="1000"/>
              </a:spcBef>
              <a:spcAft>
                <a:spcPts val="0"/>
              </a:spcAft>
              <a:buClrTx/>
              <a:buSzTx/>
              <a:buFont typeface="Arial"/>
              <a:buNone/>
              <a:tabLst/>
              <a:defRPr/>
            </a:pPr>
            <a:r>
              <a:rPr kumimoji="0" lang="fr-FR" sz="3200" b="1" i="0" u="none" strike="noStrike" kern="0" cap="none" spc="0" normalizeH="0" baseline="0" noProof="0" dirty="0">
                <a:ln>
                  <a:noFill/>
                </a:ln>
                <a:solidFill>
                  <a:schemeClr val="tx1"/>
                </a:solidFill>
                <a:effectLst/>
                <a:uLnTx/>
                <a:uFillTx/>
                <a:latin typeface="Marianne" panose="02000000000000000000" pitchFamily="50" charset="0"/>
                <a:cs typeface="Arial"/>
              </a:rPr>
              <a:t>Le logotype</a:t>
            </a: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fr-FR" sz="3200" b="1" i="0" u="none" strike="noStrike" kern="0" cap="none" spc="0" normalizeH="0" baseline="0" noProof="0" dirty="0">
              <a:ln>
                <a:noFill/>
              </a:ln>
              <a:solidFill>
                <a:schemeClr val="tx1"/>
              </a:solidFill>
              <a:effectLst/>
              <a:uLnTx/>
              <a:uFillTx/>
              <a:latin typeface="Marianne" panose="02000000000000000000" pitchFamily="50" charset="0"/>
              <a:cs typeface="Arial"/>
            </a:endParaRPr>
          </a:p>
          <a:p>
            <a:pPr marR="0" lvl="0" algn="l" defTabSz="914400" eaLnBrk="1" fontAlgn="auto" latinLnBrk="0" hangingPunct="1">
              <a:lnSpc>
                <a:spcPct val="90000"/>
              </a:lnSpc>
              <a:spcBef>
                <a:spcPts val="1000"/>
              </a:spcBef>
              <a:spcAft>
                <a:spcPts val="0"/>
              </a:spcAft>
              <a:buClrTx/>
              <a:buSzTx/>
              <a:tabLst/>
              <a:defRPr/>
            </a:pPr>
            <a:r>
              <a:rPr kumimoji="0" lang="fr-FR" sz="1800" b="0" i="0" u="none" strike="noStrike" kern="0" cap="none" spc="0" normalizeH="0" baseline="0" noProof="0" dirty="0">
                <a:ln>
                  <a:noFill/>
                </a:ln>
                <a:solidFill>
                  <a:schemeClr val="tx1"/>
                </a:solidFill>
                <a:effectLst/>
                <a:uLnTx/>
                <a:uFillTx/>
                <a:latin typeface="Marianne" panose="02000000000000000000" pitchFamily="50" charset="0"/>
                <a:cs typeface="Arial"/>
              </a:rPr>
              <a:t>Il s’accroche naturellement au logo de data.gouv.fr.</a:t>
            </a:r>
            <a:endParaRPr lang="fr-FR" sz="1800" b="0" dirty="0">
              <a:solidFill>
                <a:schemeClr val="tx1"/>
              </a:solidFill>
              <a:cs typeface="Arial"/>
            </a:endParaRPr>
          </a:p>
          <a:p>
            <a:pPr marR="0" lvl="0" algn="l" defTabSz="914400" eaLnBrk="1" fontAlgn="auto" latinLnBrk="0" hangingPunct="1">
              <a:lnSpc>
                <a:spcPct val="90000"/>
              </a:lnSpc>
              <a:spcBef>
                <a:spcPts val="1000"/>
              </a:spcBef>
              <a:spcAft>
                <a:spcPts val="0"/>
              </a:spcAft>
              <a:buClrTx/>
              <a:buSzTx/>
              <a:tabLst/>
              <a:defRPr/>
            </a:pPr>
            <a:r>
              <a:rPr kumimoji="0" lang="fr-FR" sz="1800" b="0" i="0" u="none" strike="noStrike" kern="0" cap="none" spc="0" normalizeH="0" baseline="0" noProof="0" dirty="0">
                <a:ln>
                  <a:noFill/>
                </a:ln>
                <a:solidFill>
                  <a:schemeClr val="tx1"/>
                </a:solidFill>
                <a:effectLst/>
                <a:uLnTx/>
                <a:uFillTx/>
                <a:latin typeface="Marianne" panose="02000000000000000000" pitchFamily="50" charset="0"/>
                <a:cs typeface="Arial"/>
              </a:rPr>
              <a:t>Il n’est </a:t>
            </a:r>
            <a:r>
              <a:rPr kumimoji="0" lang="fr-FR" sz="1800" b="0" i="0" u="none" strike="noStrike" kern="0" cap="none" spc="0" normalizeH="0" baseline="0" noProof="0" dirty="0" err="1">
                <a:ln>
                  <a:noFill/>
                </a:ln>
                <a:solidFill>
                  <a:schemeClr val="tx1"/>
                </a:solidFill>
                <a:effectLst/>
                <a:uLnTx/>
                <a:uFillTx/>
                <a:latin typeface="Marianne" panose="02000000000000000000" pitchFamily="50" charset="0"/>
                <a:cs typeface="Arial"/>
              </a:rPr>
              <a:t>pa</a:t>
            </a:r>
            <a:r>
              <a:rPr lang="fr-FR" sz="1800" b="0" dirty="0">
                <a:solidFill>
                  <a:schemeClr val="tx1"/>
                </a:solidFill>
                <a:cs typeface="Arial"/>
              </a:rPr>
              <a:t>s sécable, </a:t>
            </a:r>
            <a:r>
              <a:rPr lang="fr-FR" sz="1800" b="0" dirty="0" err="1">
                <a:solidFill>
                  <a:schemeClr val="tx1"/>
                </a:solidFill>
                <a:cs typeface="Arial"/>
              </a:rPr>
              <a:t>remodulable</a:t>
            </a:r>
            <a:r>
              <a:rPr lang="fr-FR" sz="1800" b="0" dirty="0">
                <a:solidFill>
                  <a:schemeClr val="tx1"/>
                </a:solidFill>
                <a:cs typeface="Arial"/>
              </a:rPr>
              <a:t>.</a:t>
            </a:r>
          </a:p>
          <a:p>
            <a:pPr marR="0" lvl="0" algn="l" defTabSz="914400" eaLnBrk="1" fontAlgn="auto" latinLnBrk="0" hangingPunct="1">
              <a:lnSpc>
                <a:spcPct val="90000"/>
              </a:lnSpc>
              <a:spcBef>
                <a:spcPts val="1000"/>
              </a:spcBef>
              <a:spcAft>
                <a:spcPts val="0"/>
              </a:spcAft>
              <a:buClrTx/>
              <a:buSzTx/>
              <a:tabLst/>
              <a:defRPr/>
            </a:pPr>
            <a:r>
              <a:rPr lang="fr-FR" sz="1800" b="0" dirty="0">
                <a:solidFill>
                  <a:schemeClr val="tx1"/>
                </a:solidFill>
                <a:cs typeface="Arial"/>
              </a:rPr>
              <a:t>Il évolue au sein d’un cartouche blanc et ne peut évoluer sans ce fond.</a:t>
            </a:r>
          </a:p>
          <a:p>
            <a:pPr marR="0" lvl="0" algn="l" defTabSz="914400" eaLnBrk="1" fontAlgn="auto" latinLnBrk="0" hangingPunct="1">
              <a:lnSpc>
                <a:spcPct val="90000"/>
              </a:lnSpc>
              <a:spcBef>
                <a:spcPts val="1000"/>
              </a:spcBef>
              <a:spcAft>
                <a:spcPts val="0"/>
              </a:spcAft>
              <a:buClrTx/>
              <a:buSzTx/>
              <a:tabLst/>
              <a:defRPr/>
            </a:pPr>
            <a:r>
              <a:rPr lang="fr-FR" sz="1800" b="0" dirty="0">
                <a:solidFill>
                  <a:schemeClr val="tx1"/>
                </a:solidFill>
                <a:cs typeface="Arial"/>
              </a:rPr>
              <a:t>Il p</a:t>
            </a:r>
            <a:r>
              <a:rPr kumimoji="0" lang="fr-FR" sz="1800" b="0" i="0" u="none" strike="noStrike" kern="0" cap="none" spc="0" normalizeH="0" baseline="0" noProof="0" dirty="0" err="1">
                <a:ln>
                  <a:noFill/>
                </a:ln>
                <a:solidFill>
                  <a:schemeClr val="tx1"/>
                </a:solidFill>
                <a:effectLst/>
                <a:uLnTx/>
                <a:uFillTx/>
                <a:latin typeface="Marianne" panose="02000000000000000000" pitchFamily="50" charset="0"/>
                <a:cs typeface="Arial"/>
              </a:rPr>
              <a:t>ersiste</a:t>
            </a:r>
            <a:r>
              <a:rPr kumimoji="0" lang="fr-FR" sz="1800" b="0" i="0" u="none" strike="noStrike" kern="0" cap="none" spc="0" normalizeH="0" baseline="0" noProof="0" dirty="0">
                <a:ln>
                  <a:noFill/>
                </a:ln>
                <a:solidFill>
                  <a:schemeClr val="tx1"/>
                </a:solidFill>
                <a:effectLst/>
                <a:uLnTx/>
                <a:uFillTx/>
                <a:latin typeface="Marianne" panose="02000000000000000000" pitchFamily="50" charset="0"/>
                <a:cs typeface="Arial"/>
              </a:rPr>
              <a:t> tel quel en noir et bleu/rouge pour la Marianne, excepté en cas de deuil national où elle se drape de noir.</a:t>
            </a:r>
          </a:p>
          <a:p>
            <a:pPr marR="0" lvl="0" algn="l" defTabSz="914400" eaLnBrk="1" fontAlgn="auto" latinLnBrk="0" hangingPunct="1">
              <a:lnSpc>
                <a:spcPct val="90000"/>
              </a:lnSpc>
              <a:spcBef>
                <a:spcPts val="1000"/>
              </a:spcBef>
              <a:spcAft>
                <a:spcPts val="0"/>
              </a:spcAft>
              <a:buClrTx/>
              <a:buSzTx/>
              <a:tabLst/>
              <a:defRPr/>
            </a:pPr>
            <a:r>
              <a:rPr lang="fr-FR" sz="1800" b="0" dirty="0">
                <a:solidFill>
                  <a:schemeClr val="tx1"/>
                </a:solidFill>
                <a:cs typeface="Arial"/>
              </a:rPr>
              <a:t>Il se positionne idéalement en haut de document lorsqu’il est émetteur. Il s’efface pour laisser place à une mention le cas contraire. </a:t>
            </a:r>
          </a:p>
          <a:p>
            <a:pPr marR="0" lvl="0" algn="l" defTabSz="914400" eaLnBrk="1" fontAlgn="auto" latinLnBrk="0" hangingPunct="1">
              <a:lnSpc>
                <a:spcPct val="90000"/>
              </a:lnSpc>
              <a:spcBef>
                <a:spcPts val="1000"/>
              </a:spcBef>
              <a:spcAft>
                <a:spcPts val="0"/>
              </a:spcAft>
              <a:buClrTx/>
              <a:buSzTx/>
              <a:tabLst/>
              <a:defRPr/>
            </a:pPr>
            <a:r>
              <a:rPr kumimoji="0" lang="fr-FR" sz="1800" b="0" i="0" u="none" strike="noStrike" kern="0" cap="none" spc="0" normalizeH="0" baseline="0" noProof="0" dirty="0">
                <a:ln>
                  <a:noFill/>
                </a:ln>
                <a:solidFill>
                  <a:schemeClr val="tx1"/>
                </a:solidFill>
                <a:effectLst/>
                <a:uLnTx/>
                <a:uFillTx/>
                <a:latin typeface="Marianne" panose="02000000000000000000" pitchFamily="50" charset="0"/>
                <a:cs typeface="Arial"/>
              </a:rPr>
              <a:t>Il n’est présent qu’une seule fois par document.</a:t>
            </a:r>
          </a:p>
          <a:p>
            <a:pPr marL="457200" marR="0" lvl="0" indent="-457200" algn="l"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r-FR" sz="3200" b="1" i="0" u="none" strike="noStrike" kern="0" cap="none" spc="0" normalizeH="0" baseline="0" noProof="0" dirty="0">
              <a:ln>
                <a:noFill/>
              </a:ln>
              <a:solidFill>
                <a:srgbClr val="37635F"/>
              </a:solidFill>
              <a:effectLst/>
              <a:uLnTx/>
              <a:uFillTx/>
              <a:latin typeface="Marianne" panose="02000000000000000000" pitchFamily="50" charset="0"/>
              <a:cs typeface="Arial"/>
            </a:endParaRPr>
          </a:p>
          <a:p>
            <a:pPr marL="0" marR="0" lvl="0" indent="0" algn="l" defTabSz="914400" eaLnBrk="1" fontAlgn="auto" latinLnBrk="0" hangingPunct="1">
              <a:lnSpc>
                <a:spcPct val="90000"/>
              </a:lnSpc>
              <a:spcBef>
                <a:spcPts val="1000"/>
              </a:spcBef>
              <a:spcAft>
                <a:spcPts val="0"/>
              </a:spcAft>
              <a:buClrTx/>
              <a:buSzTx/>
              <a:buFont typeface="Arial"/>
              <a:buNone/>
              <a:tabLst/>
              <a:defRPr/>
            </a:pPr>
            <a:endParaRPr kumimoji="0" lang="fr-FR" sz="3200" b="1" i="0" u="none" strike="noStrike" kern="0" cap="none" spc="0" normalizeH="0" baseline="0" noProof="0" dirty="0">
              <a:ln>
                <a:noFill/>
              </a:ln>
              <a:solidFill>
                <a:srgbClr val="37635F"/>
              </a:solidFill>
              <a:effectLst/>
              <a:uLnTx/>
              <a:uFillTx/>
              <a:latin typeface="Marianne" panose="02000000000000000000" pitchFamily="50" charset="0"/>
              <a:cs typeface="Arial"/>
            </a:endParaRPr>
          </a:p>
        </p:txBody>
      </p:sp>
      <p:sp>
        <p:nvSpPr>
          <p:cNvPr id="10" name="ZoneTexte 9">
            <a:extLst>
              <a:ext uri="{FF2B5EF4-FFF2-40B4-BE49-F238E27FC236}">
                <a16:creationId xmlns:a16="http://schemas.microsoft.com/office/drawing/2014/main" id="{821CF7E4-F901-5C05-7F66-E070CCCD893D}"/>
              </a:ext>
            </a:extLst>
          </p:cNvPr>
          <p:cNvSpPr txBox="1"/>
          <p:nvPr/>
        </p:nvSpPr>
        <p:spPr>
          <a:xfrm>
            <a:off x="233845" y="6466410"/>
            <a:ext cx="7572375" cy="261610"/>
          </a:xfrm>
          <a:prstGeom prst="rect">
            <a:avLst/>
          </a:prstGeom>
          <a:noFill/>
        </p:spPr>
        <p:txBody>
          <a:bodyPr wrap="square">
            <a:spAutoFit/>
          </a:bodyPr>
          <a:lstStyle/>
          <a:p>
            <a:r>
              <a:rPr lang="fr-FR" sz="1050" dirty="0">
                <a:latin typeface="Marianne" panose="02000000000000000000" pitchFamily="50" charset="0"/>
              </a:rPr>
              <a:t>https://www.gouvernement.fr/</a:t>
            </a:r>
            <a:r>
              <a:rPr lang="fr-FR" sz="1050" b="1" dirty="0">
                <a:latin typeface="Marianne" panose="02000000000000000000" pitchFamily="50" charset="0"/>
              </a:rPr>
              <a:t>charte/charte-graphique-les-fondamentaux/introduction</a:t>
            </a:r>
          </a:p>
        </p:txBody>
      </p:sp>
      <p:pic>
        <p:nvPicPr>
          <p:cNvPr id="3" name="Image 2">
            <a:extLst>
              <a:ext uri="{FF2B5EF4-FFF2-40B4-BE49-F238E27FC236}">
                <a16:creationId xmlns:a16="http://schemas.microsoft.com/office/drawing/2014/main" id="{6BD41895-53EB-1D22-0F0A-B6B03B73F5DE}"/>
              </a:ext>
            </a:extLst>
          </p:cNvPr>
          <p:cNvPicPr>
            <a:picLocks noChangeAspect="1"/>
          </p:cNvPicPr>
          <p:nvPr/>
        </p:nvPicPr>
        <p:blipFill rotWithShape="1">
          <a:blip r:embed="rId3">
            <a:extLst>
              <a:ext uri="{28A0092B-C50C-407E-A947-70E740481C1C}">
                <a14:useLocalDpi xmlns:a14="http://schemas.microsoft.com/office/drawing/2010/main" val="0"/>
              </a:ext>
            </a:extLst>
          </a:blip>
          <a:srcRect l="28003" t="58152" r="13392" b="28227"/>
          <a:stretch/>
        </p:blipFill>
        <p:spPr>
          <a:xfrm>
            <a:off x="6411147" y="5795138"/>
            <a:ext cx="3979111" cy="340938"/>
          </a:xfrm>
          <a:prstGeom prst="rect">
            <a:avLst/>
          </a:prstGeom>
        </p:spPr>
      </p:pic>
      <p:pic>
        <p:nvPicPr>
          <p:cNvPr id="4" name="Picture 4" descr="Cross ">
            <a:extLst>
              <a:ext uri="{FF2B5EF4-FFF2-40B4-BE49-F238E27FC236}">
                <a16:creationId xmlns:a16="http://schemas.microsoft.com/office/drawing/2014/main" id="{B27BA69A-3C7B-EA21-AB80-3DE006CBF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1960" y="5657922"/>
            <a:ext cx="535008" cy="53500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a:extLst>
              <a:ext uri="{FF2B5EF4-FFF2-40B4-BE49-F238E27FC236}">
                <a16:creationId xmlns:a16="http://schemas.microsoft.com/office/drawing/2014/main" id="{B7231B07-7C85-4202-36FE-4D750C8DE9D1}"/>
              </a:ext>
            </a:extLst>
          </p:cNvPr>
          <p:cNvCxnSpPr>
            <a:cxnSpLocks/>
          </p:cNvCxnSpPr>
          <p:nvPr/>
        </p:nvCxnSpPr>
        <p:spPr>
          <a:xfrm>
            <a:off x="6177204" y="5965607"/>
            <a:ext cx="4571661"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880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853B00-BF02-6B2D-8A29-6BC50C1672CE}"/>
              </a:ext>
            </a:extLst>
          </p:cNvPr>
          <p:cNvSpPr>
            <a:spLocks noGrp="1"/>
          </p:cNvSpPr>
          <p:nvPr>
            <p:ph type="body" sz="quarter" idx="10"/>
          </p:nvPr>
        </p:nvSpPr>
        <p:spPr/>
        <p:txBody>
          <a:bodyPr/>
          <a:lstStyle/>
          <a:p>
            <a:r>
              <a:rPr lang="fr-FR" dirty="0">
                <a:solidFill>
                  <a:schemeClr val="tx1"/>
                </a:solidFill>
              </a:rPr>
              <a:t>Couleurs</a:t>
            </a:r>
          </a:p>
        </p:txBody>
      </p:sp>
    </p:spTree>
    <p:extLst>
      <p:ext uri="{BB962C8B-B14F-4D97-AF65-F5344CB8AC3E}">
        <p14:creationId xmlns:p14="http://schemas.microsoft.com/office/powerpoint/2010/main" val="33890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F6443B-B3AB-8263-2319-E39D663E0D28}"/>
              </a:ext>
            </a:extLst>
          </p:cNvPr>
          <p:cNvSpPr>
            <a:spLocks noGrp="1"/>
          </p:cNvSpPr>
          <p:nvPr>
            <p:ph type="body" sz="quarter" idx="11"/>
          </p:nvPr>
        </p:nvSpPr>
        <p:spPr>
          <a:xfrm>
            <a:off x="3996307" y="297255"/>
            <a:ext cx="7840361" cy="538047"/>
          </a:xfrm>
        </p:spPr>
        <p:txBody>
          <a:bodyPr/>
          <a:lstStyle/>
          <a:p>
            <a:r>
              <a:rPr lang="fr-FR" dirty="0">
                <a:solidFill>
                  <a:schemeClr val="tx1"/>
                </a:solidFill>
              </a:rPr>
              <a:t>L’univers vert menthe Etat</a:t>
            </a:r>
          </a:p>
        </p:txBody>
      </p:sp>
      <p:pic>
        <p:nvPicPr>
          <p:cNvPr id="3" name="Graphique 2">
            <a:extLst>
              <a:ext uri="{FF2B5EF4-FFF2-40B4-BE49-F238E27FC236}">
                <a16:creationId xmlns:a16="http://schemas.microsoft.com/office/drawing/2014/main" id="{1913E2C2-2166-7FB5-E89B-413AFFD031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7111" y="1805188"/>
            <a:ext cx="1065801" cy="1332252"/>
          </a:xfrm>
          <a:prstGeom prst="rect">
            <a:avLst/>
          </a:prstGeom>
        </p:spPr>
      </p:pic>
      <p:sp>
        <p:nvSpPr>
          <p:cNvPr id="4" name="ZoneTexte 3">
            <a:extLst>
              <a:ext uri="{FF2B5EF4-FFF2-40B4-BE49-F238E27FC236}">
                <a16:creationId xmlns:a16="http://schemas.microsoft.com/office/drawing/2014/main" id="{C731F30D-3272-CBAA-57E8-432E05E69FEA}"/>
              </a:ext>
            </a:extLst>
          </p:cNvPr>
          <p:cNvSpPr txBox="1"/>
          <p:nvPr/>
        </p:nvSpPr>
        <p:spPr>
          <a:xfrm>
            <a:off x="4976515" y="3543904"/>
            <a:ext cx="2484548" cy="1754326"/>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 intermédiaire</a:t>
            </a:r>
          </a:p>
          <a:p>
            <a:r>
              <a:rPr lang="fr-FR" dirty="0">
                <a:latin typeface="Marianne" panose="02000000000000000000" pitchFamily="50" charset="0"/>
                <a:cs typeface="Arial" panose="020B0604020202020204" pitchFamily="34" charset="0"/>
              </a:rPr>
              <a:t>R0</a:t>
            </a:r>
          </a:p>
          <a:p>
            <a:r>
              <a:rPr lang="fr-FR" dirty="0">
                <a:latin typeface="Marianne" panose="02000000000000000000" pitchFamily="50" charset="0"/>
                <a:cs typeface="Arial" panose="020B0604020202020204" pitchFamily="34" charset="0"/>
              </a:rPr>
              <a:t>V144</a:t>
            </a:r>
          </a:p>
          <a:p>
            <a:r>
              <a:rPr lang="fr-FR" dirty="0">
                <a:latin typeface="Marianne" panose="02000000000000000000" pitchFamily="50" charset="0"/>
                <a:cs typeface="Arial" panose="020B0604020202020204" pitchFamily="34" charset="0"/>
              </a:rPr>
              <a:t>B129</a:t>
            </a:r>
          </a:p>
          <a:p>
            <a:r>
              <a:rPr lang="fr-FR" b="1" dirty="0">
                <a:latin typeface="Marianne" panose="02000000000000000000" pitchFamily="50" charset="0"/>
              </a:rPr>
              <a:t>#009081</a:t>
            </a:r>
          </a:p>
        </p:txBody>
      </p:sp>
      <p:pic>
        <p:nvPicPr>
          <p:cNvPr id="19" name="Graphique 18">
            <a:extLst>
              <a:ext uri="{FF2B5EF4-FFF2-40B4-BE49-F238E27FC236}">
                <a16:creationId xmlns:a16="http://schemas.microsoft.com/office/drawing/2014/main" id="{5C870CEA-A35C-ADB1-FA92-771DD54CF2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2988" y="1765421"/>
            <a:ext cx="1065801" cy="1332252"/>
          </a:xfrm>
          <a:prstGeom prst="rect">
            <a:avLst/>
          </a:prstGeom>
        </p:spPr>
      </p:pic>
      <p:sp>
        <p:nvSpPr>
          <p:cNvPr id="20" name="ZoneTexte 19">
            <a:extLst>
              <a:ext uri="{FF2B5EF4-FFF2-40B4-BE49-F238E27FC236}">
                <a16:creationId xmlns:a16="http://schemas.microsoft.com/office/drawing/2014/main" id="{2AA3DBE9-2930-6826-FFFB-DDC18294DDA4}"/>
              </a:ext>
            </a:extLst>
          </p:cNvPr>
          <p:cNvSpPr txBox="1"/>
          <p:nvPr/>
        </p:nvSpPr>
        <p:spPr>
          <a:xfrm>
            <a:off x="2602775" y="3555640"/>
            <a:ext cx="1995568" cy="1477328"/>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 clair</a:t>
            </a:r>
          </a:p>
          <a:p>
            <a:r>
              <a:rPr lang="fr-FR" dirty="0">
                <a:latin typeface="Marianne" panose="02000000000000000000" pitchFamily="50" charset="0"/>
                <a:cs typeface="Arial" panose="020B0604020202020204" pitchFamily="34" charset="0"/>
              </a:rPr>
              <a:t>R33</a:t>
            </a:r>
          </a:p>
          <a:p>
            <a:r>
              <a:rPr lang="fr-FR" dirty="0">
                <a:latin typeface="Marianne" panose="02000000000000000000" pitchFamily="50" charset="0"/>
                <a:cs typeface="Arial" panose="020B0604020202020204" pitchFamily="34" charset="0"/>
              </a:rPr>
              <a:t>V171</a:t>
            </a:r>
          </a:p>
          <a:p>
            <a:r>
              <a:rPr lang="fr-FR" dirty="0">
                <a:latin typeface="Marianne" panose="02000000000000000000" pitchFamily="50" charset="0"/>
                <a:cs typeface="Arial" panose="020B0604020202020204" pitchFamily="34" charset="0"/>
              </a:rPr>
              <a:t>B142</a:t>
            </a:r>
          </a:p>
          <a:p>
            <a:r>
              <a:rPr lang="fr-FR" b="1" dirty="0">
                <a:latin typeface="Marianne" panose="02000000000000000000" pitchFamily="50" charset="0"/>
              </a:rPr>
              <a:t>#21AB8E</a:t>
            </a:r>
          </a:p>
        </p:txBody>
      </p:sp>
      <p:pic>
        <p:nvPicPr>
          <p:cNvPr id="23" name="Graphique 22">
            <a:extLst>
              <a:ext uri="{FF2B5EF4-FFF2-40B4-BE49-F238E27FC236}">
                <a16:creationId xmlns:a16="http://schemas.microsoft.com/office/drawing/2014/main" id="{7DE2504C-EE36-86F1-D68B-6EEE53EFB8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08673" y="1805188"/>
            <a:ext cx="1065801" cy="1332252"/>
          </a:xfrm>
          <a:prstGeom prst="rect">
            <a:avLst/>
          </a:prstGeom>
        </p:spPr>
      </p:pic>
      <p:sp>
        <p:nvSpPr>
          <p:cNvPr id="25" name="ZoneTexte 24">
            <a:extLst>
              <a:ext uri="{FF2B5EF4-FFF2-40B4-BE49-F238E27FC236}">
                <a16:creationId xmlns:a16="http://schemas.microsoft.com/office/drawing/2014/main" id="{7F7DE4A5-6D5A-6E8E-E720-E00995F060B5}"/>
              </a:ext>
            </a:extLst>
          </p:cNvPr>
          <p:cNvSpPr txBox="1"/>
          <p:nvPr/>
        </p:nvSpPr>
        <p:spPr>
          <a:xfrm>
            <a:off x="3822201" y="6027239"/>
            <a:ext cx="6768043" cy="369332"/>
          </a:xfrm>
          <a:prstGeom prst="rect">
            <a:avLst/>
          </a:prstGeom>
          <a:noFill/>
        </p:spPr>
        <p:txBody>
          <a:bodyPr wrap="square">
            <a:spAutoFit/>
          </a:bodyPr>
          <a:lstStyle/>
          <a:p>
            <a:r>
              <a:rPr lang="fr-FR" dirty="0">
                <a:latin typeface="Marianne" panose="02000000000000000000" pitchFamily="50" charset="0"/>
              </a:rPr>
              <a:t>&gt; https://www.info.gouv.fr/marque-de-letat/les-couleurs</a:t>
            </a:r>
          </a:p>
        </p:txBody>
      </p:sp>
      <p:sp>
        <p:nvSpPr>
          <p:cNvPr id="26" name="ZoneTexte 25">
            <a:extLst>
              <a:ext uri="{FF2B5EF4-FFF2-40B4-BE49-F238E27FC236}">
                <a16:creationId xmlns:a16="http://schemas.microsoft.com/office/drawing/2014/main" id="{CD94C3F9-D10E-1660-E550-B6C9925C360C}"/>
              </a:ext>
            </a:extLst>
          </p:cNvPr>
          <p:cNvSpPr txBox="1"/>
          <p:nvPr/>
        </p:nvSpPr>
        <p:spPr>
          <a:xfrm>
            <a:off x="7584239" y="3555639"/>
            <a:ext cx="2004985" cy="1477328"/>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 foncé</a:t>
            </a:r>
          </a:p>
          <a:p>
            <a:r>
              <a:rPr lang="fr-FR" dirty="0">
                <a:latin typeface="Marianne" panose="02000000000000000000" pitchFamily="50" charset="0"/>
                <a:cs typeface="Arial" panose="020B0604020202020204" pitchFamily="34" charset="0"/>
              </a:rPr>
              <a:t>R55</a:t>
            </a:r>
          </a:p>
          <a:p>
            <a:r>
              <a:rPr lang="fr-FR" dirty="0">
                <a:latin typeface="Marianne" panose="02000000000000000000" pitchFamily="50" charset="0"/>
                <a:cs typeface="Arial" panose="020B0604020202020204" pitchFamily="34" charset="0"/>
              </a:rPr>
              <a:t>V144</a:t>
            </a:r>
          </a:p>
          <a:p>
            <a:r>
              <a:rPr lang="fr-FR" dirty="0">
                <a:latin typeface="Marianne" panose="02000000000000000000" pitchFamily="50" charset="0"/>
                <a:cs typeface="Arial" panose="020B0604020202020204" pitchFamily="34" charset="0"/>
              </a:rPr>
              <a:t>B129</a:t>
            </a:r>
          </a:p>
          <a:p>
            <a:r>
              <a:rPr lang="fr-FR" b="1" dirty="0">
                <a:latin typeface="Marianne" panose="02000000000000000000" pitchFamily="50" charset="0"/>
              </a:rPr>
              <a:t>#37635F</a:t>
            </a:r>
          </a:p>
        </p:txBody>
      </p:sp>
      <p:pic>
        <p:nvPicPr>
          <p:cNvPr id="30" name="Image 29">
            <a:extLst>
              <a:ext uri="{FF2B5EF4-FFF2-40B4-BE49-F238E27FC236}">
                <a16:creationId xmlns:a16="http://schemas.microsoft.com/office/drawing/2014/main" id="{1AC69C9F-9432-52C4-42EE-5C502C88C5EA}"/>
              </a:ext>
            </a:extLst>
          </p:cNvPr>
          <p:cNvPicPr>
            <a:picLocks noChangeAspect="1"/>
          </p:cNvPicPr>
          <p:nvPr/>
        </p:nvPicPr>
        <p:blipFill>
          <a:blip r:embed="rId8"/>
          <a:stretch>
            <a:fillRect/>
          </a:stretch>
        </p:blipFill>
        <p:spPr>
          <a:xfrm>
            <a:off x="109796" y="5504033"/>
            <a:ext cx="3600667" cy="1210470"/>
          </a:xfrm>
          <a:prstGeom prst="rect">
            <a:avLst/>
          </a:prstGeom>
        </p:spPr>
      </p:pic>
      <p:sp>
        <p:nvSpPr>
          <p:cNvPr id="34" name="ZoneTexte 33">
            <a:extLst>
              <a:ext uri="{FF2B5EF4-FFF2-40B4-BE49-F238E27FC236}">
                <a16:creationId xmlns:a16="http://schemas.microsoft.com/office/drawing/2014/main" id="{574C7E4F-B561-2A58-B83B-76A081F71868}"/>
              </a:ext>
            </a:extLst>
          </p:cNvPr>
          <p:cNvSpPr txBox="1"/>
          <p:nvPr/>
        </p:nvSpPr>
        <p:spPr>
          <a:xfrm>
            <a:off x="9308944" y="2431547"/>
            <a:ext cx="322720" cy="830997"/>
          </a:xfrm>
          <a:prstGeom prst="rect">
            <a:avLst/>
          </a:prstGeom>
          <a:noFill/>
        </p:spPr>
        <p:txBody>
          <a:bodyPr wrap="square" rtlCol="0">
            <a:spAutoFit/>
          </a:bodyPr>
          <a:lstStyle/>
          <a:p>
            <a:pPr algn="ctr"/>
            <a:r>
              <a:rPr lang="fr-FR" sz="4800" dirty="0">
                <a:solidFill>
                  <a:schemeClr val="bg1"/>
                </a:solidFill>
              </a:rPr>
              <a:t>T</a:t>
            </a:r>
          </a:p>
        </p:txBody>
      </p:sp>
      <p:sp>
        <p:nvSpPr>
          <p:cNvPr id="44" name="Rectangle 43">
            <a:extLst>
              <a:ext uri="{FF2B5EF4-FFF2-40B4-BE49-F238E27FC236}">
                <a16:creationId xmlns:a16="http://schemas.microsoft.com/office/drawing/2014/main" id="{E6F36D8C-B5DA-8126-6503-BE3072CC4EF4}"/>
              </a:ext>
            </a:extLst>
          </p:cNvPr>
          <p:cNvSpPr/>
          <p:nvPr/>
        </p:nvSpPr>
        <p:spPr>
          <a:xfrm>
            <a:off x="2438400" y="5504033"/>
            <a:ext cx="514350" cy="121047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F05F2151-3C6B-8960-F0AC-671F61C6DC22}"/>
              </a:ext>
            </a:extLst>
          </p:cNvPr>
          <p:cNvSpPr/>
          <p:nvPr/>
        </p:nvSpPr>
        <p:spPr>
          <a:xfrm>
            <a:off x="7248525" y="1543051"/>
            <a:ext cx="3267075" cy="39060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a:extLst>
              <a:ext uri="{FF2B5EF4-FFF2-40B4-BE49-F238E27FC236}">
                <a16:creationId xmlns:a16="http://schemas.microsoft.com/office/drawing/2014/main" id="{9FB16CB5-C43C-3C6A-1ADA-47D83B84DE88}"/>
              </a:ext>
            </a:extLst>
          </p:cNvPr>
          <p:cNvSpPr txBox="1"/>
          <p:nvPr/>
        </p:nvSpPr>
        <p:spPr>
          <a:xfrm>
            <a:off x="7461063" y="5087135"/>
            <a:ext cx="2801183" cy="307777"/>
          </a:xfrm>
          <a:prstGeom prst="rect">
            <a:avLst/>
          </a:prstGeom>
          <a:noFill/>
        </p:spPr>
        <p:txBody>
          <a:bodyPr wrap="square">
            <a:spAutoFit/>
          </a:bodyPr>
          <a:lstStyle/>
          <a:p>
            <a:r>
              <a:rPr lang="fr-FR" sz="1400" dirty="0">
                <a:latin typeface="Marianne" panose="02000000000000000000" pitchFamily="50" charset="0"/>
              </a:rPr>
              <a:t>Loin de l’univers - Peu utilisée </a:t>
            </a:r>
          </a:p>
        </p:txBody>
      </p:sp>
    </p:spTree>
    <p:extLst>
      <p:ext uri="{BB962C8B-B14F-4D97-AF65-F5344CB8AC3E}">
        <p14:creationId xmlns:p14="http://schemas.microsoft.com/office/powerpoint/2010/main" val="740575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que 32">
            <a:extLst>
              <a:ext uri="{FF2B5EF4-FFF2-40B4-BE49-F238E27FC236}">
                <a16:creationId xmlns:a16="http://schemas.microsoft.com/office/drawing/2014/main" id="{A8D3AEDC-9BA7-EAAB-FC65-3907EB166A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1463" y="1697890"/>
            <a:ext cx="1065801" cy="1332252"/>
          </a:xfrm>
          <a:prstGeom prst="rect">
            <a:avLst/>
          </a:prstGeom>
        </p:spPr>
      </p:pic>
      <p:sp>
        <p:nvSpPr>
          <p:cNvPr id="2" name="Espace réservé du texte 1">
            <a:extLst>
              <a:ext uri="{FF2B5EF4-FFF2-40B4-BE49-F238E27FC236}">
                <a16:creationId xmlns:a16="http://schemas.microsoft.com/office/drawing/2014/main" id="{EFF6443B-B3AB-8263-2319-E39D663E0D28}"/>
              </a:ext>
            </a:extLst>
          </p:cNvPr>
          <p:cNvSpPr>
            <a:spLocks noGrp="1"/>
          </p:cNvSpPr>
          <p:nvPr>
            <p:ph type="body" sz="quarter" idx="11"/>
          </p:nvPr>
        </p:nvSpPr>
        <p:spPr/>
        <p:txBody>
          <a:bodyPr/>
          <a:lstStyle/>
          <a:p>
            <a:r>
              <a:rPr lang="fr-FR" dirty="0">
                <a:solidFill>
                  <a:schemeClr val="tx1"/>
                </a:solidFill>
              </a:rPr>
              <a:t>Teintes déclinées</a:t>
            </a:r>
          </a:p>
        </p:txBody>
      </p:sp>
      <p:sp>
        <p:nvSpPr>
          <p:cNvPr id="8" name="ZoneTexte 7">
            <a:extLst>
              <a:ext uri="{FF2B5EF4-FFF2-40B4-BE49-F238E27FC236}">
                <a16:creationId xmlns:a16="http://schemas.microsoft.com/office/drawing/2014/main" id="{08E045AB-67EE-04D5-2896-9F496BEC45FA}"/>
              </a:ext>
            </a:extLst>
          </p:cNvPr>
          <p:cNvSpPr txBox="1"/>
          <p:nvPr/>
        </p:nvSpPr>
        <p:spPr>
          <a:xfrm>
            <a:off x="7908971" y="3820052"/>
            <a:ext cx="1514666" cy="1200329"/>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R8</a:t>
            </a:r>
          </a:p>
          <a:p>
            <a:r>
              <a:rPr lang="fr-FR" dirty="0">
                <a:latin typeface="Marianne" panose="02000000000000000000" pitchFamily="50" charset="0"/>
                <a:cs typeface="Arial" panose="020B0604020202020204" pitchFamily="34" charset="0"/>
              </a:rPr>
              <a:t>V133</a:t>
            </a:r>
          </a:p>
          <a:p>
            <a:r>
              <a:rPr lang="fr-FR" dirty="0">
                <a:latin typeface="Marianne" panose="02000000000000000000" pitchFamily="50" charset="0"/>
                <a:cs typeface="Arial" panose="020B0604020202020204" pitchFamily="34" charset="0"/>
              </a:rPr>
              <a:t>B126</a:t>
            </a:r>
          </a:p>
          <a:p>
            <a:r>
              <a:rPr lang="fr-FR" b="1" dirty="0">
                <a:latin typeface="Marianne" panose="02000000000000000000" pitchFamily="50" charset="0"/>
              </a:rPr>
              <a:t>#08857E</a:t>
            </a:r>
          </a:p>
        </p:txBody>
      </p:sp>
      <p:pic>
        <p:nvPicPr>
          <p:cNvPr id="9" name="Graphique 8">
            <a:extLst>
              <a:ext uri="{FF2B5EF4-FFF2-40B4-BE49-F238E27FC236}">
                <a16:creationId xmlns:a16="http://schemas.microsoft.com/office/drawing/2014/main" id="{5C16A390-8175-5128-F947-6F27B7D3E4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8256" y="1816931"/>
            <a:ext cx="1515792" cy="1894742"/>
          </a:xfrm>
          <a:prstGeom prst="rect">
            <a:avLst/>
          </a:prstGeom>
        </p:spPr>
      </p:pic>
      <p:pic>
        <p:nvPicPr>
          <p:cNvPr id="13" name="Graphique 12">
            <a:extLst>
              <a:ext uri="{FF2B5EF4-FFF2-40B4-BE49-F238E27FC236}">
                <a16:creationId xmlns:a16="http://schemas.microsoft.com/office/drawing/2014/main" id="{FB0D4943-E59D-0601-1755-643F733CA2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18922" y="1912610"/>
            <a:ext cx="1572214" cy="1965271"/>
          </a:xfrm>
          <a:prstGeom prst="rect">
            <a:avLst/>
          </a:prstGeom>
        </p:spPr>
      </p:pic>
      <p:sp>
        <p:nvSpPr>
          <p:cNvPr id="10" name="ZoneTexte 9">
            <a:extLst>
              <a:ext uri="{FF2B5EF4-FFF2-40B4-BE49-F238E27FC236}">
                <a16:creationId xmlns:a16="http://schemas.microsoft.com/office/drawing/2014/main" id="{86756847-7734-B823-78D4-7C64ADD9D539}"/>
              </a:ext>
            </a:extLst>
          </p:cNvPr>
          <p:cNvSpPr txBox="1"/>
          <p:nvPr/>
        </p:nvSpPr>
        <p:spPr>
          <a:xfrm>
            <a:off x="2833610" y="3820053"/>
            <a:ext cx="1514666" cy="1200329"/>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R88</a:t>
            </a:r>
          </a:p>
          <a:p>
            <a:r>
              <a:rPr lang="fr-FR" dirty="0">
                <a:latin typeface="Marianne" panose="02000000000000000000" pitchFamily="50" charset="0"/>
                <a:cs typeface="Arial" panose="020B0604020202020204" pitchFamily="34" charset="0"/>
              </a:rPr>
              <a:t>V187</a:t>
            </a:r>
          </a:p>
          <a:p>
            <a:r>
              <a:rPr lang="fr-FR" dirty="0">
                <a:latin typeface="Marianne" panose="02000000000000000000" pitchFamily="50" charset="0"/>
                <a:cs typeface="Arial" panose="020B0604020202020204" pitchFamily="34" charset="0"/>
              </a:rPr>
              <a:t>B174</a:t>
            </a:r>
          </a:p>
          <a:p>
            <a:r>
              <a:rPr lang="fr-FR" b="1" dirty="0">
                <a:latin typeface="Marianne" panose="02000000000000000000" pitchFamily="50" charset="0"/>
              </a:rPr>
              <a:t>#58BBAE</a:t>
            </a:r>
          </a:p>
        </p:txBody>
      </p:sp>
      <p:sp>
        <p:nvSpPr>
          <p:cNvPr id="14" name="ZoneTexte 13">
            <a:extLst>
              <a:ext uri="{FF2B5EF4-FFF2-40B4-BE49-F238E27FC236}">
                <a16:creationId xmlns:a16="http://schemas.microsoft.com/office/drawing/2014/main" id="{8CF36A25-8DA1-5D58-6BB4-1CB673725B5E}"/>
              </a:ext>
            </a:extLst>
          </p:cNvPr>
          <p:cNvSpPr txBox="1"/>
          <p:nvPr/>
        </p:nvSpPr>
        <p:spPr>
          <a:xfrm>
            <a:off x="2562822" y="5025498"/>
            <a:ext cx="1832318" cy="800219"/>
          </a:xfrm>
          <a:prstGeom prst="rect">
            <a:avLst/>
          </a:prstGeom>
          <a:noFill/>
        </p:spPr>
        <p:txBody>
          <a:bodyPr wrap="square">
            <a:spAutoFit/>
          </a:bodyPr>
          <a:lstStyle/>
          <a:p>
            <a:pPr algn="ctr"/>
            <a:r>
              <a:rPr lang="fr-FR" dirty="0">
                <a:latin typeface="Marianne" panose="02000000000000000000" pitchFamily="50" charset="0"/>
                <a:cs typeface="Arial" panose="020B0604020202020204" pitchFamily="34" charset="0"/>
              </a:rPr>
              <a:t>Graphisme</a:t>
            </a:r>
          </a:p>
          <a:p>
            <a:pPr algn="ctr"/>
            <a:r>
              <a:rPr lang="fr-FR" sz="1400" dirty="0">
                <a:latin typeface="Marianne" panose="02000000000000000000" pitchFamily="50" charset="0"/>
                <a:cs typeface="Arial" panose="020B0604020202020204" pitchFamily="34" charset="0"/>
              </a:rPr>
              <a:t>Ex : Les losanges des macarons</a:t>
            </a:r>
            <a:endParaRPr lang="fr-FR" sz="1400" b="1" dirty="0">
              <a:latin typeface="Marianne" panose="02000000000000000000" pitchFamily="50" charset="0"/>
            </a:endParaRPr>
          </a:p>
        </p:txBody>
      </p:sp>
      <p:sp>
        <p:nvSpPr>
          <p:cNvPr id="18" name="ZoneTexte 17">
            <a:extLst>
              <a:ext uri="{FF2B5EF4-FFF2-40B4-BE49-F238E27FC236}">
                <a16:creationId xmlns:a16="http://schemas.microsoft.com/office/drawing/2014/main" id="{F07546CE-51B4-613B-4DB3-9661EE6C9FB8}"/>
              </a:ext>
            </a:extLst>
          </p:cNvPr>
          <p:cNvSpPr txBox="1"/>
          <p:nvPr/>
        </p:nvSpPr>
        <p:spPr>
          <a:xfrm>
            <a:off x="7591319" y="5017478"/>
            <a:ext cx="1832318" cy="861774"/>
          </a:xfrm>
          <a:prstGeom prst="rect">
            <a:avLst/>
          </a:prstGeom>
          <a:noFill/>
        </p:spPr>
        <p:txBody>
          <a:bodyPr wrap="square">
            <a:spAutoFit/>
          </a:bodyPr>
          <a:lstStyle/>
          <a:p>
            <a:pPr algn="ctr"/>
            <a:r>
              <a:rPr lang="fr-FR" dirty="0">
                <a:latin typeface="Marianne" panose="02000000000000000000" pitchFamily="50" charset="0"/>
                <a:cs typeface="Arial" panose="020B0604020202020204" pitchFamily="34" charset="0"/>
              </a:rPr>
              <a:t>Accessibilité sur fond blanc</a:t>
            </a:r>
          </a:p>
          <a:p>
            <a:pPr algn="ctr"/>
            <a:r>
              <a:rPr lang="fr-FR" sz="1400" dirty="0">
                <a:latin typeface="Marianne" panose="02000000000000000000" pitchFamily="50" charset="0"/>
                <a:cs typeface="Arial" panose="020B0604020202020204" pitchFamily="34" charset="0"/>
              </a:rPr>
              <a:t>Ex : Texte</a:t>
            </a:r>
            <a:endParaRPr lang="fr-FR" sz="1400" b="1" dirty="0">
              <a:latin typeface="Marianne" panose="02000000000000000000" pitchFamily="50" charset="0"/>
            </a:endParaRPr>
          </a:p>
        </p:txBody>
      </p:sp>
      <p:pic>
        <p:nvPicPr>
          <p:cNvPr id="5" name="Graphique 4">
            <a:extLst>
              <a:ext uri="{FF2B5EF4-FFF2-40B4-BE49-F238E27FC236}">
                <a16:creationId xmlns:a16="http://schemas.microsoft.com/office/drawing/2014/main" id="{7C03F404-6C08-3DF0-9B5B-71EBDA0E50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99939" y="1912610"/>
            <a:ext cx="1065801" cy="1332252"/>
          </a:xfrm>
          <a:prstGeom prst="rect">
            <a:avLst/>
          </a:prstGeom>
        </p:spPr>
      </p:pic>
      <p:sp>
        <p:nvSpPr>
          <p:cNvPr id="7" name="ZoneTexte 6">
            <a:extLst>
              <a:ext uri="{FF2B5EF4-FFF2-40B4-BE49-F238E27FC236}">
                <a16:creationId xmlns:a16="http://schemas.microsoft.com/office/drawing/2014/main" id="{CA161E1A-56FD-791B-F8E4-ED527A2D5486}"/>
              </a:ext>
            </a:extLst>
          </p:cNvPr>
          <p:cNvSpPr txBox="1"/>
          <p:nvPr/>
        </p:nvSpPr>
        <p:spPr>
          <a:xfrm>
            <a:off x="1748919" y="2255570"/>
            <a:ext cx="967840" cy="646331"/>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a:t>
            </a:r>
          </a:p>
          <a:p>
            <a:r>
              <a:rPr lang="fr-FR" dirty="0">
                <a:latin typeface="Marianne" panose="02000000000000000000" pitchFamily="50" charset="0"/>
                <a:cs typeface="Arial" panose="020B0604020202020204" pitchFamily="34" charset="0"/>
              </a:rPr>
              <a:t>clair</a:t>
            </a:r>
          </a:p>
        </p:txBody>
      </p:sp>
      <p:sp>
        <p:nvSpPr>
          <p:cNvPr id="27" name="ZoneTexte 26">
            <a:extLst>
              <a:ext uri="{FF2B5EF4-FFF2-40B4-BE49-F238E27FC236}">
                <a16:creationId xmlns:a16="http://schemas.microsoft.com/office/drawing/2014/main" id="{FC87A19F-0EA1-71A8-3FBE-7053CC139F0A}"/>
              </a:ext>
            </a:extLst>
          </p:cNvPr>
          <p:cNvSpPr txBox="1"/>
          <p:nvPr/>
        </p:nvSpPr>
        <p:spPr>
          <a:xfrm>
            <a:off x="6883595" y="2007584"/>
            <a:ext cx="967840" cy="646331"/>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a:t>
            </a:r>
          </a:p>
          <a:p>
            <a:r>
              <a:rPr lang="fr-FR" dirty="0">
                <a:latin typeface="Marianne" panose="02000000000000000000" pitchFamily="50" charset="0"/>
                <a:cs typeface="Arial" panose="020B0604020202020204" pitchFamily="34" charset="0"/>
              </a:rPr>
              <a:t>inter</a:t>
            </a:r>
          </a:p>
        </p:txBody>
      </p:sp>
      <p:sp>
        <p:nvSpPr>
          <p:cNvPr id="28" name="ZoneTexte 27">
            <a:extLst>
              <a:ext uri="{FF2B5EF4-FFF2-40B4-BE49-F238E27FC236}">
                <a16:creationId xmlns:a16="http://schemas.microsoft.com/office/drawing/2014/main" id="{6B017F77-67CE-97B0-1D6B-76A4B4D303B7}"/>
              </a:ext>
            </a:extLst>
          </p:cNvPr>
          <p:cNvSpPr txBox="1"/>
          <p:nvPr/>
        </p:nvSpPr>
        <p:spPr>
          <a:xfrm>
            <a:off x="8507478" y="845618"/>
            <a:ext cx="3469878" cy="369332"/>
          </a:xfrm>
          <a:prstGeom prst="rect">
            <a:avLst/>
          </a:prstGeom>
          <a:noFill/>
        </p:spPr>
        <p:txBody>
          <a:bodyPr wrap="square">
            <a:spAutoFit/>
          </a:bodyPr>
          <a:lstStyle/>
          <a:p>
            <a:pPr algn="ctr"/>
            <a:r>
              <a:rPr lang="fr-FR" dirty="0">
                <a:latin typeface="Marianne" panose="02000000000000000000" pitchFamily="50" charset="0"/>
                <a:cs typeface="Arial" panose="020B0604020202020204" pitchFamily="34" charset="0"/>
              </a:rPr>
              <a:t>pour s’adapter aux usages</a:t>
            </a:r>
            <a:endParaRPr lang="fr-FR" sz="1400" b="1" dirty="0">
              <a:latin typeface="Marianne" panose="02000000000000000000" pitchFamily="50" charset="0"/>
            </a:endParaRPr>
          </a:p>
        </p:txBody>
      </p:sp>
      <p:sp>
        <p:nvSpPr>
          <p:cNvPr id="29" name="Ellipse 28">
            <a:extLst>
              <a:ext uri="{FF2B5EF4-FFF2-40B4-BE49-F238E27FC236}">
                <a16:creationId xmlns:a16="http://schemas.microsoft.com/office/drawing/2014/main" id="{EB33F551-2FC1-F237-E108-51681C50E131}"/>
              </a:ext>
            </a:extLst>
          </p:cNvPr>
          <p:cNvSpPr/>
          <p:nvPr/>
        </p:nvSpPr>
        <p:spPr>
          <a:xfrm>
            <a:off x="9107117" y="4337591"/>
            <a:ext cx="614240" cy="6142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0" name="ZoneTexte 29">
            <a:extLst>
              <a:ext uri="{FF2B5EF4-FFF2-40B4-BE49-F238E27FC236}">
                <a16:creationId xmlns:a16="http://schemas.microsoft.com/office/drawing/2014/main" id="{7DF83EE6-85AA-E51C-B214-1D57DF7FDB22}"/>
              </a:ext>
            </a:extLst>
          </p:cNvPr>
          <p:cNvSpPr txBox="1"/>
          <p:nvPr/>
        </p:nvSpPr>
        <p:spPr>
          <a:xfrm>
            <a:off x="9244048" y="4229213"/>
            <a:ext cx="322720" cy="830997"/>
          </a:xfrm>
          <a:prstGeom prst="rect">
            <a:avLst/>
          </a:prstGeom>
          <a:noFill/>
        </p:spPr>
        <p:txBody>
          <a:bodyPr wrap="square" rtlCol="0">
            <a:spAutoFit/>
          </a:bodyPr>
          <a:lstStyle/>
          <a:p>
            <a:pPr algn="ctr"/>
            <a:r>
              <a:rPr lang="fr-FR" sz="4800" dirty="0">
                <a:solidFill>
                  <a:srgbClr val="08857E"/>
                </a:solidFill>
              </a:rPr>
              <a:t>T</a:t>
            </a:r>
          </a:p>
        </p:txBody>
      </p:sp>
      <p:sp>
        <p:nvSpPr>
          <p:cNvPr id="31" name="Ellipse 30">
            <a:extLst>
              <a:ext uri="{FF2B5EF4-FFF2-40B4-BE49-F238E27FC236}">
                <a16:creationId xmlns:a16="http://schemas.microsoft.com/office/drawing/2014/main" id="{BB361FBF-8FBB-DC85-5FF9-855E24E4AB81}"/>
              </a:ext>
            </a:extLst>
          </p:cNvPr>
          <p:cNvSpPr/>
          <p:nvPr/>
        </p:nvSpPr>
        <p:spPr>
          <a:xfrm>
            <a:off x="9544184" y="4013745"/>
            <a:ext cx="614240" cy="614240"/>
          </a:xfrm>
          <a:prstGeom prst="ellipse">
            <a:avLst/>
          </a:prstGeom>
          <a:solidFill>
            <a:srgbClr val="08857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2" name="ZoneTexte 31">
            <a:extLst>
              <a:ext uri="{FF2B5EF4-FFF2-40B4-BE49-F238E27FC236}">
                <a16:creationId xmlns:a16="http://schemas.microsoft.com/office/drawing/2014/main" id="{BCF6CA13-D6D4-B820-C5C9-40547DCEA03B}"/>
              </a:ext>
            </a:extLst>
          </p:cNvPr>
          <p:cNvSpPr txBox="1"/>
          <p:nvPr/>
        </p:nvSpPr>
        <p:spPr>
          <a:xfrm>
            <a:off x="9689944" y="3922092"/>
            <a:ext cx="322720" cy="830997"/>
          </a:xfrm>
          <a:prstGeom prst="rect">
            <a:avLst/>
          </a:prstGeom>
          <a:noFill/>
        </p:spPr>
        <p:txBody>
          <a:bodyPr wrap="square" rtlCol="0">
            <a:spAutoFit/>
          </a:bodyPr>
          <a:lstStyle/>
          <a:p>
            <a:pPr algn="ctr"/>
            <a:r>
              <a:rPr lang="fr-FR" sz="4800" dirty="0">
                <a:solidFill>
                  <a:schemeClr val="bg1"/>
                </a:solidFill>
              </a:rPr>
              <a:t>T</a:t>
            </a:r>
          </a:p>
        </p:txBody>
      </p:sp>
    </p:spTree>
    <p:extLst>
      <p:ext uri="{BB962C8B-B14F-4D97-AF65-F5344CB8AC3E}">
        <p14:creationId xmlns:p14="http://schemas.microsoft.com/office/powerpoint/2010/main" val="308839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FF6443B-B3AB-8263-2319-E39D663E0D28}"/>
              </a:ext>
            </a:extLst>
          </p:cNvPr>
          <p:cNvSpPr>
            <a:spLocks noGrp="1"/>
          </p:cNvSpPr>
          <p:nvPr>
            <p:ph type="body" sz="quarter" idx="11"/>
          </p:nvPr>
        </p:nvSpPr>
        <p:spPr>
          <a:xfrm>
            <a:off x="3996307" y="297255"/>
            <a:ext cx="7840361" cy="538047"/>
          </a:xfrm>
        </p:spPr>
        <p:txBody>
          <a:bodyPr/>
          <a:lstStyle/>
          <a:p>
            <a:r>
              <a:rPr lang="fr-FR" dirty="0">
                <a:solidFill>
                  <a:schemeClr val="tx1"/>
                </a:solidFill>
              </a:rPr>
              <a:t>Accessibilité</a:t>
            </a:r>
          </a:p>
        </p:txBody>
      </p:sp>
      <p:pic>
        <p:nvPicPr>
          <p:cNvPr id="3" name="Graphique 2">
            <a:extLst>
              <a:ext uri="{FF2B5EF4-FFF2-40B4-BE49-F238E27FC236}">
                <a16:creationId xmlns:a16="http://schemas.microsoft.com/office/drawing/2014/main" id="{1913E2C2-2166-7FB5-E89B-413AFFD031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8986" y="1665000"/>
            <a:ext cx="553245" cy="691557"/>
          </a:xfrm>
          <a:prstGeom prst="rect">
            <a:avLst/>
          </a:prstGeom>
        </p:spPr>
      </p:pic>
      <p:pic>
        <p:nvPicPr>
          <p:cNvPr id="19" name="Graphique 18">
            <a:extLst>
              <a:ext uri="{FF2B5EF4-FFF2-40B4-BE49-F238E27FC236}">
                <a16:creationId xmlns:a16="http://schemas.microsoft.com/office/drawing/2014/main" id="{5C870CEA-A35C-ADB1-FA92-771DD54CF2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8080" y="1665001"/>
            <a:ext cx="553244" cy="691555"/>
          </a:xfrm>
          <a:prstGeom prst="rect">
            <a:avLst/>
          </a:prstGeom>
        </p:spPr>
      </p:pic>
      <p:pic>
        <p:nvPicPr>
          <p:cNvPr id="23" name="Graphique 22">
            <a:extLst>
              <a:ext uri="{FF2B5EF4-FFF2-40B4-BE49-F238E27FC236}">
                <a16:creationId xmlns:a16="http://schemas.microsoft.com/office/drawing/2014/main" id="{7DE2504C-EE36-86F1-D68B-6EEE53EFB8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7098" y="1635559"/>
            <a:ext cx="600350" cy="750438"/>
          </a:xfrm>
          <a:prstGeom prst="rect">
            <a:avLst/>
          </a:prstGeom>
        </p:spPr>
      </p:pic>
      <p:sp>
        <p:nvSpPr>
          <p:cNvPr id="26" name="ZoneTexte 25">
            <a:extLst>
              <a:ext uri="{FF2B5EF4-FFF2-40B4-BE49-F238E27FC236}">
                <a16:creationId xmlns:a16="http://schemas.microsoft.com/office/drawing/2014/main" id="{CD94C3F9-D10E-1660-E550-B6C9925C360C}"/>
              </a:ext>
            </a:extLst>
          </p:cNvPr>
          <p:cNvSpPr txBox="1"/>
          <p:nvPr/>
        </p:nvSpPr>
        <p:spPr>
          <a:xfrm>
            <a:off x="4936882" y="2556363"/>
            <a:ext cx="2004985" cy="369332"/>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 foncé</a:t>
            </a:r>
          </a:p>
        </p:txBody>
      </p:sp>
      <p:sp>
        <p:nvSpPr>
          <p:cNvPr id="31" name="Ellipse 30">
            <a:extLst>
              <a:ext uri="{FF2B5EF4-FFF2-40B4-BE49-F238E27FC236}">
                <a16:creationId xmlns:a16="http://schemas.microsoft.com/office/drawing/2014/main" id="{B1D04FD6-8C7D-7556-18B3-255046842863}"/>
              </a:ext>
            </a:extLst>
          </p:cNvPr>
          <p:cNvSpPr/>
          <p:nvPr/>
        </p:nvSpPr>
        <p:spPr>
          <a:xfrm>
            <a:off x="5195188" y="3519128"/>
            <a:ext cx="614240" cy="6142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2" name="ZoneTexte 31">
            <a:extLst>
              <a:ext uri="{FF2B5EF4-FFF2-40B4-BE49-F238E27FC236}">
                <a16:creationId xmlns:a16="http://schemas.microsoft.com/office/drawing/2014/main" id="{A7C27800-E41A-08CE-A710-B7354B89DF12}"/>
              </a:ext>
            </a:extLst>
          </p:cNvPr>
          <p:cNvSpPr txBox="1"/>
          <p:nvPr/>
        </p:nvSpPr>
        <p:spPr>
          <a:xfrm>
            <a:off x="5332119" y="3410750"/>
            <a:ext cx="322720" cy="830997"/>
          </a:xfrm>
          <a:prstGeom prst="rect">
            <a:avLst/>
          </a:prstGeom>
          <a:noFill/>
        </p:spPr>
        <p:txBody>
          <a:bodyPr wrap="square" rtlCol="0">
            <a:spAutoFit/>
          </a:bodyPr>
          <a:lstStyle/>
          <a:p>
            <a:pPr algn="ctr"/>
            <a:r>
              <a:rPr lang="fr-FR" sz="4800" dirty="0">
                <a:solidFill>
                  <a:srgbClr val="37635F"/>
                </a:solidFill>
              </a:rPr>
              <a:t>T</a:t>
            </a:r>
          </a:p>
        </p:txBody>
      </p:sp>
      <p:sp>
        <p:nvSpPr>
          <p:cNvPr id="33" name="Ellipse 32">
            <a:extLst>
              <a:ext uri="{FF2B5EF4-FFF2-40B4-BE49-F238E27FC236}">
                <a16:creationId xmlns:a16="http://schemas.microsoft.com/office/drawing/2014/main" id="{DE023BDB-6223-A302-7727-DE9D2F0D18BE}"/>
              </a:ext>
            </a:extLst>
          </p:cNvPr>
          <p:cNvSpPr/>
          <p:nvPr/>
        </p:nvSpPr>
        <p:spPr>
          <a:xfrm>
            <a:off x="5632255" y="3195282"/>
            <a:ext cx="614240" cy="614240"/>
          </a:xfrm>
          <a:prstGeom prst="ellipse">
            <a:avLst/>
          </a:prstGeom>
          <a:solidFill>
            <a:srgbClr val="37635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4" name="ZoneTexte 33">
            <a:extLst>
              <a:ext uri="{FF2B5EF4-FFF2-40B4-BE49-F238E27FC236}">
                <a16:creationId xmlns:a16="http://schemas.microsoft.com/office/drawing/2014/main" id="{574C7E4F-B561-2A58-B83B-76A081F71868}"/>
              </a:ext>
            </a:extLst>
          </p:cNvPr>
          <p:cNvSpPr txBox="1"/>
          <p:nvPr/>
        </p:nvSpPr>
        <p:spPr>
          <a:xfrm>
            <a:off x="5778015" y="3103629"/>
            <a:ext cx="322720" cy="830997"/>
          </a:xfrm>
          <a:prstGeom prst="rect">
            <a:avLst/>
          </a:prstGeom>
          <a:noFill/>
        </p:spPr>
        <p:txBody>
          <a:bodyPr wrap="square" rtlCol="0">
            <a:spAutoFit/>
          </a:bodyPr>
          <a:lstStyle/>
          <a:p>
            <a:pPr algn="ctr"/>
            <a:r>
              <a:rPr lang="fr-FR" sz="4800" dirty="0">
                <a:solidFill>
                  <a:schemeClr val="bg1"/>
                </a:solidFill>
              </a:rPr>
              <a:t>T</a:t>
            </a:r>
          </a:p>
        </p:txBody>
      </p:sp>
      <p:sp>
        <p:nvSpPr>
          <p:cNvPr id="35" name="Rectangle 1">
            <a:extLst>
              <a:ext uri="{FF2B5EF4-FFF2-40B4-BE49-F238E27FC236}">
                <a16:creationId xmlns:a16="http://schemas.microsoft.com/office/drawing/2014/main" id="{40AD8B68-6960-A4DF-FDCE-43A0544143D3}"/>
              </a:ext>
            </a:extLst>
          </p:cNvPr>
          <p:cNvSpPr>
            <a:spLocks noChangeArrowheads="1"/>
          </p:cNvSpPr>
          <p:nvPr/>
        </p:nvSpPr>
        <p:spPr bwMode="auto">
          <a:xfrm>
            <a:off x="10290396" y="835302"/>
            <a:ext cx="1644429" cy="30777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rgbClr val="333333"/>
                </a:solidFill>
                <a:effectLst/>
                <a:latin typeface="Marianne" panose="02000000000000000000" pitchFamily="50" charset="0"/>
              </a:rPr>
              <a:t>Contraste &gt; 4,5</a:t>
            </a:r>
            <a:endParaRPr kumimoji="0" lang="fr-FR" altLang="fr-FR" sz="3200" b="0" i="0" u="none" strike="noStrike" cap="none" normalizeH="0" baseline="0" dirty="0">
              <a:ln>
                <a:noFill/>
              </a:ln>
              <a:solidFill>
                <a:schemeClr val="tx1"/>
              </a:solidFill>
              <a:effectLst/>
              <a:latin typeface="Marianne" panose="02000000000000000000" pitchFamily="50" charset="0"/>
            </a:endParaRPr>
          </a:p>
        </p:txBody>
      </p:sp>
      <p:sp>
        <p:nvSpPr>
          <p:cNvPr id="50" name="Ellipse 49">
            <a:extLst>
              <a:ext uri="{FF2B5EF4-FFF2-40B4-BE49-F238E27FC236}">
                <a16:creationId xmlns:a16="http://schemas.microsoft.com/office/drawing/2014/main" id="{4FDAC1C9-D53E-B6B5-34A1-0AE78D40AB4B}"/>
              </a:ext>
            </a:extLst>
          </p:cNvPr>
          <p:cNvSpPr/>
          <p:nvPr/>
        </p:nvSpPr>
        <p:spPr>
          <a:xfrm>
            <a:off x="1401369" y="3396097"/>
            <a:ext cx="614240" cy="6142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51" name="ZoneTexte 50">
            <a:extLst>
              <a:ext uri="{FF2B5EF4-FFF2-40B4-BE49-F238E27FC236}">
                <a16:creationId xmlns:a16="http://schemas.microsoft.com/office/drawing/2014/main" id="{B42D1652-34B7-4DA9-3BCF-2406DF831B61}"/>
              </a:ext>
            </a:extLst>
          </p:cNvPr>
          <p:cNvSpPr txBox="1"/>
          <p:nvPr/>
        </p:nvSpPr>
        <p:spPr>
          <a:xfrm>
            <a:off x="1538300" y="3287719"/>
            <a:ext cx="322720" cy="830997"/>
          </a:xfrm>
          <a:prstGeom prst="rect">
            <a:avLst/>
          </a:prstGeom>
          <a:noFill/>
        </p:spPr>
        <p:txBody>
          <a:bodyPr wrap="square" rtlCol="0">
            <a:spAutoFit/>
          </a:bodyPr>
          <a:lstStyle/>
          <a:p>
            <a:pPr algn="ctr"/>
            <a:r>
              <a:rPr lang="fr-FR" sz="4800" dirty="0">
                <a:solidFill>
                  <a:srgbClr val="0EB09D"/>
                </a:solidFill>
              </a:rPr>
              <a:t>T</a:t>
            </a:r>
          </a:p>
        </p:txBody>
      </p:sp>
      <p:sp>
        <p:nvSpPr>
          <p:cNvPr id="52" name="Ellipse 51">
            <a:extLst>
              <a:ext uri="{FF2B5EF4-FFF2-40B4-BE49-F238E27FC236}">
                <a16:creationId xmlns:a16="http://schemas.microsoft.com/office/drawing/2014/main" id="{EAE21B56-5D59-5409-C4B6-61DC496888DE}"/>
              </a:ext>
            </a:extLst>
          </p:cNvPr>
          <p:cNvSpPr/>
          <p:nvPr/>
        </p:nvSpPr>
        <p:spPr>
          <a:xfrm>
            <a:off x="1838436" y="3072251"/>
            <a:ext cx="614240" cy="614240"/>
          </a:xfrm>
          <a:prstGeom prst="ellipse">
            <a:avLst/>
          </a:prstGeom>
          <a:solidFill>
            <a:srgbClr val="0EB09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53" name="ZoneTexte 52">
            <a:extLst>
              <a:ext uri="{FF2B5EF4-FFF2-40B4-BE49-F238E27FC236}">
                <a16:creationId xmlns:a16="http://schemas.microsoft.com/office/drawing/2014/main" id="{28F27B18-6BFB-D4AB-A566-14457AB07FD3}"/>
              </a:ext>
            </a:extLst>
          </p:cNvPr>
          <p:cNvSpPr txBox="1"/>
          <p:nvPr/>
        </p:nvSpPr>
        <p:spPr>
          <a:xfrm>
            <a:off x="1984196" y="2980598"/>
            <a:ext cx="322720" cy="830997"/>
          </a:xfrm>
          <a:prstGeom prst="rect">
            <a:avLst/>
          </a:prstGeom>
          <a:noFill/>
        </p:spPr>
        <p:txBody>
          <a:bodyPr wrap="square" rtlCol="0">
            <a:spAutoFit/>
          </a:bodyPr>
          <a:lstStyle/>
          <a:p>
            <a:pPr algn="ctr"/>
            <a:r>
              <a:rPr lang="fr-FR" sz="4800" dirty="0"/>
              <a:t>T</a:t>
            </a:r>
          </a:p>
        </p:txBody>
      </p:sp>
      <p:sp>
        <p:nvSpPr>
          <p:cNvPr id="6" name="ZoneTexte 5">
            <a:extLst>
              <a:ext uri="{FF2B5EF4-FFF2-40B4-BE49-F238E27FC236}">
                <a16:creationId xmlns:a16="http://schemas.microsoft.com/office/drawing/2014/main" id="{60222248-4DA5-8F8D-0D74-739A5C65546C}"/>
              </a:ext>
            </a:extLst>
          </p:cNvPr>
          <p:cNvSpPr txBox="1"/>
          <p:nvPr/>
        </p:nvSpPr>
        <p:spPr>
          <a:xfrm>
            <a:off x="1189464" y="2556363"/>
            <a:ext cx="1589464" cy="369332"/>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 clair</a:t>
            </a:r>
          </a:p>
        </p:txBody>
      </p:sp>
      <p:sp>
        <p:nvSpPr>
          <p:cNvPr id="8" name="Ellipse 7">
            <a:extLst>
              <a:ext uri="{FF2B5EF4-FFF2-40B4-BE49-F238E27FC236}">
                <a16:creationId xmlns:a16="http://schemas.microsoft.com/office/drawing/2014/main" id="{4922FA4F-54D8-382E-6647-20C194453FF2}"/>
              </a:ext>
            </a:extLst>
          </p:cNvPr>
          <p:cNvSpPr/>
          <p:nvPr/>
        </p:nvSpPr>
        <p:spPr>
          <a:xfrm>
            <a:off x="3222416" y="3396097"/>
            <a:ext cx="614240" cy="6142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9" name="ZoneTexte 8">
            <a:extLst>
              <a:ext uri="{FF2B5EF4-FFF2-40B4-BE49-F238E27FC236}">
                <a16:creationId xmlns:a16="http://schemas.microsoft.com/office/drawing/2014/main" id="{D5973581-E292-6751-1A59-7479E26171C2}"/>
              </a:ext>
            </a:extLst>
          </p:cNvPr>
          <p:cNvSpPr txBox="1"/>
          <p:nvPr/>
        </p:nvSpPr>
        <p:spPr>
          <a:xfrm>
            <a:off x="3359347" y="3287719"/>
            <a:ext cx="322720" cy="830997"/>
          </a:xfrm>
          <a:prstGeom prst="rect">
            <a:avLst/>
          </a:prstGeom>
          <a:noFill/>
        </p:spPr>
        <p:txBody>
          <a:bodyPr wrap="square" rtlCol="0">
            <a:spAutoFit/>
          </a:bodyPr>
          <a:lstStyle/>
          <a:p>
            <a:pPr algn="ctr"/>
            <a:r>
              <a:rPr lang="fr-FR" sz="4800" dirty="0">
                <a:solidFill>
                  <a:srgbClr val="008E7F"/>
                </a:solidFill>
              </a:rPr>
              <a:t>T</a:t>
            </a:r>
          </a:p>
        </p:txBody>
      </p:sp>
      <p:sp>
        <p:nvSpPr>
          <p:cNvPr id="10" name="Ellipse 9">
            <a:extLst>
              <a:ext uri="{FF2B5EF4-FFF2-40B4-BE49-F238E27FC236}">
                <a16:creationId xmlns:a16="http://schemas.microsoft.com/office/drawing/2014/main" id="{41E07036-AD3B-898F-D58C-6587CC074037}"/>
              </a:ext>
            </a:extLst>
          </p:cNvPr>
          <p:cNvSpPr/>
          <p:nvPr/>
        </p:nvSpPr>
        <p:spPr>
          <a:xfrm>
            <a:off x="3659483" y="3072251"/>
            <a:ext cx="614240" cy="614240"/>
          </a:xfrm>
          <a:prstGeom prst="ellipse">
            <a:avLst/>
          </a:prstGeom>
          <a:solidFill>
            <a:srgbClr val="008E7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11" name="ZoneTexte 10">
            <a:extLst>
              <a:ext uri="{FF2B5EF4-FFF2-40B4-BE49-F238E27FC236}">
                <a16:creationId xmlns:a16="http://schemas.microsoft.com/office/drawing/2014/main" id="{FFD578F0-44CC-246F-762C-D4694F11E6DD}"/>
              </a:ext>
            </a:extLst>
          </p:cNvPr>
          <p:cNvSpPr txBox="1"/>
          <p:nvPr/>
        </p:nvSpPr>
        <p:spPr>
          <a:xfrm>
            <a:off x="3805243" y="2980598"/>
            <a:ext cx="322720" cy="830997"/>
          </a:xfrm>
          <a:prstGeom prst="rect">
            <a:avLst/>
          </a:prstGeom>
          <a:noFill/>
        </p:spPr>
        <p:txBody>
          <a:bodyPr wrap="square" rtlCol="0">
            <a:spAutoFit/>
          </a:bodyPr>
          <a:lstStyle/>
          <a:p>
            <a:pPr algn="ctr"/>
            <a:r>
              <a:rPr lang="fr-FR" sz="4800" dirty="0"/>
              <a:t>T</a:t>
            </a:r>
          </a:p>
        </p:txBody>
      </p:sp>
      <p:sp>
        <p:nvSpPr>
          <p:cNvPr id="12" name="ZoneTexte 11">
            <a:extLst>
              <a:ext uri="{FF2B5EF4-FFF2-40B4-BE49-F238E27FC236}">
                <a16:creationId xmlns:a16="http://schemas.microsoft.com/office/drawing/2014/main" id="{BF5E9E06-0CEA-3E8E-FF11-110B13427C45}"/>
              </a:ext>
            </a:extLst>
          </p:cNvPr>
          <p:cNvSpPr txBox="1"/>
          <p:nvPr/>
        </p:nvSpPr>
        <p:spPr>
          <a:xfrm>
            <a:off x="3081002" y="2556363"/>
            <a:ext cx="1589464" cy="369332"/>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Thème inter</a:t>
            </a:r>
          </a:p>
        </p:txBody>
      </p:sp>
      <p:sp>
        <p:nvSpPr>
          <p:cNvPr id="27" name="ZoneTexte 26">
            <a:extLst>
              <a:ext uri="{FF2B5EF4-FFF2-40B4-BE49-F238E27FC236}">
                <a16:creationId xmlns:a16="http://schemas.microsoft.com/office/drawing/2014/main" id="{6AD87140-287F-4687-3049-76A5B60F8061}"/>
              </a:ext>
            </a:extLst>
          </p:cNvPr>
          <p:cNvSpPr txBox="1"/>
          <p:nvPr/>
        </p:nvSpPr>
        <p:spPr>
          <a:xfrm>
            <a:off x="8960160" y="2556363"/>
            <a:ext cx="823392" cy="369332"/>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Texte</a:t>
            </a:r>
          </a:p>
        </p:txBody>
      </p:sp>
      <p:sp>
        <p:nvSpPr>
          <p:cNvPr id="28" name="Ellipse 27">
            <a:extLst>
              <a:ext uri="{FF2B5EF4-FFF2-40B4-BE49-F238E27FC236}">
                <a16:creationId xmlns:a16="http://schemas.microsoft.com/office/drawing/2014/main" id="{E91F6E56-0CFE-0645-8303-00FF70E18BA7}"/>
              </a:ext>
            </a:extLst>
          </p:cNvPr>
          <p:cNvSpPr/>
          <p:nvPr/>
        </p:nvSpPr>
        <p:spPr>
          <a:xfrm>
            <a:off x="8789029" y="3519128"/>
            <a:ext cx="614240" cy="6142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29" name="ZoneTexte 28">
            <a:extLst>
              <a:ext uri="{FF2B5EF4-FFF2-40B4-BE49-F238E27FC236}">
                <a16:creationId xmlns:a16="http://schemas.microsoft.com/office/drawing/2014/main" id="{5B141892-AC34-96A4-0645-CDB1B2BA0BCA}"/>
              </a:ext>
            </a:extLst>
          </p:cNvPr>
          <p:cNvSpPr txBox="1"/>
          <p:nvPr/>
        </p:nvSpPr>
        <p:spPr>
          <a:xfrm>
            <a:off x="8925960" y="3410750"/>
            <a:ext cx="322720" cy="830997"/>
          </a:xfrm>
          <a:prstGeom prst="rect">
            <a:avLst/>
          </a:prstGeom>
          <a:noFill/>
        </p:spPr>
        <p:txBody>
          <a:bodyPr wrap="square" rtlCol="0">
            <a:spAutoFit/>
          </a:bodyPr>
          <a:lstStyle/>
          <a:p>
            <a:pPr algn="ctr"/>
            <a:r>
              <a:rPr lang="fr-FR" sz="4800" dirty="0">
                <a:solidFill>
                  <a:srgbClr val="08857E"/>
                </a:solidFill>
              </a:rPr>
              <a:t>T</a:t>
            </a:r>
          </a:p>
        </p:txBody>
      </p:sp>
      <p:sp>
        <p:nvSpPr>
          <p:cNvPr id="36" name="Ellipse 35">
            <a:extLst>
              <a:ext uri="{FF2B5EF4-FFF2-40B4-BE49-F238E27FC236}">
                <a16:creationId xmlns:a16="http://schemas.microsoft.com/office/drawing/2014/main" id="{2CECFE64-511B-64E4-A090-8EBE6502917F}"/>
              </a:ext>
            </a:extLst>
          </p:cNvPr>
          <p:cNvSpPr/>
          <p:nvPr/>
        </p:nvSpPr>
        <p:spPr>
          <a:xfrm>
            <a:off x="9226096" y="3195282"/>
            <a:ext cx="614240" cy="614240"/>
          </a:xfrm>
          <a:prstGeom prst="ellipse">
            <a:avLst/>
          </a:prstGeom>
          <a:solidFill>
            <a:srgbClr val="08857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solidFill>
                <a:srgbClr val="08857E"/>
              </a:solidFill>
            </a:endParaRPr>
          </a:p>
        </p:txBody>
      </p:sp>
      <p:sp>
        <p:nvSpPr>
          <p:cNvPr id="37" name="ZoneTexte 36">
            <a:extLst>
              <a:ext uri="{FF2B5EF4-FFF2-40B4-BE49-F238E27FC236}">
                <a16:creationId xmlns:a16="http://schemas.microsoft.com/office/drawing/2014/main" id="{13ABAF5B-962A-D4B5-032C-BDB58FE238E2}"/>
              </a:ext>
            </a:extLst>
          </p:cNvPr>
          <p:cNvSpPr txBox="1"/>
          <p:nvPr/>
        </p:nvSpPr>
        <p:spPr>
          <a:xfrm>
            <a:off x="9371856" y="3103629"/>
            <a:ext cx="322720" cy="830997"/>
          </a:xfrm>
          <a:prstGeom prst="rect">
            <a:avLst/>
          </a:prstGeom>
          <a:noFill/>
        </p:spPr>
        <p:txBody>
          <a:bodyPr wrap="square" rtlCol="0">
            <a:spAutoFit/>
          </a:bodyPr>
          <a:lstStyle/>
          <a:p>
            <a:pPr algn="ctr"/>
            <a:r>
              <a:rPr lang="fr-FR" sz="4800" dirty="0">
                <a:solidFill>
                  <a:schemeClr val="bg1"/>
                </a:solidFill>
              </a:rPr>
              <a:t>T</a:t>
            </a:r>
          </a:p>
        </p:txBody>
      </p:sp>
      <p:sp>
        <p:nvSpPr>
          <p:cNvPr id="38" name="Ellipse 37">
            <a:extLst>
              <a:ext uri="{FF2B5EF4-FFF2-40B4-BE49-F238E27FC236}">
                <a16:creationId xmlns:a16="http://schemas.microsoft.com/office/drawing/2014/main" id="{3F3E63CD-1A99-D2A6-2A44-E75ECC630095}"/>
              </a:ext>
            </a:extLst>
          </p:cNvPr>
          <p:cNvSpPr/>
          <p:nvPr/>
        </p:nvSpPr>
        <p:spPr>
          <a:xfrm>
            <a:off x="6937474" y="3415173"/>
            <a:ext cx="614240" cy="6142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a:p>
        </p:txBody>
      </p:sp>
      <p:sp>
        <p:nvSpPr>
          <p:cNvPr id="39" name="ZoneTexte 38">
            <a:extLst>
              <a:ext uri="{FF2B5EF4-FFF2-40B4-BE49-F238E27FC236}">
                <a16:creationId xmlns:a16="http://schemas.microsoft.com/office/drawing/2014/main" id="{B7732222-D835-36CF-9133-7506C777A0E4}"/>
              </a:ext>
            </a:extLst>
          </p:cNvPr>
          <p:cNvSpPr txBox="1"/>
          <p:nvPr/>
        </p:nvSpPr>
        <p:spPr>
          <a:xfrm>
            <a:off x="7074405" y="3306795"/>
            <a:ext cx="322720" cy="830997"/>
          </a:xfrm>
          <a:prstGeom prst="rect">
            <a:avLst/>
          </a:prstGeom>
          <a:noFill/>
        </p:spPr>
        <p:txBody>
          <a:bodyPr wrap="square" rtlCol="0">
            <a:spAutoFit/>
          </a:bodyPr>
          <a:lstStyle/>
          <a:p>
            <a:pPr algn="ctr"/>
            <a:r>
              <a:rPr lang="fr-FR" sz="4800" dirty="0">
                <a:solidFill>
                  <a:srgbClr val="58BBAE"/>
                </a:solidFill>
              </a:rPr>
              <a:t>T</a:t>
            </a:r>
          </a:p>
        </p:txBody>
      </p:sp>
      <p:sp>
        <p:nvSpPr>
          <p:cNvPr id="40" name="Ellipse 39">
            <a:extLst>
              <a:ext uri="{FF2B5EF4-FFF2-40B4-BE49-F238E27FC236}">
                <a16:creationId xmlns:a16="http://schemas.microsoft.com/office/drawing/2014/main" id="{BD8DAD7B-5D2C-DCB8-8F84-EC00C98E91B9}"/>
              </a:ext>
            </a:extLst>
          </p:cNvPr>
          <p:cNvSpPr/>
          <p:nvPr/>
        </p:nvSpPr>
        <p:spPr>
          <a:xfrm>
            <a:off x="7374541" y="3091327"/>
            <a:ext cx="614240" cy="614240"/>
          </a:xfrm>
          <a:prstGeom prst="ellipse">
            <a:avLst/>
          </a:prstGeom>
          <a:solidFill>
            <a:srgbClr val="58BBA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50" dirty="0"/>
          </a:p>
        </p:txBody>
      </p:sp>
      <p:sp>
        <p:nvSpPr>
          <p:cNvPr id="41" name="ZoneTexte 40">
            <a:extLst>
              <a:ext uri="{FF2B5EF4-FFF2-40B4-BE49-F238E27FC236}">
                <a16:creationId xmlns:a16="http://schemas.microsoft.com/office/drawing/2014/main" id="{3083336C-80AC-BF90-855A-5AAC4E3EDB05}"/>
              </a:ext>
            </a:extLst>
          </p:cNvPr>
          <p:cNvSpPr txBox="1"/>
          <p:nvPr/>
        </p:nvSpPr>
        <p:spPr>
          <a:xfrm>
            <a:off x="7520301" y="2999674"/>
            <a:ext cx="322720" cy="830997"/>
          </a:xfrm>
          <a:prstGeom prst="rect">
            <a:avLst/>
          </a:prstGeom>
          <a:noFill/>
        </p:spPr>
        <p:txBody>
          <a:bodyPr wrap="square" rtlCol="0">
            <a:spAutoFit/>
          </a:bodyPr>
          <a:lstStyle/>
          <a:p>
            <a:pPr algn="ctr"/>
            <a:r>
              <a:rPr lang="fr-FR" sz="4800" dirty="0"/>
              <a:t>T</a:t>
            </a:r>
          </a:p>
        </p:txBody>
      </p:sp>
      <p:sp>
        <p:nvSpPr>
          <p:cNvPr id="42" name="ZoneTexte 41">
            <a:extLst>
              <a:ext uri="{FF2B5EF4-FFF2-40B4-BE49-F238E27FC236}">
                <a16:creationId xmlns:a16="http://schemas.microsoft.com/office/drawing/2014/main" id="{7EB899DB-9BE2-1D7E-A921-FEBD1D1FF554}"/>
              </a:ext>
            </a:extLst>
          </p:cNvPr>
          <p:cNvSpPr txBox="1"/>
          <p:nvPr/>
        </p:nvSpPr>
        <p:spPr>
          <a:xfrm>
            <a:off x="6947848" y="2556363"/>
            <a:ext cx="1589464" cy="369332"/>
          </a:xfrm>
          <a:prstGeom prst="rect">
            <a:avLst/>
          </a:prstGeom>
          <a:noFill/>
        </p:spPr>
        <p:txBody>
          <a:bodyPr wrap="square">
            <a:spAutoFit/>
          </a:bodyPr>
          <a:lstStyle/>
          <a:p>
            <a:r>
              <a:rPr lang="fr-FR" dirty="0">
                <a:latin typeface="Marianne" panose="02000000000000000000" pitchFamily="50" charset="0"/>
                <a:cs typeface="Arial" panose="020B0604020202020204" pitchFamily="34" charset="0"/>
              </a:rPr>
              <a:t>Losanges</a:t>
            </a:r>
          </a:p>
        </p:txBody>
      </p:sp>
      <p:pic>
        <p:nvPicPr>
          <p:cNvPr id="43" name="Graphique 42">
            <a:extLst>
              <a:ext uri="{FF2B5EF4-FFF2-40B4-BE49-F238E27FC236}">
                <a16:creationId xmlns:a16="http://schemas.microsoft.com/office/drawing/2014/main" id="{4EECCE6E-0A3B-39DC-9716-04DF2A713E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03721" y="1635558"/>
            <a:ext cx="600351" cy="750440"/>
          </a:xfrm>
          <a:prstGeom prst="rect">
            <a:avLst/>
          </a:prstGeom>
        </p:spPr>
      </p:pic>
      <p:pic>
        <p:nvPicPr>
          <p:cNvPr id="47" name="Graphique 46">
            <a:extLst>
              <a:ext uri="{FF2B5EF4-FFF2-40B4-BE49-F238E27FC236}">
                <a16:creationId xmlns:a16="http://schemas.microsoft.com/office/drawing/2014/main" id="{351A6785-CBC3-29D4-E3CF-E57BE6A7B3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06316" y="1635558"/>
            <a:ext cx="600351" cy="750440"/>
          </a:xfrm>
          <a:prstGeom prst="rect">
            <a:avLst/>
          </a:prstGeom>
        </p:spPr>
      </p:pic>
    </p:spTree>
    <p:extLst>
      <p:ext uri="{BB962C8B-B14F-4D97-AF65-F5344CB8AC3E}">
        <p14:creationId xmlns:p14="http://schemas.microsoft.com/office/powerpoint/2010/main" val="327083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853B00-BF02-6B2D-8A29-6BC50C1672CE}"/>
              </a:ext>
            </a:extLst>
          </p:cNvPr>
          <p:cNvSpPr>
            <a:spLocks noGrp="1"/>
          </p:cNvSpPr>
          <p:nvPr>
            <p:ph type="body" sz="quarter" idx="10"/>
          </p:nvPr>
        </p:nvSpPr>
        <p:spPr/>
        <p:txBody>
          <a:bodyPr/>
          <a:lstStyle/>
          <a:p>
            <a:r>
              <a:rPr lang="fr-FR" dirty="0">
                <a:solidFill>
                  <a:schemeClr val="tx1"/>
                </a:solidFill>
              </a:rPr>
              <a:t>Typographie</a:t>
            </a:r>
          </a:p>
        </p:txBody>
      </p:sp>
    </p:spTree>
    <p:extLst>
      <p:ext uri="{BB962C8B-B14F-4D97-AF65-F5344CB8AC3E}">
        <p14:creationId xmlns:p14="http://schemas.microsoft.com/office/powerpoint/2010/main" val="421343769"/>
      </p:ext>
    </p:extLst>
  </p:cSld>
  <p:clrMapOvr>
    <a:masterClrMapping/>
  </p:clrMapOvr>
</p:sld>
</file>

<file path=ppt/theme/theme1.xml><?xml version="1.0" encoding="utf-8"?>
<a:theme xmlns:a="http://schemas.openxmlformats.org/drawingml/2006/main" name="RechercheDataGouv2026">
  <a:themeElements>
    <a:clrScheme name="Personnalisé 1">
      <a:dk1>
        <a:sysClr val="windowText" lastClr="000000"/>
      </a:dk1>
      <a:lt1>
        <a:sysClr val="window" lastClr="FFFFFF"/>
      </a:lt1>
      <a:dk2>
        <a:srgbClr val="009081"/>
      </a:dk2>
      <a:lt2>
        <a:srgbClr val="FFFFFF"/>
      </a:lt2>
      <a:accent1>
        <a:srgbClr val="37635F"/>
      </a:accent1>
      <a:accent2>
        <a:srgbClr val="009081"/>
      </a:accent2>
      <a:accent3>
        <a:srgbClr val="21AB8E"/>
      </a:accent3>
      <a:accent4>
        <a:srgbClr val="3A3F45"/>
      </a:accent4>
      <a:accent5>
        <a:srgbClr val="009081"/>
      </a:accent5>
      <a:accent6>
        <a:srgbClr val="FBE769"/>
      </a:accent6>
      <a:hlink>
        <a:srgbClr val="002060"/>
      </a:hlink>
      <a:folHlink>
        <a:srgbClr val="3F3F3F"/>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hercheDataGouv2026" id="{3E3C08B8-70D4-4663-9897-DFB881527332}" vid="{4EDC3522-3F5D-403F-8C0E-79A2D707A12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RechercheDataGouv2026</Template>
  <TotalTime>284</TotalTime>
  <Words>1313</Words>
  <Application>Microsoft Office PowerPoint</Application>
  <PresentationFormat>Grand écran</PresentationFormat>
  <Paragraphs>175</Paragraphs>
  <Slides>25</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Aptos</vt:lpstr>
      <vt:lpstr>Arial</vt:lpstr>
      <vt:lpstr>Calibri</vt:lpstr>
      <vt:lpstr>Inter Bold</vt:lpstr>
      <vt:lpstr>Marianne</vt:lpstr>
      <vt:lpstr>Wingdings</vt:lpstr>
      <vt:lpstr>RechercheDataGouv2026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Nadege Joly</dc:creator>
  <cp:lastModifiedBy>Nadege Joly</cp:lastModifiedBy>
  <cp:revision>44</cp:revision>
  <dcterms:created xsi:type="dcterms:W3CDTF">2026-02-20T08:20:44Z</dcterms:created>
  <dcterms:modified xsi:type="dcterms:W3CDTF">2026-03-12T09:33:52Z</dcterms:modified>
</cp:coreProperties>
</file>