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39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22" d="100"/>
          <a:sy n="122" d="100"/>
        </p:scale>
        <p:origin x="114" y="15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presProps" Target="presProps.xml" /><Relationship Id="rId44" Type="http://schemas.openxmlformats.org/officeDocument/2006/relationships/tableStyles" Target="tableStyles.xml" /><Relationship Id="rId4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5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re Présentatio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451838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NOM DE LA PRÉSENTATION</a:t>
            </a:r>
            <a:endParaRPr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51838" y="6461247"/>
            <a:ext cx="592666" cy="2089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15941" y="6370784"/>
            <a:ext cx="723858" cy="3995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51838" y="2205678"/>
            <a:ext cx="3196596" cy="789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Graphique 8"/>
          <p:cNvPicPr>
            <a:picLocks noChangeAspect="1"/>
          </p:cNvPicPr>
          <p:nvPr/>
        </p:nvPicPr>
        <p:blipFill>
          <a:blip r:embed="rId5"/>
          <a:srcRect l="25430" t="0" r="0" b="0"/>
          <a:stretch/>
        </p:blipFill>
        <p:spPr bwMode="auto"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11" name="Graphiqu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14" name="Graphiqu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15" name="Graphiqu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/>
        </p:nvPicPr>
        <p:blipFill>
          <a:blip r:embed="rId5"/>
          <a:srcRect l="51300" t="0" r="0" b="0"/>
          <a:stretch/>
        </p:blipFill>
        <p:spPr bwMode="auto"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17" name="Graphiqu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18" name="Graphiqu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19" name="Graphiqu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60815" y="177553"/>
            <a:ext cx="404057" cy="281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 classique fond ve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8792" y="1143000"/>
            <a:ext cx="12192000" cy="5064369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829733" y="1779190"/>
            <a:ext cx="10524067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/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838200" y="1188244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 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/>
            </a:fld>
            <a:endParaRPr lang="fr-FR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5" hasCustomPrompt="1"/>
          </p:nvPr>
        </p:nvSpPr>
        <p:spPr bwMode="auto">
          <a:xfrm>
            <a:off x="838198" y="1367836"/>
            <a:ext cx="518160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829733" y="1779190"/>
            <a:ext cx="5181601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" name="Espace réservé du contenu 2"/>
          <p:cNvSpPr>
            <a:spLocks noGrp="1"/>
          </p:cNvSpPr>
          <p:nvPr>
            <p:ph idx="16" hasCustomPrompt="1"/>
          </p:nvPr>
        </p:nvSpPr>
        <p:spPr bwMode="auto">
          <a:xfrm>
            <a:off x="6096000" y="1779190"/>
            <a:ext cx="5257800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 blocs arrond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/>
            </a:fld>
            <a:endParaRPr lang="fr-FR"/>
          </a:p>
        </p:txBody>
      </p:sp>
      <p:sp>
        <p:nvSpPr>
          <p:cNvPr id="5" name="Rectangle : coins arrondis 4"/>
          <p:cNvSpPr/>
          <p:nvPr/>
        </p:nvSpPr>
        <p:spPr bwMode="auto">
          <a:xfrm rot="5400000">
            <a:off x="3888150" y="-751581"/>
            <a:ext cx="567267" cy="6490031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926768" y="2309814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>
              <a:defRPr/>
            </a:pPr>
            <a:r>
              <a:rPr lang="fr-FR"/>
              <a:t>Lorem Ipsum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3128101" y="2261543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/>
              <a:t>Appellentur</a:t>
            </a:r>
            <a:r>
              <a:rPr lang="fr-FR" sz="1200"/>
              <a:t> </a:t>
            </a:r>
            <a:r>
              <a:rPr lang="fr-FR" sz="1200"/>
              <a:t>quarum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</a:t>
            </a:r>
            <a:r>
              <a:rPr lang="fr-FR" sz="1200"/>
              <a:t>agrestibus</a:t>
            </a:r>
            <a:r>
              <a:rPr lang="fr-FR" sz="1200"/>
              <a:t> in </a:t>
            </a:r>
            <a:r>
              <a:rPr lang="fr-FR" sz="1200"/>
              <a:t>Assyria</a:t>
            </a:r>
            <a:r>
              <a:rPr lang="fr-FR" sz="1200"/>
              <a:t> </a:t>
            </a:r>
            <a:r>
              <a:rPr lang="fr-FR" sz="1200"/>
              <a:t>tamen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in ad </a:t>
            </a:r>
            <a:r>
              <a:rPr lang="fr-FR" sz="1200"/>
              <a:t>arbitrium</a:t>
            </a:r>
            <a:r>
              <a:rPr lang="fr-FR" sz="1200"/>
              <a:t> </a:t>
            </a:r>
            <a:r>
              <a:rPr lang="fr-FR" sz="1200"/>
              <a:t>multitudine</a:t>
            </a:r>
            <a:r>
              <a:rPr lang="fr-FR" sz="1200"/>
              <a:t> </a:t>
            </a:r>
            <a:r>
              <a:rPr lang="fr-FR" sz="1200"/>
              <a:t>construxit</a:t>
            </a:r>
            <a:r>
              <a:rPr lang="fr-FR" sz="1200"/>
              <a:t> </a:t>
            </a:r>
            <a:r>
              <a:rPr lang="fr-FR" sz="1200"/>
              <a:t>licet</a:t>
            </a:r>
            <a:r>
              <a:rPr lang="fr-FR" sz="1200"/>
              <a:t> ex </a:t>
            </a:r>
            <a:r>
              <a:rPr lang="fr-FR" sz="1200"/>
              <a:t>quae</a:t>
            </a:r>
            <a:r>
              <a:rPr lang="fr-FR" sz="1200"/>
              <a:t> </a:t>
            </a:r>
            <a:r>
              <a:rPr lang="fr-FR" sz="1200"/>
              <a:t>quae</a:t>
            </a:r>
            <a:endParaRPr lang="fr-FR" sz="1200"/>
          </a:p>
        </p:txBody>
      </p:sp>
      <p:sp>
        <p:nvSpPr>
          <p:cNvPr id="11" name="Rectangle : coins arrondis 10"/>
          <p:cNvSpPr/>
          <p:nvPr/>
        </p:nvSpPr>
        <p:spPr bwMode="auto">
          <a:xfrm rot="5400000">
            <a:off x="3888150" y="-75833"/>
            <a:ext cx="567267" cy="6490031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926768" y="2985562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>
              <a:defRPr/>
            </a:pPr>
            <a:r>
              <a:rPr lang="fr-FR"/>
              <a:t>Lorem Ipsum</a:t>
            </a:r>
            <a:endParaRPr/>
          </a:p>
        </p:txBody>
      </p:sp>
      <p:sp>
        <p:nvSpPr>
          <p:cNvPr id="13" name="Rectangle 12"/>
          <p:cNvSpPr/>
          <p:nvPr/>
        </p:nvSpPr>
        <p:spPr bwMode="auto">
          <a:xfrm>
            <a:off x="3128101" y="2937291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/>
              <a:t>Appellentur</a:t>
            </a:r>
            <a:r>
              <a:rPr lang="fr-FR" sz="1200"/>
              <a:t> </a:t>
            </a:r>
            <a:r>
              <a:rPr lang="fr-FR" sz="1200"/>
              <a:t>quarum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</a:t>
            </a:r>
            <a:r>
              <a:rPr lang="fr-FR" sz="1200"/>
              <a:t>agrestibus</a:t>
            </a:r>
            <a:r>
              <a:rPr lang="fr-FR" sz="1200"/>
              <a:t> in </a:t>
            </a:r>
            <a:r>
              <a:rPr lang="fr-FR" sz="1200"/>
              <a:t>Assyria</a:t>
            </a:r>
            <a:r>
              <a:rPr lang="fr-FR" sz="1200"/>
              <a:t> </a:t>
            </a:r>
            <a:r>
              <a:rPr lang="fr-FR" sz="1200"/>
              <a:t>tamen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in ad </a:t>
            </a:r>
            <a:r>
              <a:rPr lang="fr-FR" sz="1200"/>
              <a:t>arbitrium</a:t>
            </a:r>
            <a:r>
              <a:rPr lang="fr-FR" sz="1200"/>
              <a:t> </a:t>
            </a:r>
            <a:r>
              <a:rPr lang="fr-FR" sz="1200"/>
              <a:t>multitudine</a:t>
            </a:r>
            <a:r>
              <a:rPr lang="fr-FR" sz="1200"/>
              <a:t> </a:t>
            </a:r>
            <a:r>
              <a:rPr lang="fr-FR" sz="1200"/>
              <a:t>construxit</a:t>
            </a:r>
            <a:r>
              <a:rPr lang="fr-FR" sz="1200"/>
              <a:t> </a:t>
            </a:r>
            <a:r>
              <a:rPr lang="fr-FR" sz="1200"/>
              <a:t>licet</a:t>
            </a:r>
            <a:r>
              <a:rPr lang="fr-FR" sz="1200"/>
              <a:t> ex </a:t>
            </a:r>
            <a:r>
              <a:rPr lang="fr-FR" sz="1200"/>
              <a:t>quae</a:t>
            </a:r>
            <a:r>
              <a:rPr lang="fr-FR" sz="1200"/>
              <a:t> </a:t>
            </a:r>
            <a:r>
              <a:rPr lang="fr-FR" sz="1200"/>
              <a:t>quae</a:t>
            </a:r>
            <a:endParaRPr lang="fr-FR" sz="1200"/>
          </a:p>
        </p:txBody>
      </p:sp>
      <p:sp>
        <p:nvSpPr>
          <p:cNvPr id="14" name="Rectangle : coins arrondis 13"/>
          <p:cNvSpPr/>
          <p:nvPr/>
        </p:nvSpPr>
        <p:spPr bwMode="auto">
          <a:xfrm rot="5400000">
            <a:off x="3888149" y="599915"/>
            <a:ext cx="567267" cy="6490031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Espace réservé du contenu 2"/>
          <p:cNvSpPr>
            <a:spLocks noGrp="1"/>
          </p:cNvSpPr>
          <p:nvPr>
            <p:ph idx="14" hasCustomPrompt="1"/>
          </p:nvPr>
        </p:nvSpPr>
        <p:spPr bwMode="auto">
          <a:xfrm>
            <a:off x="926767" y="3661310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>
              <a:defRPr/>
            </a:pPr>
            <a:r>
              <a:rPr lang="fr-FR"/>
              <a:t>Lorem Ipsum</a:t>
            </a:r>
            <a:endParaRPr/>
          </a:p>
        </p:txBody>
      </p:sp>
      <p:sp>
        <p:nvSpPr>
          <p:cNvPr id="16" name="Rectangle 15"/>
          <p:cNvSpPr/>
          <p:nvPr/>
        </p:nvSpPr>
        <p:spPr bwMode="auto">
          <a:xfrm>
            <a:off x="3128100" y="3613039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/>
              <a:t>Appellentur</a:t>
            </a:r>
            <a:r>
              <a:rPr lang="fr-FR" sz="1200"/>
              <a:t> </a:t>
            </a:r>
            <a:r>
              <a:rPr lang="fr-FR" sz="1200"/>
              <a:t>quarum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</a:t>
            </a:r>
            <a:r>
              <a:rPr lang="fr-FR" sz="1200"/>
              <a:t>agrestibus</a:t>
            </a:r>
            <a:r>
              <a:rPr lang="fr-FR" sz="1200"/>
              <a:t> in </a:t>
            </a:r>
            <a:r>
              <a:rPr lang="fr-FR" sz="1200"/>
              <a:t>Assyria</a:t>
            </a:r>
            <a:r>
              <a:rPr lang="fr-FR" sz="1200"/>
              <a:t> </a:t>
            </a:r>
            <a:r>
              <a:rPr lang="fr-FR" sz="1200"/>
              <a:t>tamen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in ad </a:t>
            </a:r>
            <a:r>
              <a:rPr lang="fr-FR" sz="1200"/>
              <a:t>arbitrium</a:t>
            </a:r>
            <a:r>
              <a:rPr lang="fr-FR" sz="1200"/>
              <a:t> </a:t>
            </a:r>
            <a:r>
              <a:rPr lang="fr-FR" sz="1200"/>
              <a:t>multitudine</a:t>
            </a:r>
            <a:r>
              <a:rPr lang="fr-FR" sz="1200"/>
              <a:t> </a:t>
            </a:r>
            <a:r>
              <a:rPr lang="fr-FR" sz="1200"/>
              <a:t>construxit</a:t>
            </a:r>
            <a:r>
              <a:rPr lang="fr-FR" sz="1200"/>
              <a:t> </a:t>
            </a:r>
            <a:r>
              <a:rPr lang="fr-FR" sz="1200"/>
              <a:t>licet</a:t>
            </a:r>
            <a:r>
              <a:rPr lang="fr-FR" sz="1200"/>
              <a:t> ex </a:t>
            </a:r>
            <a:r>
              <a:rPr lang="fr-FR" sz="1200"/>
              <a:t>quae</a:t>
            </a:r>
            <a:r>
              <a:rPr lang="fr-FR" sz="1200"/>
              <a:t> </a:t>
            </a:r>
            <a:r>
              <a:rPr lang="fr-FR" sz="1200"/>
              <a:t>quae</a:t>
            </a:r>
            <a:endParaRPr lang="fr-FR" sz="1200"/>
          </a:p>
        </p:txBody>
      </p:sp>
      <p:sp>
        <p:nvSpPr>
          <p:cNvPr id="17" name="Rectangle : coins arrondis 16"/>
          <p:cNvSpPr/>
          <p:nvPr/>
        </p:nvSpPr>
        <p:spPr bwMode="auto">
          <a:xfrm rot="5400000">
            <a:off x="3888150" y="1275662"/>
            <a:ext cx="567267" cy="6490031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15" hasCustomPrompt="1"/>
          </p:nvPr>
        </p:nvSpPr>
        <p:spPr bwMode="auto">
          <a:xfrm>
            <a:off x="926768" y="4337057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>
              <a:defRPr/>
            </a:pPr>
            <a:r>
              <a:rPr lang="fr-FR"/>
              <a:t>Lorem Ipsum</a:t>
            </a:r>
            <a:endParaRPr/>
          </a:p>
        </p:txBody>
      </p:sp>
      <p:sp>
        <p:nvSpPr>
          <p:cNvPr id="19" name="Rectangle 18"/>
          <p:cNvSpPr/>
          <p:nvPr/>
        </p:nvSpPr>
        <p:spPr bwMode="auto">
          <a:xfrm>
            <a:off x="3128101" y="4288786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/>
              <a:t>Appellentur</a:t>
            </a:r>
            <a:r>
              <a:rPr lang="fr-FR" sz="1200"/>
              <a:t> </a:t>
            </a:r>
            <a:r>
              <a:rPr lang="fr-FR" sz="1200"/>
              <a:t>quarum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</a:t>
            </a:r>
            <a:r>
              <a:rPr lang="fr-FR" sz="1200"/>
              <a:t>agrestibus</a:t>
            </a:r>
            <a:r>
              <a:rPr lang="fr-FR" sz="1200"/>
              <a:t> in </a:t>
            </a:r>
            <a:r>
              <a:rPr lang="fr-FR" sz="1200"/>
              <a:t>Assyria</a:t>
            </a:r>
            <a:r>
              <a:rPr lang="fr-FR" sz="1200"/>
              <a:t> </a:t>
            </a:r>
            <a:r>
              <a:rPr lang="fr-FR" sz="1200"/>
              <a:t>tamen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in ad </a:t>
            </a:r>
            <a:r>
              <a:rPr lang="fr-FR" sz="1200"/>
              <a:t>arbitrium</a:t>
            </a:r>
            <a:r>
              <a:rPr lang="fr-FR" sz="1200"/>
              <a:t> </a:t>
            </a:r>
            <a:r>
              <a:rPr lang="fr-FR" sz="1200"/>
              <a:t>multitudine</a:t>
            </a:r>
            <a:r>
              <a:rPr lang="fr-FR" sz="1200"/>
              <a:t> </a:t>
            </a:r>
            <a:r>
              <a:rPr lang="fr-FR" sz="1200"/>
              <a:t>construxit</a:t>
            </a:r>
            <a:r>
              <a:rPr lang="fr-FR" sz="1200"/>
              <a:t> </a:t>
            </a:r>
            <a:r>
              <a:rPr lang="fr-FR" sz="1200"/>
              <a:t>licet</a:t>
            </a:r>
            <a:r>
              <a:rPr lang="fr-FR" sz="1200"/>
              <a:t> ex </a:t>
            </a:r>
            <a:r>
              <a:rPr lang="fr-FR" sz="1200"/>
              <a:t>quae</a:t>
            </a:r>
            <a:r>
              <a:rPr lang="fr-FR" sz="1200"/>
              <a:t> </a:t>
            </a:r>
            <a:r>
              <a:rPr lang="fr-FR" sz="1200"/>
              <a:t>quae</a:t>
            </a:r>
            <a:endParaRPr lang="fr-FR" sz="1200"/>
          </a:p>
        </p:txBody>
      </p:sp>
      <p:sp>
        <p:nvSpPr>
          <p:cNvPr id="20" name="Rectangle : coins arrondis 19"/>
          <p:cNvSpPr/>
          <p:nvPr/>
        </p:nvSpPr>
        <p:spPr bwMode="auto">
          <a:xfrm rot="5400000">
            <a:off x="3888149" y="1951410"/>
            <a:ext cx="567267" cy="6490031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Espace réservé du contenu 2"/>
          <p:cNvSpPr>
            <a:spLocks noGrp="1"/>
          </p:cNvSpPr>
          <p:nvPr>
            <p:ph idx="16" hasCustomPrompt="1"/>
          </p:nvPr>
        </p:nvSpPr>
        <p:spPr bwMode="auto">
          <a:xfrm>
            <a:off x="926767" y="5012805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>
              <a:defRPr/>
            </a:pPr>
            <a:r>
              <a:rPr lang="fr-FR"/>
              <a:t>Lorem Ipsum</a:t>
            </a:r>
            <a:endParaRPr/>
          </a:p>
        </p:txBody>
      </p:sp>
      <p:sp>
        <p:nvSpPr>
          <p:cNvPr id="22" name="Rectangle 21"/>
          <p:cNvSpPr/>
          <p:nvPr/>
        </p:nvSpPr>
        <p:spPr bwMode="auto">
          <a:xfrm>
            <a:off x="3128100" y="4964534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/>
              <a:t>Appellentur</a:t>
            </a:r>
            <a:r>
              <a:rPr lang="fr-FR" sz="1200"/>
              <a:t> </a:t>
            </a:r>
            <a:r>
              <a:rPr lang="fr-FR" sz="1200"/>
              <a:t>quarum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</a:t>
            </a:r>
            <a:r>
              <a:rPr lang="fr-FR" sz="1200"/>
              <a:t>agrestibus</a:t>
            </a:r>
            <a:r>
              <a:rPr lang="fr-FR" sz="1200"/>
              <a:t> in </a:t>
            </a:r>
            <a:r>
              <a:rPr lang="fr-FR" sz="1200"/>
              <a:t>Assyria</a:t>
            </a:r>
            <a:r>
              <a:rPr lang="fr-FR" sz="1200"/>
              <a:t> </a:t>
            </a:r>
            <a:r>
              <a:rPr lang="fr-FR" sz="1200"/>
              <a:t>tamen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in ad </a:t>
            </a:r>
            <a:r>
              <a:rPr lang="fr-FR" sz="1200"/>
              <a:t>arbitrium</a:t>
            </a:r>
            <a:r>
              <a:rPr lang="fr-FR" sz="1200"/>
              <a:t> </a:t>
            </a:r>
            <a:r>
              <a:rPr lang="fr-FR" sz="1200"/>
              <a:t>multitudine</a:t>
            </a:r>
            <a:r>
              <a:rPr lang="fr-FR" sz="1200"/>
              <a:t> </a:t>
            </a:r>
            <a:r>
              <a:rPr lang="fr-FR" sz="1200"/>
              <a:t>construxit</a:t>
            </a:r>
            <a:r>
              <a:rPr lang="fr-FR" sz="1200"/>
              <a:t> </a:t>
            </a:r>
            <a:r>
              <a:rPr lang="fr-FR" sz="1200"/>
              <a:t>licet</a:t>
            </a:r>
            <a:r>
              <a:rPr lang="fr-FR" sz="1200"/>
              <a:t> ex </a:t>
            </a:r>
            <a:r>
              <a:rPr lang="fr-FR" sz="1200"/>
              <a:t>quae</a:t>
            </a:r>
            <a:r>
              <a:rPr lang="fr-FR" sz="1200"/>
              <a:t> </a:t>
            </a:r>
            <a:r>
              <a:rPr lang="fr-FR" sz="1200"/>
              <a:t>quae</a:t>
            </a:r>
            <a:endParaRPr lang="fr-FR" sz="1200"/>
          </a:p>
        </p:txBody>
      </p:sp>
      <p:sp>
        <p:nvSpPr>
          <p:cNvPr id="26" name="Espace réservé du texte 2"/>
          <p:cNvSpPr>
            <a:spLocks noGrp="1"/>
          </p:cNvSpPr>
          <p:nvPr>
            <p:ph type="body" idx="17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 Log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/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6600" y="5135795"/>
            <a:ext cx="1020578" cy="10205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3334" y="1726221"/>
            <a:ext cx="1020578" cy="102057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35374" y="5135795"/>
            <a:ext cx="1020578" cy="102057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54370" y="3391886"/>
            <a:ext cx="1020578" cy="102057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149386" y="5135795"/>
            <a:ext cx="1020578" cy="10205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6600" y="3429005"/>
            <a:ext cx="1020578" cy="102057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905160" y="3539650"/>
            <a:ext cx="909933" cy="90993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130470" y="3324934"/>
            <a:ext cx="1154481" cy="115447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8415527" y="3295051"/>
            <a:ext cx="1252348" cy="125234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6021542" y="3442170"/>
            <a:ext cx="1020578" cy="102057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955392" y="5135795"/>
            <a:ext cx="1020578" cy="1020576"/>
          </a:xfrm>
          <a:prstGeom prst="rect">
            <a:avLst/>
          </a:prstGeom>
        </p:spPr>
      </p:pic>
      <p:sp>
        <p:nvSpPr>
          <p:cNvPr id="33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736600" y="2959343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En partenariat avec :</a:t>
            </a:r>
            <a:endParaRPr/>
          </a:p>
        </p:txBody>
      </p:sp>
      <p:sp>
        <p:nvSpPr>
          <p:cNvPr id="34" name="Espace réservé du texte 2"/>
          <p:cNvSpPr>
            <a:spLocks noGrp="1"/>
          </p:cNvSpPr>
          <p:nvPr>
            <p:ph type="body" idx="14" hasCustomPrompt="1"/>
          </p:nvPr>
        </p:nvSpPr>
        <p:spPr bwMode="auto">
          <a:xfrm>
            <a:off x="736599" y="4548305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Texte :</a:t>
            </a:r>
            <a:endParaRPr/>
          </a:p>
        </p:txBody>
      </p:sp>
      <p:sp>
        <p:nvSpPr>
          <p:cNvPr id="35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633334" y="1270539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Logos</a:t>
            </a:r>
            <a:endParaRPr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778711" y="3356428"/>
            <a:ext cx="1154481" cy="11544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3932834" y="3556204"/>
            <a:ext cx="757527" cy="757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sposition personnalisée f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/>
            </a:fld>
            <a:endParaRPr lang="fr-FR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47392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NOM DE LA PRÉSENTATION</a:t>
            </a:r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2988" y="4619443"/>
            <a:ext cx="592666" cy="2089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7392" y="4883273"/>
            <a:ext cx="723858" cy="3995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0267" y="2207144"/>
            <a:ext cx="3196596" cy="789364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0267" y="3845791"/>
            <a:ext cx="5499100" cy="6823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>
              <a:defRPr/>
            </a:pPr>
            <a:r>
              <a:rPr lang="fr-FR"/>
              <a:t>Auteur, fonction, entité</a:t>
            </a:r>
            <a:endParaRPr/>
          </a:p>
          <a:p>
            <a:pPr lvl="0">
              <a:defRPr/>
            </a:pPr>
            <a:r>
              <a:rPr lang="fr-FR"/>
              <a:t>Contact : nomprenom@entite.com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 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/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9271" y="199457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re Présentatio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04772" y="5342936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NOM DE LA PRÉSENTATION</a:t>
            </a:r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75230" y="5606766"/>
            <a:ext cx="592666" cy="2089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09634" y="5870596"/>
            <a:ext cx="723858" cy="3995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4772" y="4499967"/>
            <a:ext cx="3196596" cy="7893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2192000" cy="41675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pic>
        <p:nvPicPr>
          <p:cNvPr id="11" name="Graphique 10"/>
          <p:cNvPicPr>
            <a:picLocks noChangeAspect="1"/>
          </p:cNvPicPr>
          <p:nvPr/>
        </p:nvPicPr>
        <p:blipFill>
          <a:blip r:embed="rId5"/>
          <a:srcRect l="25430" t="0" r="0" b="0"/>
          <a:stretch/>
        </p:blipFill>
        <p:spPr bwMode="auto">
          <a:xfrm>
            <a:off x="0" y="377349"/>
            <a:ext cx="2583401" cy="3629876"/>
          </a:xfrm>
          <a:prstGeom prst="rect">
            <a:avLst/>
          </a:prstGeom>
        </p:spPr>
      </p:pic>
      <p:pic>
        <p:nvPicPr>
          <p:cNvPr id="12" name="Graphique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489109" y="2005320"/>
            <a:ext cx="1049453" cy="730771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542587" y="7237093"/>
            <a:ext cx="302065" cy="210338"/>
          </a:xfrm>
          <a:prstGeom prst="rect">
            <a:avLst/>
          </a:prstGeom>
        </p:spPr>
      </p:pic>
      <p:pic>
        <p:nvPicPr>
          <p:cNvPr id="14" name="Graphiqu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952440" y="2336619"/>
            <a:ext cx="622920" cy="433760"/>
          </a:xfrm>
          <a:prstGeom prst="rect">
            <a:avLst/>
          </a:prstGeom>
        </p:spPr>
      </p:pic>
      <p:pic>
        <p:nvPicPr>
          <p:cNvPr id="15" name="Graphiqu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79204" y="1604382"/>
            <a:ext cx="888523" cy="618710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/>
        </p:nvPicPr>
        <p:blipFill>
          <a:blip r:embed="rId5"/>
          <a:srcRect l="51300" t="0" r="0" b="0"/>
          <a:stretch/>
        </p:blipFill>
        <p:spPr bwMode="auto">
          <a:xfrm rot="10800000">
            <a:off x="10888460" y="501161"/>
            <a:ext cx="1303540" cy="2804528"/>
          </a:xfrm>
          <a:prstGeom prst="rect">
            <a:avLst/>
          </a:prstGeom>
        </p:spPr>
      </p:pic>
      <p:pic>
        <p:nvPicPr>
          <p:cNvPr id="17" name="Graphiqu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075030" y="6959509"/>
            <a:ext cx="551961" cy="384349"/>
          </a:xfrm>
          <a:prstGeom prst="rect">
            <a:avLst/>
          </a:prstGeom>
        </p:spPr>
      </p:pic>
      <p:pic>
        <p:nvPicPr>
          <p:cNvPr id="18" name="Graphiqu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623967" y="1153186"/>
            <a:ext cx="180578" cy="125743"/>
          </a:xfrm>
          <a:prstGeom prst="rect">
            <a:avLst/>
          </a:prstGeom>
        </p:spPr>
      </p:pic>
      <p:pic>
        <p:nvPicPr>
          <p:cNvPr id="19" name="Graphiqu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82284" y="907314"/>
            <a:ext cx="404057" cy="281359"/>
          </a:xfrm>
          <a:prstGeom prst="rect">
            <a:avLst/>
          </a:prstGeom>
        </p:spPr>
      </p:pic>
      <p:pic>
        <p:nvPicPr>
          <p:cNvPr id="20" name="Graphique 1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592229" y="2572685"/>
            <a:ext cx="545302" cy="379714"/>
          </a:xfrm>
          <a:prstGeom prst="rect">
            <a:avLst/>
          </a:prstGeom>
        </p:spPr>
      </p:pic>
      <p:pic>
        <p:nvPicPr>
          <p:cNvPr id="21" name="Graphique 2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272394" y="465991"/>
            <a:ext cx="384159" cy="2675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re de part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952500" y="2823669"/>
            <a:ext cx="5564228" cy="1301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PARTIE 1</a:t>
            </a:r>
            <a:endParaRPr/>
          </a:p>
          <a:p>
            <a:pPr lvl="0">
              <a:defRPr/>
            </a:pPr>
            <a:r>
              <a:rPr lang="fr-FR"/>
              <a:t>|Ubi ad et </a:t>
            </a:r>
            <a:r>
              <a:rPr lang="fr-FR"/>
              <a:t>et</a:t>
            </a:r>
            <a:r>
              <a:rPr lang="fr-FR"/>
              <a:t> </a:t>
            </a:r>
            <a:r>
              <a:rPr lang="fr-FR"/>
              <a:t>resistente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Titre de part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952500" y="2823669"/>
            <a:ext cx="5564228" cy="1301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PARTIE 1</a:t>
            </a:r>
            <a:endParaRPr/>
          </a:p>
          <a:p>
            <a:pPr lvl="0">
              <a:defRPr/>
            </a:pPr>
            <a:r>
              <a:rPr lang="fr-FR"/>
              <a:t>|Ubi ad et </a:t>
            </a:r>
            <a:r>
              <a:rPr lang="fr-FR"/>
              <a:t>et</a:t>
            </a:r>
            <a:r>
              <a:rPr lang="fr-FR"/>
              <a:t> </a:t>
            </a:r>
            <a:r>
              <a:rPr lang="fr-FR"/>
              <a:t>resistente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500" y="1862778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/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0" name="Graphiqu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78669" y="1529861"/>
            <a:ext cx="3613708" cy="37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/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1842" y="1110573"/>
            <a:ext cx="5721738" cy="4634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/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1" name="Graphiqu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58640" y="239460"/>
            <a:ext cx="1581852" cy="1099307"/>
          </a:xfrm>
          <a:prstGeom prst="rect">
            <a:avLst/>
          </a:prstGeom>
        </p:spPr>
      </p:pic>
      <p:pic>
        <p:nvPicPr>
          <p:cNvPr id="12" name="Graphiqu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025838" y="1400010"/>
            <a:ext cx="729478" cy="507960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557436" y="969268"/>
            <a:ext cx="426479" cy="296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sitive texte+photo fond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1107828"/>
            <a:ext cx="6807199" cy="50740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9965266" y="5192712"/>
            <a:ext cx="1388533" cy="2587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/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200" y="2052310"/>
            <a:ext cx="5384800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814038" y="1107830"/>
            <a:ext cx="5377962" cy="50819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6DBB69-20DB-461E-9C9C-B653CB507A84}" type="slidenum">
              <a:rPr lang="fr-FR"/>
              <a:t/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10525125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  <a:p>
            <a:pPr lvl="4"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43934" y="6409530"/>
            <a:ext cx="592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DBB69-20DB-461E-9C9C-B653CB507A84}" type="slidenum">
              <a:rPr lang="fr-FR"/>
              <a:t/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10035503" y="6397624"/>
            <a:ext cx="258763" cy="25876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10365703" y="6397624"/>
            <a:ext cx="293830" cy="2587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10612966" y="6370784"/>
            <a:ext cx="1481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tx2"/>
                </a:solidFill>
              </a:rPr>
              <a:t>@RechercheDataGv</a:t>
            </a:r>
            <a:endParaRPr/>
          </a:p>
          <a:p>
            <a:pPr>
              <a:defRPr/>
            </a:pPr>
            <a:endParaRPr lang="fr-FR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lang="fr-FR" sz="2200" b="0" i="1" u="none" strike="noStrike" baseline="30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 b="1" u="none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 u="sng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i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s://entrepot.recherche.data.gouv.fr/dataverse/root" TargetMode="External"/><Relationship Id="rId7" Type="http://schemas.openxmlformats.org/officeDocument/2006/relationships/image" Target="../media/image2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2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png"/><Relationship Id="rId3" Type="http://schemas.openxmlformats.org/officeDocument/2006/relationships/image" Target="../media/image33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hyperlink" Target="https://entrepot.recherche.data.gouv.fr/dataverse/root" TargetMode="External"/><Relationship Id="rId7" Type="http://schemas.openxmlformats.org/officeDocument/2006/relationships/image" Target="../media/image2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1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2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3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6.png"/><Relationship Id="rId3" Type="http://schemas.openxmlformats.org/officeDocument/2006/relationships/image" Target="../media/image31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7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8.png"/><Relationship Id="rId3" Type="http://schemas.openxmlformats.org/officeDocument/2006/relationships/image" Target="../media/image31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1.png"/><Relationship Id="rId3" Type="http://schemas.openxmlformats.org/officeDocument/2006/relationships/image" Target="../media/image31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54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recherche.data.gouv.fr/fr/categorie/27/guide/charte-des-administrateurs" TargetMode="External"/><Relationship Id="rId3" Type="http://schemas.openxmlformats.org/officeDocument/2006/relationships/image" Target="../media/image55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recherche.data.gouv.fr/fr/categorie/15/guide/charte-des-curateurs" TargetMode="External"/><Relationship Id="rId3" Type="http://schemas.openxmlformats.org/officeDocument/2006/relationships/image" Target="../media/image56.png"/><Relationship Id="rId4" Type="http://schemas.openxmlformats.org/officeDocument/2006/relationships/hyperlink" Target="https://recherche.data.gouv.fr/fr/categorie/15/guide/charte-des-curateurshttps://recherche.data.gouv.fr/fr/categorie/27/guide/charte-des-administrateurs" TargetMode="Externa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7.png"/><Relationship Id="rId3" Type="http://schemas.openxmlformats.org/officeDocument/2006/relationships/image" Target="../media/image58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3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recherche.data.gouv.fr/fr/page/centres-de-ressources" TargetMode="External"/><Relationship Id="rId3" Type="http://schemas.openxmlformats.org/officeDocument/2006/relationships/image" Target="../media/image64.png"/><Relationship Id="rId4" Type="http://schemas.openxmlformats.org/officeDocument/2006/relationships/hyperlink" Target="mailto:support-recherchedatagouv@inrae.fr" TargetMode="External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hyperlink" Target="https://entrepot.recherche.data.gouv.fr/" TargetMode="External"/><Relationship Id="rId5" Type="http://schemas.openxmlformats.org/officeDocument/2006/relationships/hyperlink" Target="https://demo.recherche.data.gouv.fr/" TargetMode="Externa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jp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demo.recherche.data.gouv.fr/" TargetMode="Externa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4451838" y="3165169"/>
            <a:ext cx="6866547" cy="1181232"/>
          </a:xfrm>
        </p:spPr>
        <p:txBody>
          <a:bodyPr/>
          <a:lstStyle/>
          <a:p>
            <a:pPr>
              <a:defRPr/>
            </a:pPr>
            <a:r>
              <a:rPr lang="fr-FR">
                <a:latin typeface="Marianne"/>
              </a:rPr>
              <a:t>Administrer une collection dans l’entrepôt</a:t>
            </a:r>
            <a:r>
              <a:rPr lang="fr-FR" i="0">
                <a:latin typeface="Marianne"/>
              </a:rPr>
              <a:t> Recherche Data Gouv</a:t>
            </a:r>
            <a:endParaRPr i="1">
              <a:latin typeface="Marianne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Graphique 3"/>
          <p:cNvPicPr>
            <a:picLocks noChangeAspect="1"/>
          </p:cNvPicPr>
          <p:nvPr/>
        </p:nvPicPr>
        <p:blipFill>
          <a:blip r:embed="rId2"/>
          <a:srcRect l="25430" t="0" r="0" b="0"/>
          <a:stretch/>
        </p:blipFill>
        <p:spPr bwMode="auto"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6" name="Graphiqu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7" name="Graphiqu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8" name="Graphiqu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9" name="Graphiqu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10" name="Graphique 9"/>
          <p:cNvPicPr>
            <a:picLocks noChangeAspect="1"/>
          </p:cNvPicPr>
          <p:nvPr/>
        </p:nvPicPr>
        <p:blipFill>
          <a:blip r:embed="rId2"/>
          <a:srcRect l="51300" t="0" r="0" b="0"/>
          <a:stretch/>
        </p:blipFill>
        <p:spPr bwMode="auto"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11" name="Graphiqu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12" name="Graphiqu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0815" y="177553"/>
            <a:ext cx="404057" cy="2813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517975" y="4346401"/>
            <a:ext cx="4506409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fld id="{719BC187-7722-4473-BE27-730B3D088863}" type="datetime2">
              <a:rPr lang="fr-FR" i="1">
                <a:latin typeface="Arial"/>
                <a:cs typeface="Arial"/>
              </a:rPr>
              <a:t/>
            </a:fld>
            <a:endParaRPr lang="fr-FR" i="1">
              <a:latin typeface="Arial"/>
              <a:cs typeface="Arial"/>
            </a:endParaRPr>
          </a:p>
        </p:txBody>
      </p:sp>
      <p:pic>
        <p:nvPicPr>
          <p:cNvPr id="15" name="Image 14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024385" y="0"/>
            <a:ext cx="3167615" cy="316761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 bwMode="auto">
          <a:xfrm>
            <a:off x="104872" y="2877280"/>
            <a:ext cx="39176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chemeClr val="bg1"/>
                </a:solidFill>
                <a:latin typeface="Arial"/>
                <a:cs typeface="Arial"/>
              </a:rPr>
              <a:t>Bonjour et bienvenue !</a:t>
            </a:r>
            <a:endParaRPr/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Cette classe virtuelle démarrera</a:t>
            </a:r>
            <a:endParaRPr/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à xx h</a:t>
            </a:r>
            <a:endParaRPr/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Le support est téléchargeable ici : </a:t>
            </a:r>
            <a:endParaRPr/>
          </a:p>
        </p:txBody>
      </p:sp>
      <p:sp>
        <p:nvSpPr>
          <p:cNvPr id="16" name="Flèche vers le bas 15"/>
          <p:cNvSpPr/>
          <p:nvPr/>
        </p:nvSpPr>
        <p:spPr bwMode="auto">
          <a:xfrm rot="2266071">
            <a:off x="425074" y="5189254"/>
            <a:ext cx="792087" cy="14556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9566085" name="Espace réservé du texte 1"/>
          <p:cNvSpPr>
            <a:spLocks noGrp="1"/>
          </p:cNvSpPr>
          <p:nvPr>
            <p:ph type="body" idx="15"/>
          </p:nvPr>
        </p:nvSpPr>
        <p:spPr bwMode="auto">
          <a:xfrm>
            <a:off x="838198" y="1367835"/>
            <a:ext cx="6125308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Création d’une collection</a:t>
            </a:r>
            <a:endParaRPr/>
          </a:p>
        </p:txBody>
      </p:sp>
      <p:sp>
        <p:nvSpPr>
          <p:cNvPr id="1470277816" name="Espace réservé du contenu 3"/>
          <p:cNvSpPr>
            <a:spLocks noGrp="1"/>
          </p:cNvSpPr>
          <p:nvPr>
            <p:ph idx="16"/>
          </p:nvPr>
        </p:nvSpPr>
        <p:spPr bwMode="auto">
          <a:xfrm>
            <a:off x="6963507" y="2052311"/>
            <a:ext cx="4380228" cy="407821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fr-FR" sz="2400">
                <a:cs typeface="Arial"/>
              </a:rPr>
              <a:t>Le créateur est l’administrateur de la collection</a:t>
            </a:r>
            <a:endParaRPr lang="fr-FR" sz="2400"/>
          </a:p>
          <a:p>
            <a:pPr>
              <a:defRPr/>
            </a:pPr>
            <a:r>
              <a:rPr lang="fr-FR" sz="2400">
                <a:cs typeface="Arial"/>
              </a:rPr>
              <a:t>Gestion autonome</a:t>
            </a:r>
            <a:endParaRPr lang="fr-FR" sz="2400"/>
          </a:p>
          <a:p>
            <a:pPr>
              <a:defRPr/>
            </a:pPr>
            <a:r>
              <a:rPr lang="fr-FR" sz="2400">
                <a:cs typeface="Arial"/>
              </a:rPr>
              <a:t>Héritage, ou non, des choix de la collection parente.</a:t>
            </a:r>
            <a:endParaRPr/>
          </a:p>
          <a:p>
            <a:pPr marL="0" indent="0">
              <a:buNone/>
              <a:defRPr/>
            </a:pPr>
            <a:endParaRPr lang="fr-FR" sz="2400">
              <a:cs typeface="Arial"/>
            </a:endParaRPr>
          </a:p>
          <a:p>
            <a:pPr marL="457200" indent="-457200">
              <a:lnSpc>
                <a:spcPts val="2498"/>
              </a:lnSpc>
              <a:buFont typeface="+mj-lt"/>
              <a:buAutoNum type="arabicPeriod"/>
              <a:defRPr/>
            </a:pPr>
            <a:r>
              <a:rPr lang="fr-FR" sz="2400">
                <a:solidFill>
                  <a:srgbClr val="C55B28"/>
                </a:solidFill>
                <a:cs typeface="Arial"/>
              </a:rPr>
              <a:t>Identité de la collection</a:t>
            </a:r>
            <a:endParaRPr/>
          </a:p>
          <a:p>
            <a:pPr marL="457200" indent="-457200">
              <a:lnSpc>
                <a:spcPts val="2498"/>
              </a:lnSpc>
              <a:buFont typeface="+mj-lt"/>
              <a:buAutoNum type="arabicPeriod"/>
              <a:defRPr/>
            </a:pPr>
            <a:r>
              <a:rPr lang="fr-FR" sz="2400">
                <a:solidFill>
                  <a:srgbClr val="C55B28"/>
                </a:solidFill>
                <a:cs typeface="Arial"/>
              </a:rPr>
              <a:t>Choix des groupes de métadonnées</a:t>
            </a:r>
            <a:endParaRPr/>
          </a:p>
          <a:p>
            <a:pPr marL="457200" indent="-457200">
              <a:lnSpc>
                <a:spcPts val="2498"/>
              </a:lnSpc>
              <a:buFont typeface="+mj-lt"/>
              <a:buAutoNum type="arabicPeriod"/>
              <a:defRPr/>
            </a:pPr>
            <a:r>
              <a:rPr lang="fr-FR" sz="2400">
                <a:solidFill>
                  <a:srgbClr val="C55B28"/>
                </a:solidFill>
                <a:cs typeface="Arial"/>
              </a:rPr>
              <a:t>Choix des facettes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endParaRPr lang="fr-FR" sz="2400">
              <a:cs typeface="Arial"/>
            </a:endParaRPr>
          </a:p>
        </p:txBody>
      </p:sp>
      <p:sp>
        <p:nvSpPr>
          <p:cNvPr id="222393293" name="Rectangle 9"/>
          <p:cNvSpPr/>
          <p:nvPr/>
        </p:nvSpPr>
        <p:spPr bwMode="auto">
          <a:xfrm>
            <a:off x="1940688" y="4102743"/>
            <a:ext cx="461985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❷</a:t>
            </a:r>
            <a:endParaRPr/>
          </a:p>
        </p:txBody>
      </p:sp>
      <p:sp>
        <p:nvSpPr>
          <p:cNvPr id="2030742069" name="Rectangle 10"/>
          <p:cNvSpPr/>
          <p:nvPr/>
        </p:nvSpPr>
        <p:spPr bwMode="auto">
          <a:xfrm>
            <a:off x="1967610" y="3068309"/>
            <a:ext cx="408138" cy="369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❶</a:t>
            </a:r>
            <a:endParaRPr/>
          </a:p>
        </p:txBody>
      </p:sp>
      <p:sp>
        <p:nvSpPr>
          <p:cNvPr id="336769716" name="Rectangle 8"/>
          <p:cNvSpPr/>
          <p:nvPr/>
        </p:nvSpPr>
        <p:spPr bwMode="auto">
          <a:xfrm>
            <a:off x="1940688" y="5622759"/>
            <a:ext cx="461985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❸</a:t>
            </a:r>
            <a:endParaRPr/>
          </a:p>
        </p:txBody>
      </p:sp>
      <p:pic>
        <p:nvPicPr>
          <p:cNvPr id="1329009725" name="Image 13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1" cy="2052311"/>
          </a:xfrm>
          <a:prstGeom prst="rect">
            <a:avLst/>
          </a:prstGeom>
        </p:spPr>
      </p:pic>
      <p:pic>
        <p:nvPicPr>
          <p:cNvPr id="478762067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6714" y="1776794"/>
            <a:ext cx="1924049" cy="99059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480244753" name="Image 48024475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75749" y="1734009"/>
            <a:ext cx="4514621" cy="5106799"/>
          </a:xfrm>
          <a:prstGeom prst="rect">
            <a:avLst/>
          </a:prstGeom>
          <a:ln w="28575">
            <a:solidFill>
              <a:srgbClr val="C55B28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1686010" name="Espace réservé du texte 4"/>
          <p:cNvSpPr>
            <a:spLocks noGrp="1"/>
          </p:cNvSpPr>
          <p:nvPr>
            <p:ph type="body" idx="15"/>
          </p:nvPr>
        </p:nvSpPr>
        <p:spPr bwMode="auto">
          <a:xfrm>
            <a:off x="838198" y="1367835"/>
            <a:ext cx="6494585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Renseignements généraux</a:t>
            </a:r>
            <a:endParaRPr/>
          </a:p>
        </p:txBody>
      </p:sp>
      <p:sp>
        <p:nvSpPr>
          <p:cNvPr id="935262872" name="Rectangle à coins arrondis 13"/>
          <p:cNvSpPr/>
          <p:nvPr/>
        </p:nvSpPr>
        <p:spPr bwMode="auto">
          <a:xfrm>
            <a:off x="6983022" y="3622293"/>
            <a:ext cx="1668606" cy="21994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35713520" name="Image 14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1" cy="2052311"/>
          </a:xfrm>
          <a:prstGeom prst="rect">
            <a:avLst/>
          </a:prstGeom>
        </p:spPr>
      </p:pic>
      <p:sp>
        <p:nvSpPr>
          <p:cNvPr id="198054556" name="Rectangle 9"/>
          <p:cNvSpPr/>
          <p:nvPr/>
        </p:nvSpPr>
        <p:spPr bwMode="auto">
          <a:xfrm>
            <a:off x="1405859" y="4102743"/>
            <a:ext cx="461985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❷</a:t>
            </a:r>
            <a:endParaRPr/>
          </a:p>
        </p:txBody>
      </p:sp>
      <p:sp>
        <p:nvSpPr>
          <p:cNvPr id="813371805" name="Rectangle 10"/>
          <p:cNvSpPr/>
          <p:nvPr/>
        </p:nvSpPr>
        <p:spPr bwMode="auto">
          <a:xfrm>
            <a:off x="1432782" y="3068309"/>
            <a:ext cx="408138" cy="369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❶</a:t>
            </a:r>
            <a:endParaRPr/>
          </a:p>
        </p:txBody>
      </p:sp>
      <p:sp>
        <p:nvSpPr>
          <p:cNvPr id="772166542" name="Rectangle 18"/>
          <p:cNvSpPr/>
          <p:nvPr/>
        </p:nvSpPr>
        <p:spPr bwMode="auto">
          <a:xfrm>
            <a:off x="1405859" y="5622759"/>
            <a:ext cx="461985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❸</a:t>
            </a:r>
            <a:endParaRPr/>
          </a:p>
        </p:txBody>
      </p:sp>
      <p:pic>
        <p:nvPicPr>
          <p:cNvPr id="403078581" name="Imag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10107" y="2526305"/>
            <a:ext cx="3829583" cy="2857898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913622597" name="Image 91362259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40921" y="1732960"/>
            <a:ext cx="4514620" cy="5106798"/>
          </a:xfrm>
          <a:prstGeom prst="rect">
            <a:avLst/>
          </a:prstGeom>
          <a:ln w="28575">
            <a:solidFill>
              <a:srgbClr val="C55B28"/>
            </a:solidFill>
            <a:prstDash val="solid"/>
          </a:ln>
        </p:spPr>
      </p:pic>
      <p:sp>
        <p:nvSpPr>
          <p:cNvPr id="1832140681" name="Rectangle à coins arrondis 17"/>
          <p:cNvSpPr/>
          <p:nvPr/>
        </p:nvSpPr>
        <p:spPr bwMode="auto">
          <a:xfrm>
            <a:off x="6983021" y="3622293"/>
            <a:ext cx="1668604" cy="210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5421" y="2163089"/>
            <a:ext cx="5192188" cy="3583537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5" name="Espace réservé du texte 4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138747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Focus sur les blocs de métadonnées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6"/>
          </p:nvPr>
        </p:nvSpPr>
        <p:spPr bwMode="auto">
          <a:xfrm>
            <a:off x="5477608" y="1779190"/>
            <a:ext cx="6532684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400"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cs typeface="Arial"/>
              </a:rPr>
              <a:t>Utiliser les même blocs de métadonnées que la collection parente : </a:t>
            </a:r>
            <a:endParaRPr/>
          </a:p>
          <a:p>
            <a:pPr>
              <a:buClr>
                <a:schemeClr val="tx1"/>
              </a:buClr>
              <a:defRPr/>
            </a:pPr>
            <a:r>
              <a:rPr lang="fr-FR" sz="2400">
                <a:solidFill>
                  <a:srgbClr val="C55B28"/>
                </a:solidFill>
                <a:cs typeface="Arial"/>
              </a:rPr>
              <a:t>✅Utiliser les champs de métadonnées de …</a:t>
            </a:r>
            <a:r>
              <a:rPr lang="fr-FR" sz="2400">
                <a:cs typeface="Arial"/>
              </a:rPr>
              <a:t>,</a:t>
            </a:r>
            <a:endParaRPr/>
          </a:p>
          <a:p>
            <a:pPr marL="0" indent="0">
              <a:buClr>
                <a:schemeClr val="tx1"/>
              </a:buClr>
              <a:buNone/>
              <a:defRPr/>
            </a:pPr>
            <a:endParaRPr lang="fr-FR" sz="2400"/>
          </a:p>
          <a:p>
            <a:pPr marL="0" indent="0">
              <a:buNone/>
              <a:defRPr/>
            </a:pPr>
            <a:r>
              <a:rPr lang="fr-FR" sz="2400">
                <a:cs typeface="Arial"/>
              </a:rPr>
              <a:t>Ou sélectionner des blocs spécifiques :</a:t>
            </a:r>
            <a:endParaRPr/>
          </a:p>
          <a:p>
            <a:pPr>
              <a:defRPr/>
            </a:pPr>
            <a:r>
              <a:rPr lang="fr-FR" sz="2400">
                <a:cs typeface="Arial"/>
              </a:rPr>
              <a:t>Possibilité de </a:t>
            </a:r>
            <a:r>
              <a:rPr lang="fr-FR" sz="2400" b="1">
                <a:cs typeface="Arial"/>
              </a:rPr>
              <a:t>masquer</a:t>
            </a:r>
            <a:r>
              <a:rPr lang="fr-FR" sz="2400">
                <a:cs typeface="Arial"/>
              </a:rPr>
              <a:t> ou </a:t>
            </a:r>
            <a:r>
              <a:rPr lang="fr-FR" sz="2400" b="1">
                <a:cs typeface="Arial"/>
              </a:rPr>
              <a:t>rendre obligatoires </a:t>
            </a:r>
            <a:r>
              <a:rPr lang="fr-FR" sz="2400">
                <a:cs typeface="Arial"/>
              </a:rPr>
              <a:t>certaines métadonnées</a:t>
            </a:r>
            <a:endParaRPr lang="fr-FR" sz="2400"/>
          </a:p>
          <a:p>
            <a:pPr>
              <a:defRPr/>
            </a:pPr>
            <a:r>
              <a:rPr lang="fr-FR" sz="2400">
                <a:cs typeface="Arial"/>
              </a:rPr>
              <a:t>« </a:t>
            </a:r>
            <a:r>
              <a:rPr lang="fr-FR" sz="2400" b="1">
                <a:cs typeface="Arial"/>
              </a:rPr>
              <a:t>Métadonnées générales</a:t>
            </a:r>
            <a:r>
              <a:rPr lang="fr-FR" sz="2400">
                <a:cs typeface="Arial"/>
              </a:rPr>
              <a:t> » est obligatoire</a:t>
            </a:r>
            <a:endParaRPr/>
          </a:p>
        </p:txBody>
      </p:sp>
      <p:pic>
        <p:nvPicPr>
          <p:cNvPr id="8" name="Image 7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713000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Blocs de métadonnées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1090448" cy="476106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>
                <a:latin typeface="Arial"/>
                <a:cs typeface="Arial"/>
              </a:rPr>
              <a:t>Métadonnées générales :</a:t>
            </a:r>
            <a:endParaRPr lang="fr-FR" i="1">
              <a:latin typeface="Arial"/>
              <a:cs typeface="Arial"/>
            </a:endParaRPr>
          </a:p>
          <a:p>
            <a:pPr lvl="1">
              <a:buClr>
                <a:srgbClr val="143356"/>
              </a:buClr>
              <a:defRPr/>
            </a:pP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6 sont </a:t>
            </a:r>
            <a:r>
              <a:rPr lang="fr-FR" b="0">
                <a:solidFill>
                  <a:srgbClr val="C55B28"/>
                </a:solidFill>
                <a:latin typeface="Arial"/>
                <a:cs typeface="Arial"/>
              </a:rPr>
              <a:t>obligatoires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 :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Titre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Auteur Nom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Point de contact Courriel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Description Texte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Sujet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Type de données</a:t>
            </a:r>
            <a:endParaRPr/>
          </a:p>
          <a:p>
            <a:pPr lvl="1">
              <a:buClr>
                <a:srgbClr val="143356"/>
              </a:buClr>
              <a:defRPr/>
            </a:pP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liens avec d’autres objets (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Liens vers les données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Autre identifiant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Publication associée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Jeu de données associé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)</a:t>
            </a:r>
            <a:endParaRPr/>
          </a:p>
          <a:p>
            <a:pPr lvl="1">
              <a:buClr>
                <a:srgbClr val="143356"/>
              </a:buClr>
              <a:defRPr/>
            </a:pP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etc.</a:t>
            </a:r>
            <a:endParaRPr/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Métadonnées spécifiques :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géospatiales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sciences humaines et sociales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science de la vie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revue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ressources sémantiques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d’astronomie et astrophysique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workflow de calcul</a:t>
            </a:r>
            <a:endParaRPr/>
          </a:p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7" name="Rectangle à coins arrondis 9"/>
          <p:cNvSpPr/>
          <p:nvPr/>
        </p:nvSpPr>
        <p:spPr bwMode="auto">
          <a:xfrm>
            <a:off x="8627021" y="4086593"/>
            <a:ext cx="2736304" cy="1052539"/>
          </a:xfrm>
          <a:prstGeom prst="roundRect">
            <a:avLst>
              <a:gd name="adj" fmla="val 16667"/>
            </a:avLst>
          </a:prstGeom>
          <a:solidFill>
            <a:srgbClr val="00A3A6"/>
          </a:solidFill>
          <a:ln>
            <a:solidFill>
              <a:srgbClr val="00A3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>
                <a:latin typeface="Arial"/>
                <a:cs typeface="Arial"/>
              </a:rPr>
              <a:t>Conformes aux </a:t>
            </a:r>
            <a:r>
              <a:rPr lang="fr-FR" sz="1600" b="1">
                <a:latin typeface="Arial"/>
                <a:cs typeface="Arial"/>
              </a:rPr>
              <a:t>standards</a:t>
            </a:r>
            <a:r>
              <a:rPr lang="fr-FR" sz="1600">
                <a:latin typeface="Arial"/>
                <a:cs typeface="Arial"/>
              </a:rPr>
              <a:t> DDI , Dublin Core, DataCite, ISA-TAB</a:t>
            </a:r>
            <a:endParaRPr>
              <a:latin typeface="Arial"/>
              <a:cs typeface="Arial"/>
            </a:endParaRPr>
          </a:p>
        </p:txBody>
      </p:sp>
      <p:pic>
        <p:nvPicPr>
          <p:cNvPr id="9" name="Image 8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47193" y="2509390"/>
            <a:ext cx="3829584" cy="2857899"/>
          </a:xfrm>
          <a:prstGeom prst="rect">
            <a:avLst/>
          </a:prstGeom>
          <a:ln w="28575">
            <a:noFill/>
          </a:ln>
        </p:spPr>
      </p:pic>
      <p:sp>
        <p:nvSpPr>
          <p:cNvPr id="5" name="Espace réservé du texte 4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253047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Paramétrages associés au rôle Administrateur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6"/>
          </p:nvPr>
        </p:nvSpPr>
        <p:spPr bwMode="auto">
          <a:xfrm>
            <a:off x="5081954" y="1779189"/>
            <a:ext cx="6981092" cy="4631135"/>
          </a:xfrm>
        </p:spPr>
        <p:txBody>
          <a:bodyPr>
            <a:noAutofit/>
          </a:bodyPr>
          <a:lstStyle/>
          <a:p>
            <a:pPr marL="514350" indent="-51435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Modifier les informations</a:t>
            </a:r>
            <a:endParaRPr lang="fr-FR" sz="2400"/>
          </a:p>
          <a:p>
            <a:pPr lvl="1">
              <a:defRPr/>
            </a:pPr>
            <a:r>
              <a:rPr lang="fr-FR" sz="2100" b="0">
                <a:cs typeface="Arial"/>
              </a:rPr>
              <a:t>Dont blocs de métadonnées et facettes</a:t>
            </a:r>
            <a:endParaRPr lang="fr-FR" sz="2100" b="0"/>
          </a:p>
          <a:p>
            <a:pPr marL="514350" indent="-51435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Options d’identité visuelle</a:t>
            </a:r>
            <a:endParaRPr lang="fr-FR" sz="2400"/>
          </a:p>
          <a:p>
            <a:pPr lvl="1">
              <a:defRPr/>
            </a:pPr>
            <a:r>
              <a:rPr lang="fr-FR" sz="2100" b="0">
                <a:cs typeface="Arial"/>
              </a:rPr>
              <a:t>Logo,</a:t>
            </a:r>
            <a:r>
              <a:rPr lang="fr-FR" sz="2100" b="0"/>
              <a:t> </a:t>
            </a:r>
            <a:r>
              <a:rPr lang="fr-FR" sz="2100" b="0">
                <a:cs typeface="Arial"/>
              </a:rPr>
              <a:t>Bandeaux</a:t>
            </a:r>
            <a:r>
              <a:rPr lang="fr-FR" sz="2100" b="0"/>
              <a:t>, </a:t>
            </a:r>
            <a:r>
              <a:rPr lang="fr-FR" sz="2100" b="0">
                <a:cs typeface="Arial"/>
              </a:rPr>
              <a:t>Slogan et lien Web associé</a:t>
            </a:r>
            <a:endParaRPr lang="fr-FR" sz="2100" b="0"/>
          </a:p>
          <a:p>
            <a:pPr lvl="1">
              <a:defRPr/>
            </a:pPr>
            <a:r>
              <a:rPr lang="fr-FR" sz="2100" b="0">
                <a:cs typeface="Arial"/>
              </a:rPr>
              <a:t>Insérer zone de recherche</a:t>
            </a:r>
            <a:r>
              <a:rPr lang="fr-FR" sz="2100" b="0"/>
              <a:t> et </a:t>
            </a:r>
            <a:r>
              <a:rPr lang="fr-FR" sz="2100" b="0">
                <a:cs typeface="Arial"/>
              </a:rPr>
              <a:t>liste des contenus</a:t>
            </a:r>
            <a:endParaRPr lang="fr-FR" sz="2100" b="0"/>
          </a:p>
          <a:p>
            <a:pPr marL="514350" indent="-51435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Gestion des droits</a:t>
            </a:r>
            <a:endParaRPr lang="fr-FR" sz="2400"/>
          </a:p>
          <a:p>
            <a:pPr lvl="1">
              <a:defRPr/>
            </a:pPr>
            <a:r>
              <a:rPr lang="fr-FR" sz="2100" b="0">
                <a:cs typeface="Arial"/>
              </a:rPr>
              <a:t>Des individus ou des groupes</a:t>
            </a:r>
            <a:endParaRPr lang="fr-FR" sz="2100" b="0"/>
          </a:p>
          <a:p>
            <a:pPr marL="514350" indent="-51435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Créer des groupes</a:t>
            </a:r>
            <a:endParaRPr lang="fr-FR" sz="2400"/>
          </a:p>
          <a:p>
            <a:pPr marL="514350" indent="-51435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Créer et éditer des modèles de saisie</a:t>
            </a:r>
            <a:endParaRPr lang="fr-FR" sz="2400"/>
          </a:p>
          <a:p>
            <a:pPr marL="514350" indent="-51435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Créer et éditer des registres des visiteurs</a:t>
            </a:r>
            <a:endParaRPr lang="fr-FR" sz="2400"/>
          </a:p>
          <a:p>
            <a:pPr marL="514350" indent="-51435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Mettre en avant des collections</a:t>
            </a:r>
            <a:endParaRPr/>
          </a:p>
        </p:txBody>
      </p:sp>
      <p:sp>
        <p:nvSpPr>
          <p:cNvPr id="9" name="ZoneTexte 8"/>
          <p:cNvSpPr txBox="1"/>
          <p:nvPr/>
        </p:nvSpPr>
        <p:spPr bwMode="auto">
          <a:xfrm>
            <a:off x="861627" y="3522660"/>
            <a:ext cx="509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fr-FR" sz="1600">
                <a:solidFill>
                  <a:srgbClr val="C55B28"/>
                </a:solidFill>
              </a:rPr>
              <a:t> 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fr-FR" sz="1600">
                <a:solidFill>
                  <a:srgbClr val="C55B28"/>
                </a:solidFill>
              </a:rPr>
              <a:t> 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fr-FR" sz="1600">
                <a:solidFill>
                  <a:srgbClr val="C55B28"/>
                </a:solidFill>
              </a:rPr>
              <a:t> 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fr-FR" sz="1600">
                <a:solidFill>
                  <a:srgbClr val="C55B28"/>
                </a:solidFill>
              </a:rPr>
              <a:t> 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fr-FR" sz="1600">
                <a:solidFill>
                  <a:srgbClr val="C55B28"/>
                </a:solidFill>
              </a:rPr>
              <a:t> 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fr-FR" sz="1600">
                <a:solidFill>
                  <a:srgbClr val="C55B28"/>
                </a:solidFill>
              </a:rPr>
              <a:t> 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fr-FR" sz="1600">
                <a:solidFill>
                  <a:srgbClr val="C55B28"/>
                </a:solidFill>
              </a:rPr>
              <a:t> 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838200" y="2488407"/>
            <a:ext cx="4155829" cy="2899867"/>
          </a:xfrm>
          <a:prstGeom prst="rect">
            <a:avLst/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61183" y="2840097"/>
            <a:ext cx="3931157" cy="293369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5" name="Espace réservé du texte 4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Les thèmes</a:t>
            </a:r>
            <a:endParaRPr/>
          </a:p>
        </p:txBody>
      </p:sp>
      <p:pic>
        <p:nvPicPr>
          <p:cNvPr id="10" name="Espace réservé du contenu 9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830263" y="2374006"/>
            <a:ext cx="5181600" cy="3162500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11" name="Espace réservé du contenu 5"/>
          <p:cNvSpPr txBox="1"/>
          <p:nvPr/>
        </p:nvSpPr>
        <p:spPr bwMode="auto">
          <a:xfrm>
            <a:off x="4728225" y="2181275"/>
            <a:ext cx="6675397" cy="369196"/>
          </a:xfrm>
          <a:prstGeom prst="rect">
            <a:avLst/>
          </a:prstGeom>
          <a:solidFill>
            <a:schemeClr val="bg1"/>
          </a:solidFill>
          <a:ln w="28575">
            <a:solidFill>
              <a:srgbClr val="C55B28"/>
            </a:solidFill>
          </a:ln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2100">
                <a:latin typeface="Arial"/>
                <a:cs typeface="Arial"/>
              </a:rPr>
              <a:t>✅ Héritage possible du thème de la collection parente.</a:t>
            </a:r>
            <a:endParaRPr/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8324491" y="4211730"/>
            <a:ext cx="1104182" cy="2108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61183" y="2840097"/>
            <a:ext cx="3931157" cy="293369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945" y="2631058"/>
            <a:ext cx="7277561" cy="2665204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Les widgets</a:t>
            </a:r>
            <a:endParaRPr/>
          </a:p>
        </p:txBody>
      </p:sp>
      <p:grpSp>
        <p:nvGrpSpPr>
          <p:cNvPr id="7" name="Groupe 19"/>
          <p:cNvGrpSpPr/>
          <p:nvPr/>
        </p:nvGrpSpPr>
        <p:grpSpPr bwMode="auto">
          <a:xfrm>
            <a:off x="942666" y="3338275"/>
            <a:ext cx="5252678" cy="733133"/>
            <a:chOff x="457200" y="3073939"/>
            <a:chExt cx="5252678" cy="733133"/>
          </a:xfrm>
        </p:grpSpPr>
        <p:grpSp>
          <p:nvGrpSpPr>
            <p:cNvPr id="8" name="Groupe 16"/>
            <p:cNvGrpSpPr/>
            <p:nvPr/>
          </p:nvGrpSpPr>
          <p:grpSpPr bwMode="auto">
            <a:xfrm>
              <a:off x="1748223" y="3073939"/>
              <a:ext cx="3961655" cy="733133"/>
              <a:chOff x="1748223" y="3073939"/>
              <a:chExt cx="3961655" cy="733133"/>
            </a:xfrm>
          </p:grpSpPr>
          <p:pic>
            <p:nvPicPr>
              <p:cNvPr id="10" name="Image 13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3071454" y="3387973"/>
                <a:ext cx="2638424" cy="419099"/>
              </a:xfrm>
              <a:prstGeom prst="rect">
                <a:avLst/>
              </a:prstGeom>
              <a:ln w="28575">
                <a:solidFill>
                  <a:srgbClr val="C55B28"/>
                </a:solidFill>
              </a:ln>
            </p:spPr>
          </p:pic>
          <p:cxnSp>
            <p:nvCxnSpPr>
              <p:cNvPr id="11" name="Connecteur droit avec flèche 15"/>
              <p:cNvCxnSpPr>
                <a:cxnSpLocks/>
              </p:cNvCxnSpPr>
              <p:nvPr/>
            </p:nvCxnSpPr>
            <p:spPr bwMode="auto">
              <a:xfrm>
                <a:off x="1748223" y="3073939"/>
                <a:ext cx="1127010" cy="342021"/>
              </a:xfrm>
              <a:prstGeom prst="straightConnector1">
                <a:avLst/>
              </a:prstGeom>
              <a:ln w="28575" cmpd="sng">
                <a:solidFill>
                  <a:srgbClr val="C55B28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necteur droit 18"/>
            <p:cNvCxnSpPr>
              <a:cxnSpLocks/>
            </p:cNvCxnSpPr>
            <p:nvPr/>
          </p:nvCxnSpPr>
          <p:spPr bwMode="auto">
            <a:xfrm>
              <a:off x="457200" y="3073939"/>
              <a:ext cx="1291023" cy="0"/>
            </a:xfrm>
            <a:prstGeom prst="line">
              <a:avLst/>
            </a:prstGeom>
            <a:ln w="28575" cmpd="sng">
              <a:solidFill>
                <a:srgbClr val="C55B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22"/>
          <p:cNvGrpSpPr/>
          <p:nvPr/>
        </p:nvGrpSpPr>
        <p:grpSpPr bwMode="auto">
          <a:xfrm>
            <a:off x="942666" y="4227523"/>
            <a:ext cx="6541851" cy="2434302"/>
            <a:chOff x="457200" y="4413114"/>
            <a:chExt cx="6541851" cy="2434302"/>
          </a:xfrm>
        </p:grpSpPr>
        <p:grpSp>
          <p:nvGrpSpPr>
            <p:cNvPr id="13" name="Groupe 12"/>
            <p:cNvGrpSpPr/>
            <p:nvPr/>
          </p:nvGrpSpPr>
          <p:grpSpPr bwMode="auto">
            <a:xfrm>
              <a:off x="1498059" y="4416357"/>
              <a:ext cx="5500991" cy="2431059"/>
              <a:chOff x="1498059" y="4416357"/>
              <a:chExt cx="5500991" cy="2431059"/>
            </a:xfrm>
          </p:grpSpPr>
          <p:pic>
            <p:nvPicPr>
              <p:cNvPr id="15" name="Image 8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2875234" y="4655435"/>
                <a:ext cx="4123815" cy="2191981"/>
              </a:xfrm>
              <a:prstGeom prst="rect">
                <a:avLst/>
              </a:prstGeom>
              <a:ln w="28575">
                <a:solidFill>
                  <a:srgbClr val="C55B28"/>
                </a:solidFill>
              </a:ln>
            </p:spPr>
          </p:pic>
          <p:cxnSp>
            <p:nvCxnSpPr>
              <p:cNvPr id="16" name="Connecteur droit avec flèche 11"/>
              <p:cNvCxnSpPr>
                <a:cxnSpLocks/>
              </p:cNvCxnSpPr>
              <p:nvPr/>
            </p:nvCxnSpPr>
            <p:spPr bwMode="auto">
              <a:xfrm>
                <a:off x="1498059" y="4416357"/>
                <a:ext cx="1313233" cy="486382"/>
              </a:xfrm>
              <a:prstGeom prst="straightConnector1">
                <a:avLst/>
              </a:prstGeom>
              <a:ln w="28575" cmpd="sng">
                <a:solidFill>
                  <a:srgbClr val="C55B28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necteur droit 20"/>
            <p:cNvCxnSpPr>
              <a:cxnSpLocks/>
            </p:cNvCxnSpPr>
            <p:nvPr/>
          </p:nvCxnSpPr>
          <p:spPr bwMode="auto">
            <a:xfrm>
              <a:off x="457200" y="4413114"/>
              <a:ext cx="1040859" cy="3242"/>
            </a:xfrm>
            <a:prstGeom prst="line">
              <a:avLst/>
            </a:prstGeom>
            <a:ln w="28575" cmpd="sng">
              <a:solidFill>
                <a:srgbClr val="C55B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space réservé du contenu 5"/>
          <p:cNvSpPr txBox="1"/>
          <p:nvPr/>
        </p:nvSpPr>
        <p:spPr bwMode="auto">
          <a:xfrm>
            <a:off x="789944" y="2150316"/>
            <a:ext cx="7392323" cy="369195"/>
          </a:xfrm>
          <a:prstGeom prst="rect">
            <a:avLst/>
          </a:prstGeom>
          <a:solidFill>
            <a:schemeClr val="bg1"/>
          </a:solidFill>
          <a:ln w="28575">
            <a:solidFill>
              <a:srgbClr val="C55B28"/>
            </a:solidFill>
          </a:ln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2100">
                <a:latin typeface="Arial"/>
                <a:cs typeface="Arial"/>
              </a:rPr>
              <a:t>La collection doit être publiée pour accéder aux widgets.</a:t>
            </a:r>
            <a:endParaRPr/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8329577" y="4211730"/>
            <a:ext cx="1079524" cy="2108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" name="Image 18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61183" y="2840097"/>
            <a:ext cx="3931157" cy="293369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4659" y="4221687"/>
            <a:ext cx="7567212" cy="1799551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4659" y="2005525"/>
            <a:ext cx="7400624" cy="2032927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5" name="Espace réservé du texte 4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Les autorisations par défaut</a:t>
            </a:r>
            <a:endParaRPr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8346829" y="4466707"/>
            <a:ext cx="833338" cy="2108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6807030" y="2568185"/>
            <a:ext cx="949781" cy="27256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droit avec flèche 13"/>
          <p:cNvCxnSpPr>
            <a:cxnSpLocks/>
            <a:stCxn id="11" idx="2"/>
          </p:cNvCxnSpPr>
          <p:nvPr/>
        </p:nvCxnSpPr>
        <p:spPr bwMode="auto">
          <a:xfrm>
            <a:off x="7281921" y="2840749"/>
            <a:ext cx="105" cy="1582828"/>
          </a:xfrm>
          <a:prstGeom prst="straightConnector1">
            <a:avLst/>
          </a:prstGeom>
          <a:ln w="28575" cmpd="sng">
            <a:solidFill>
              <a:srgbClr val="C55B2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2121185768" name="Imag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4658" y="2005524"/>
            <a:ext cx="7400623" cy="2032926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0948" y="2059444"/>
            <a:ext cx="6972065" cy="4668305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9352086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Les autorisations par utilisateur ou par groupe 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6"/>
          </p:nvPr>
        </p:nvSpPr>
        <p:spPr bwMode="auto">
          <a:xfrm>
            <a:off x="7957038" y="1907930"/>
            <a:ext cx="4234962" cy="4445295"/>
          </a:xfrm>
        </p:spPr>
        <p:txBody>
          <a:bodyPr>
            <a:normAutofit/>
          </a:bodyPr>
          <a:lstStyle/>
          <a:p>
            <a:pPr marL="0" indent="0">
              <a:buClr>
                <a:srgbClr val="C55B28"/>
              </a:buClr>
              <a:buNone/>
              <a:defRPr/>
            </a:pPr>
            <a:endParaRPr lang="fr-FR" sz="2400">
              <a:cs typeface="Arial"/>
            </a:endParaRPr>
          </a:p>
          <a:p>
            <a:pPr marL="0" indent="0">
              <a:buClr>
                <a:srgbClr val="C55B28"/>
              </a:buClr>
              <a:buNone/>
              <a:defRPr/>
            </a:pPr>
            <a:r>
              <a:rPr lang="fr-FR" sz="2400">
                <a:cs typeface="Arial"/>
              </a:rPr>
              <a:t>Pour assigner des rôles :</a:t>
            </a:r>
            <a:endParaRPr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endParaRPr lang="fr-FR" sz="2400">
              <a:cs typeface="Arial"/>
            </a:endParaRPr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Rechercher les utilisateurs ou groupes en question</a:t>
            </a:r>
            <a:endParaRPr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sélectionner le rôle voulu,</a:t>
            </a:r>
            <a:endParaRPr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sauvegarder.</a:t>
            </a:r>
            <a:endParaRPr lang="fr-FR" sz="2400"/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5723792" y="2394653"/>
            <a:ext cx="1995853" cy="26941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9414" y="3862787"/>
            <a:ext cx="6287624" cy="2259282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cxnSp>
        <p:nvCxnSpPr>
          <p:cNvPr id="12" name="Connecteur droit avec flèche 13"/>
          <p:cNvCxnSpPr>
            <a:cxnSpLocks/>
            <a:stCxn id="11" idx="2"/>
          </p:cNvCxnSpPr>
          <p:nvPr/>
        </p:nvCxnSpPr>
        <p:spPr bwMode="auto">
          <a:xfrm>
            <a:off x="6721719" y="2664069"/>
            <a:ext cx="4396" cy="1494693"/>
          </a:xfrm>
          <a:prstGeom prst="straightConnector1">
            <a:avLst/>
          </a:prstGeom>
          <a:ln w="28575" cmpd="sng">
            <a:solidFill>
              <a:srgbClr val="C55B2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9"/>
          <p:cNvSpPr/>
          <p:nvPr/>
        </p:nvSpPr>
        <p:spPr bwMode="auto">
          <a:xfrm>
            <a:off x="2009920" y="4808675"/>
            <a:ext cx="461986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❷</a:t>
            </a:r>
            <a:endParaRPr/>
          </a:p>
        </p:txBody>
      </p:sp>
      <p:sp>
        <p:nvSpPr>
          <p:cNvPr id="14" name="Rectangle 10"/>
          <p:cNvSpPr/>
          <p:nvPr/>
        </p:nvSpPr>
        <p:spPr bwMode="auto">
          <a:xfrm>
            <a:off x="4276395" y="4387441"/>
            <a:ext cx="461986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❶</a:t>
            </a:r>
            <a:endParaRPr/>
          </a:p>
        </p:txBody>
      </p:sp>
      <p:sp>
        <p:nvSpPr>
          <p:cNvPr id="15" name="Rectangle 11"/>
          <p:cNvSpPr/>
          <p:nvPr/>
        </p:nvSpPr>
        <p:spPr bwMode="auto">
          <a:xfrm>
            <a:off x="1996098" y="5773797"/>
            <a:ext cx="461986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❸</a:t>
            </a:r>
            <a:endParaRPr/>
          </a:p>
        </p:txBody>
      </p:sp>
      <p:pic>
        <p:nvPicPr>
          <p:cNvPr id="16" name="Image 15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198" y="1779190"/>
            <a:ext cx="7206780" cy="4086772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Rappel sur les rôles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6"/>
          </p:nvPr>
        </p:nvSpPr>
        <p:spPr bwMode="auto">
          <a:xfrm>
            <a:off x="8053754" y="1779190"/>
            <a:ext cx="4028384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400"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cs typeface="Arial"/>
              </a:rPr>
              <a:t>Le créateur de la collection est administrateur</a:t>
            </a:r>
            <a:endParaRPr/>
          </a:p>
          <a:p>
            <a:pPr marL="0" indent="0">
              <a:buNone/>
              <a:defRPr/>
            </a:pPr>
            <a:endParaRPr lang="fr-FR" sz="2400"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cs typeface="Arial"/>
              </a:rPr>
              <a:t>L’administrateur choisit les rôles des utilisateurs</a:t>
            </a:r>
            <a:endParaRPr/>
          </a:p>
        </p:txBody>
      </p:sp>
      <p:pic>
        <p:nvPicPr>
          <p:cNvPr id="6" name="Image 5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cap="small">
                <a:latin typeface="Marianne"/>
              </a:rPr>
              <a:t>Dans cette présentation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/>
        <p:txBody>
          <a:bodyPr/>
          <a:lstStyle/>
          <a:p>
            <a:pPr marL="571500" indent="-571500">
              <a:buFont typeface="+mj-lt"/>
              <a:buAutoNum type="romanUcPeriod"/>
              <a:defRPr/>
            </a:pPr>
            <a:r>
              <a:rPr lang="fr-FR" cap="small">
                <a:latin typeface="Marianne"/>
              </a:rPr>
              <a:t>Configuration</a:t>
            </a:r>
            <a:endParaRPr/>
          </a:p>
          <a:p>
            <a:pPr marL="571500" indent="-571500">
              <a:buFont typeface="+mj-lt"/>
              <a:buAutoNum type="romanUcPeriod"/>
              <a:defRPr/>
            </a:pPr>
            <a:endParaRPr lang="fr-FR" cap="small">
              <a:latin typeface="Marianne"/>
            </a:endParaRPr>
          </a:p>
          <a:p>
            <a:pPr marL="571500" indent="-571500">
              <a:buFont typeface="+mj-lt"/>
              <a:buAutoNum type="romanUcPeriod"/>
              <a:defRPr/>
            </a:pPr>
            <a:r>
              <a:rPr lang="fr-FR" cap="small">
                <a:latin typeface="Marianne"/>
              </a:rPr>
              <a:t>Les administrateurs</a:t>
            </a:r>
            <a:endParaRPr/>
          </a:p>
          <a:p>
            <a:pPr marL="571500" indent="-571500">
              <a:buFont typeface="+mj-lt"/>
              <a:buAutoNum type="romanUcPeriod"/>
              <a:defRPr/>
            </a:pPr>
            <a:endParaRPr lang="fr-FR" cap="small">
              <a:latin typeface="Marianne"/>
            </a:endParaRPr>
          </a:p>
          <a:p>
            <a:pPr marL="571500" indent="-571500">
              <a:buFont typeface="+mj-lt"/>
              <a:buAutoNum type="romanUcPeriod"/>
              <a:defRPr/>
            </a:pPr>
            <a:r>
              <a:rPr lang="fr-FR" cap="small">
                <a:latin typeface="Marianne"/>
              </a:rPr>
              <a:t>En complément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2111" y="1779190"/>
            <a:ext cx="7072995" cy="4941239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958947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La curation après publication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6"/>
          </p:nvPr>
        </p:nvSpPr>
        <p:spPr bwMode="auto">
          <a:xfrm>
            <a:off x="7746022" y="1779190"/>
            <a:ext cx="4062047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400"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cs typeface="Arial"/>
              </a:rPr>
              <a:t>Dans cet exemple :</a:t>
            </a:r>
            <a:endParaRPr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tous les utilisateurs ayant un </a:t>
            </a:r>
            <a:r>
              <a:rPr lang="fr-FR" sz="2400">
                <a:solidFill>
                  <a:srgbClr val="C55B28"/>
                </a:solidFill>
                <a:cs typeface="Arial"/>
              </a:rPr>
              <a:t>LDAP INRAE</a:t>
            </a:r>
            <a:r>
              <a:rPr lang="fr-FR" sz="2400">
                <a:cs typeface="Arial"/>
              </a:rPr>
              <a:t>,</a:t>
            </a:r>
            <a:endParaRPr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peuvent </a:t>
            </a:r>
            <a:r>
              <a:rPr lang="fr-FR" sz="2400">
                <a:solidFill>
                  <a:srgbClr val="C55B28"/>
                </a:solidFill>
                <a:cs typeface="Arial"/>
              </a:rPr>
              <a:t>créer </a:t>
            </a:r>
            <a:r>
              <a:rPr lang="fr-FR" sz="2400">
                <a:cs typeface="Arial"/>
              </a:rPr>
              <a:t>un jeu de données,</a:t>
            </a:r>
            <a:endParaRPr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et le </a:t>
            </a:r>
            <a:r>
              <a:rPr lang="fr-FR" sz="2400">
                <a:solidFill>
                  <a:srgbClr val="C55B28"/>
                </a:solidFill>
                <a:cs typeface="Arial"/>
              </a:rPr>
              <a:t>publier</a:t>
            </a:r>
            <a:r>
              <a:rPr lang="fr-FR" sz="2400">
                <a:cs typeface="Arial"/>
              </a:rPr>
              <a:t>.</a:t>
            </a:r>
            <a:endParaRPr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724617" y="6359699"/>
            <a:ext cx="827311" cy="17049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4196009" y="6298207"/>
            <a:ext cx="1186873" cy="30746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1191284" y="3080508"/>
            <a:ext cx="6244684" cy="30746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5322495" y="6262849"/>
            <a:ext cx="464660" cy="36933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❷</a:t>
            </a:r>
            <a:endParaRPr/>
          </a:p>
        </p:txBody>
      </p:sp>
      <p:sp>
        <p:nvSpPr>
          <p:cNvPr id="11" name="Rectangle 10"/>
          <p:cNvSpPr/>
          <p:nvPr/>
        </p:nvSpPr>
        <p:spPr bwMode="auto">
          <a:xfrm>
            <a:off x="1517424" y="6262849"/>
            <a:ext cx="461986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❶</a:t>
            </a:r>
            <a:endParaRPr/>
          </a:p>
        </p:txBody>
      </p:sp>
      <p:sp>
        <p:nvSpPr>
          <p:cNvPr id="12" name="Rectangle 11"/>
          <p:cNvSpPr/>
          <p:nvPr/>
        </p:nvSpPr>
        <p:spPr bwMode="auto">
          <a:xfrm>
            <a:off x="755578" y="3049572"/>
            <a:ext cx="477538" cy="36933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❸</a:t>
            </a:r>
            <a:endParaRPr/>
          </a:p>
        </p:txBody>
      </p:sp>
      <p:pic>
        <p:nvPicPr>
          <p:cNvPr id="13" name="Image 12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1386" y="1779190"/>
            <a:ext cx="6864498" cy="4901503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6749563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La curation avant publication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6"/>
          </p:nvPr>
        </p:nvSpPr>
        <p:spPr bwMode="auto">
          <a:xfrm>
            <a:off x="7746022" y="1779190"/>
            <a:ext cx="3982915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400"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cs typeface="Arial"/>
              </a:rPr>
              <a:t>Dans cet exemple :</a:t>
            </a:r>
            <a:endParaRPr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tous les utilisateurs ayant un </a:t>
            </a:r>
            <a:r>
              <a:rPr lang="fr-FR" sz="2400">
                <a:solidFill>
                  <a:srgbClr val="C55B28"/>
                </a:solidFill>
                <a:cs typeface="Arial"/>
              </a:rPr>
              <a:t>LDAP UGA</a:t>
            </a:r>
            <a:r>
              <a:rPr lang="fr-FR" sz="2400">
                <a:cs typeface="Arial"/>
              </a:rPr>
              <a:t>,</a:t>
            </a:r>
            <a:endParaRPr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peuvent </a:t>
            </a:r>
            <a:r>
              <a:rPr lang="fr-FR" sz="2400">
                <a:solidFill>
                  <a:srgbClr val="C55B28"/>
                </a:solidFill>
                <a:cs typeface="Arial"/>
              </a:rPr>
              <a:t>créer</a:t>
            </a:r>
            <a:r>
              <a:rPr lang="fr-FR" sz="2400">
                <a:cs typeface="Arial"/>
              </a:rPr>
              <a:t> un jeu de données,</a:t>
            </a:r>
            <a:endParaRPr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mais ne peuvent pas le </a:t>
            </a:r>
            <a:r>
              <a:rPr lang="fr-FR" sz="2400">
                <a:solidFill>
                  <a:srgbClr val="C55B28"/>
                </a:solidFill>
                <a:cs typeface="Arial"/>
              </a:rPr>
              <a:t>publier</a:t>
            </a:r>
            <a:r>
              <a:rPr lang="fr-FR" sz="2400">
                <a:cs typeface="Arial"/>
              </a:rPr>
              <a:t>.</a:t>
            </a:r>
            <a:endParaRPr/>
          </a:p>
          <a:p>
            <a:pPr>
              <a:defRPr/>
            </a:pPr>
            <a:endParaRPr lang="fr-FR" sz="2400"/>
          </a:p>
          <a:p>
            <a:pPr>
              <a:defRPr/>
            </a:pPr>
            <a:endParaRPr lang="fr-FR" sz="240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971230" y="5074659"/>
            <a:ext cx="1940187" cy="31188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4344564" y="5079081"/>
            <a:ext cx="1193594" cy="30746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1450068" y="3051819"/>
            <a:ext cx="5830295" cy="30746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5473311" y="5043723"/>
            <a:ext cx="461986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❷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2911307" y="5043723"/>
            <a:ext cx="461986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❶</a:t>
            </a:r>
            <a:endParaRPr/>
          </a:p>
        </p:txBody>
      </p:sp>
      <p:sp>
        <p:nvSpPr>
          <p:cNvPr id="11" name="Rectangle 10"/>
          <p:cNvSpPr/>
          <p:nvPr/>
        </p:nvSpPr>
        <p:spPr bwMode="auto">
          <a:xfrm>
            <a:off x="1014361" y="3020883"/>
            <a:ext cx="461986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❸</a:t>
            </a:r>
            <a:endParaRPr/>
          </a:p>
        </p:txBody>
      </p:sp>
      <p:pic>
        <p:nvPicPr>
          <p:cNvPr id="12" name="Image 11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61183" y="2840097"/>
            <a:ext cx="3931157" cy="293369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La création de groupes</a:t>
            </a:r>
            <a:endParaRPr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8338203" y="4703886"/>
            <a:ext cx="578361" cy="21980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8198" y="2360560"/>
            <a:ext cx="7171594" cy="2512973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200" y="5251713"/>
            <a:ext cx="7171593" cy="500634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9" name="Espace réservé du contenu 5"/>
          <p:cNvSpPr txBox="1"/>
          <p:nvPr/>
        </p:nvSpPr>
        <p:spPr bwMode="auto">
          <a:xfrm>
            <a:off x="4023670" y="2486027"/>
            <a:ext cx="3704769" cy="978144"/>
          </a:xfrm>
          <a:prstGeom prst="rect">
            <a:avLst/>
          </a:prstGeom>
          <a:solidFill>
            <a:schemeClr val="bg1"/>
          </a:solidFill>
          <a:ln w="28575">
            <a:solidFill>
              <a:srgbClr val="C55B28"/>
            </a:solidFill>
          </a:ln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100">
                <a:cs typeface="Arial"/>
              </a:rPr>
              <a:t>Permet d’attribuer des rôles et des autorisations à plusieurs utilisateurs à la fois.</a:t>
            </a:r>
            <a:endParaRPr/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883117" y="4563207"/>
            <a:ext cx="805004" cy="26376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droit avec flèche 11"/>
          <p:cNvCxnSpPr>
            <a:cxnSpLocks/>
            <a:stCxn id="10" idx="2"/>
          </p:cNvCxnSpPr>
          <p:nvPr/>
        </p:nvCxnSpPr>
        <p:spPr bwMode="auto">
          <a:xfrm>
            <a:off x="1285620" y="4826976"/>
            <a:ext cx="6849" cy="633047"/>
          </a:xfrm>
          <a:prstGeom prst="straightConnector1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7462" y="3061249"/>
            <a:ext cx="7302162" cy="2428913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61183" y="2840097"/>
            <a:ext cx="3931157" cy="293369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Les modèles de jeux de données</a:t>
            </a:r>
            <a:endParaRPr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8338037" y="4958863"/>
            <a:ext cx="1801651" cy="21980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space réservé du contenu 5"/>
          <p:cNvSpPr txBox="1"/>
          <p:nvPr/>
        </p:nvSpPr>
        <p:spPr bwMode="auto">
          <a:xfrm>
            <a:off x="1335504" y="2059370"/>
            <a:ext cx="6238875" cy="828686"/>
          </a:xfrm>
          <a:prstGeom prst="rect">
            <a:avLst/>
          </a:prstGeom>
          <a:solidFill>
            <a:schemeClr val="bg1"/>
          </a:solidFill>
          <a:ln w="28575">
            <a:solidFill>
              <a:srgbClr val="C55B28"/>
            </a:solidFill>
          </a:ln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100">
                <a:cs typeface="Arial"/>
              </a:rPr>
              <a:t>Permettent de </a:t>
            </a:r>
            <a:r>
              <a:rPr lang="fr-FR" sz="2100" b="1">
                <a:cs typeface="Arial"/>
              </a:rPr>
              <a:t>pré-saisir</a:t>
            </a:r>
            <a:r>
              <a:rPr lang="fr-FR" sz="2100">
                <a:cs typeface="Arial"/>
              </a:rPr>
              <a:t> des métadonnées</a:t>
            </a:r>
            <a:endParaRPr lang="fr-FR" sz="2100"/>
          </a:p>
          <a:p>
            <a:pPr marL="0" indent="0">
              <a:buNone/>
              <a:defRPr/>
            </a:pPr>
            <a:r>
              <a:rPr lang="fr-FR" sz="2100">
                <a:cs typeface="Arial"/>
              </a:rPr>
              <a:t>Créés dans une collection à l’usage des déposants</a:t>
            </a:r>
            <a:endParaRPr lang="fr-FR" sz="2100"/>
          </a:p>
        </p:txBody>
      </p:sp>
      <p:sp>
        <p:nvSpPr>
          <p:cNvPr id="9" name="Espace réservé du contenu 5"/>
          <p:cNvSpPr txBox="1"/>
          <p:nvPr/>
        </p:nvSpPr>
        <p:spPr bwMode="auto">
          <a:xfrm>
            <a:off x="2392779" y="5571670"/>
            <a:ext cx="4124325" cy="722756"/>
          </a:xfrm>
          <a:prstGeom prst="rect">
            <a:avLst/>
          </a:prstGeom>
          <a:solidFill>
            <a:schemeClr val="bg1"/>
          </a:solidFill>
          <a:ln w="28575">
            <a:solidFill>
              <a:srgbClr val="C55B28"/>
            </a:solidFill>
          </a:ln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2400">
                <a:solidFill>
                  <a:srgbClr val="C55B28"/>
                </a:solidFill>
                <a:cs typeface="Arial"/>
              </a:rPr>
              <a:t>Utilisation du modèle à la création d’un jeu de données</a:t>
            </a:r>
            <a:endParaRPr lang="fr-FR" sz="2400"/>
          </a:p>
        </p:txBody>
      </p:sp>
      <p:sp>
        <p:nvSpPr>
          <p:cNvPr id="10" name="Organigramme : Extraire 9"/>
          <p:cNvSpPr/>
          <p:nvPr/>
        </p:nvSpPr>
        <p:spPr bwMode="auto">
          <a:xfrm>
            <a:off x="1789521" y="5663048"/>
            <a:ext cx="540000" cy="540000"/>
          </a:xfrm>
          <a:prstGeom prst="flowChartExtract">
            <a:avLst/>
          </a:prstGeom>
          <a:solidFill>
            <a:srgbClr val="C55B28"/>
          </a:solidFill>
          <a:ln>
            <a:solidFill>
              <a:srgbClr val="C55B2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180000" numCol="1" spcCol="0" rtlCol="0" fromWordArt="0" anchor="ctr" anchorCtr="0" forceAA="0" compatLnSpc="0"/>
          <a:lstStyle/>
          <a:p>
            <a:pPr algn="ctr">
              <a:defRPr/>
            </a:pPr>
            <a:r>
              <a:rPr lang="fr-FR" sz="2800" b="1">
                <a:solidFill>
                  <a:schemeClr val="bg1"/>
                </a:solidFill>
              </a:rPr>
              <a:t>!</a:t>
            </a:r>
            <a:endParaRPr lang="fr-FR" sz="2000" b="1">
              <a:solidFill>
                <a:schemeClr val="bg1"/>
              </a:solidFill>
            </a:endParaRPr>
          </a:p>
        </p:txBody>
      </p:sp>
      <p:sp>
        <p:nvSpPr>
          <p:cNvPr id="11" name="Organigramme : Extraire 10"/>
          <p:cNvSpPr/>
          <p:nvPr/>
        </p:nvSpPr>
        <p:spPr bwMode="auto">
          <a:xfrm>
            <a:off x="6582202" y="5663048"/>
            <a:ext cx="540000" cy="540000"/>
          </a:xfrm>
          <a:prstGeom prst="flowChartExtract">
            <a:avLst/>
          </a:prstGeom>
          <a:solidFill>
            <a:srgbClr val="C55B28"/>
          </a:solidFill>
          <a:ln>
            <a:solidFill>
              <a:srgbClr val="C55B2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180000" numCol="1" spcCol="0" rtlCol="0" fromWordArt="0" anchor="ctr" anchorCtr="0" forceAA="0" compatLnSpc="0"/>
          <a:lstStyle/>
          <a:p>
            <a:pPr algn="ctr">
              <a:defRPr/>
            </a:pPr>
            <a:r>
              <a:rPr lang="fr-FR" sz="2800" b="1">
                <a:solidFill>
                  <a:schemeClr val="bg1"/>
                </a:solidFill>
              </a:rPr>
              <a:t>!</a:t>
            </a:r>
            <a:endParaRPr lang="fr-FR" sz="2000" b="1">
              <a:solidFill>
                <a:schemeClr val="bg1"/>
              </a:solidFill>
            </a:endParaRPr>
          </a:p>
        </p:txBody>
      </p:sp>
      <p:pic>
        <p:nvPicPr>
          <p:cNvPr id="12" name="Image 11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486057973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33559" y="15285"/>
            <a:ext cx="2867508" cy="2139930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5312" y="3276391"/>
            <a:ext cx="7779777" cy="1360619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Les modèles de jeux de données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6"/>
          </p:nvPr>
        </p:nvSpPr>
        <p:spPr bwMode="auto">
          <a:xfrm>
            <a:off x="8323351" y="1779190"/>
            <a:ext cx="3783657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400"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cs typeface="Arial"/>
              </a:rPr>
              <a:t>Une collection peut :</a:t>
            </a:r>
            <a:endParaRPr lang="fr-FR" sz="2400"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Proposer plusieurs modèles</a:t>
            </a:r>
            <a:endParaRPr lang="fr-FR" sz="2400"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Réutiliser les modèles de la collection parente</a:t>
            </a:r>
            <a:endParaRPr lang="fr-FR" sz="2400"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Définir un modèle par défaut</a:t>
            </a:r>
            <a:endParaRPr/>
          </a:p>
          <a:p>
            <a:pPr>
              <a:defRPr/>
            </a:pPr>
            <a:endParaRPr lang="fr-FR" sz="2400"/>
          </a:p>
        </p:txBody>
      </p:sp>
      <p:sp>
        <p:nvSpPr>
          <p:cNvPr id="8" name="Rectangle 7"/>
          <p:cNvSpPr/>
          <p:nvPr/>
        </p:nvSpPr>
        <p:spPr bwMode="auto">
          <a:xfrm>
            <a:off x="3100086" y="3193133"/>
            <a:ext cx="461986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❷</a:t>
            </a:r>
            <a:endParaRPr/>
          </a:p>
        </p:txBody>
      </p:sp>
      <p:sp>
        <p:nvSpPr>
          <p:cNvPr id="9" name="Rectangle 8"/>
          <p:cNvSpPr/>
          <p:nvPr/>
        </p:nvSpPr>
        <p:spPr bwMode="auto">
          <a:xfrm>
            <a:off x="1859297" y="4078271"/>
            <a:ext cx="461986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❶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5012911" y="4252406"/>
            <a:ext cx="461986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❸</a:t>
            </a:r>
            <a:endParaRPr/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5085280" y="4284488"/>
            <a:ext cx="1097757" cy="32623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672860" y="3934414"/>
            <a:ext cx="2199737" cy="59034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595311" y="3230162"/>
            <a:ext cx="2924265" cy="29527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198" y="3651321"/>
            <a:ext cx="6780931" cy="25571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61183" y="2840097"/>
            <a:ext cx="3931157" cy="293369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915401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registre des visiteurs du jeu de données</a:t>
            </a:r>
            <a:endParaRPr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8321679" y="5227608"/>
            <a:ext cx="2556228" cy="19871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13"/>
          <p:cNvSpPr/>
          <p:nvPr/>
        </p:nvSpPr>
        <p:spPr bwMode="auto">
          <a:xfrm>
            <a:off x="6122873" y="4789040"/>
            <a:ext cx="1335938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C55B28"/>
                </a:solidFill>
                <a:latin typeface="Arial"/>
                <a:cs typeface="Arial"/>
              </a:rPr>
              <a:t>Champs préremplis si connecté</a:t>
            </a:r>
            <a:endParaRPr>
              <a:solidFill>
                <a:srgbClr val="C55B28"/>
              </a:solidFill>
              <a:latin typeface="Arial"/>
              <a:cs typeface="Arial"/>
            </a:endParaRPr>
          </a:p>
        </p:txBody>
      </p:sp>
      <p:sp>
        <p:nvSpPr>
          <p:cNvPr id="9" name="Accolade fermante 16"/>
          <p:cNvSpPr/>
          <p:nvPr/>
        </p:nvSpPr>
        <p:spPr bwMode="auto">
          <a:xfrm>
            <a:off x="5910242" y="4792996"/>
            <a:ext cx="185834" cy="827923"/>
          </a:xfrm>
          <a:prstGeom prst="rightBrace">
            <a:avLst>
              <a:gd name="adj1" fmla="val 18180"/>
              <a:gd name="adj2" fmla="val 50000"/>
            </a:avLst>
          </a:prstGeom>
          <a:ln w="28575" cmpd="sng">
            <a:solidFill>
              <a:srgbClr val="C55B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Espace réservé du contenu 5"/>
          <p:cNvSpPr txBox="1"/>
          <p:nvPr/>
        </p:nvSpPr>
        <p:spPr bwMode="auto">
          <a:xfrm>
            <a:off x="820206" y="1895752"/>
            <a:ext cx="7084551" cy="1582020"/>
          </a:xfrm>
          <a:prstGeom prst="rect">
            <a:avLst/>
          </a:prstGeom>
          <a:solidFill>
            <a:schemeClr val="bg1"/>
          </a:solidFill>
          <a:ln w="28575">
            <a:solidFill>
              <a:srgbClr val="C55B28"/>
            </a:solidFill>
          </a:ln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100">
                <a:cs typeface="Arial"/>
              </a:rPr>
              <a:t>Le registre s’applique à :</a:t>
            </a:r>
            <a:endParaRPr/>
          </a:p>
          <a:p>
            <a:pPr marL="0" indent="0">
              <a:buNone/>
              <a:defRPr/>
            </a:pPr>
            <a:r>
              <a:rPr lang="fr-FR" sz="2100" b="1">
                <a:cs typeface="Arial"/>
              </a:rPr>
              <a:t>tous les fichiers d’un jeu de données</a:t>
            </a:r>
            <a:br>
              <a:rPr lang="fr-FR" sz="2100">
                <a:cs typeface="Arial"/>
              </a:rPr>
            </a:br>
            <a:r>
              <a:rPr lang="fr-FR" sz="2100">
                <a:cs typeface="Arial"/>
              </a:rPr>
              <a:t>pour chaque téléchargement, prévisualisation ou exploration via Data explorer</a:t>
            </a:r>
            <a:endParaRPr/>
          </a:p>
        </p:txBody>
      </p:sp>
      <p:pic>
        <p:nvPicPr>
          <p:cNvPr id="10" name="Image 9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9113" y="1734234"/>
            <a:ext cx="6342591" cy="3020020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3802" y="5080461"/>
            <a:ext cx="6413211" cy="1388140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9124951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La création de registre des visiteurs du jeu de données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6"/>
          </p:nvPr>
        </p:nvSpPr>
        <p:spPr bwMode="auto">
          <a:xfrm>
            <a:off x="7172324" y="2052312"/>
            <a:ext cx="4857116" cy="4078216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r-FR" sz="2400">
                <a:cs typeface="Arial"/>
              </a:rPr>
              <a:t>Créé dans une collection à l’usage des déposants</a:t>
            </a:r>
            <a:endParaRPr lang="fr-FR" sz="2400"/>
          </a:p>
          <a:p>
            <a:pPr marL="0" indent="0">
              <a:buFont typeface="Arial"/>
              <a:buNone/>
              <a:defRPr/>
            </a:pPr>
            <a:r>
              <a:rPr lang="fr-FR" sz="2400">
                <a:cs typeface="Arial"/>
              </a:rPr>
              <a:t>Une collection peut :</a:t>
            </a:r>
            <a:endParaRPr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proposer plusieurs registres des visiteurs </a:t>
            </a:r>
            <a:endParaRPr/>
          </a:p>
          <a:p>
            <a:pPr marL="457200" indent="-4572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cs typeface="Arial"/>
              </a:rPr>
              <a:t>utiliser les registres de la collection parente.</a:t>
            </a:r>
            <a:endParaRPr lang="fr-FR" sz="2400"/>
          </a:p>
          <a:p>
            <a:pPr marL="0" indent="0">
              <a:buNone/>
              <a:defRPr/>
            </a:pPr>
            <a:r>
              <a:rPr lang="fr-FR" sz="2400">
                <a:solidFill>
                  <a:srgbClr val="C55B28"/>
                </a:solidFill>
                <a:cs typeface="Arial"/>
              </a:rPr>
              <a:t>Ne pas demander d’autres données permettant l’identification des personnes (cf. RGPD)</a:t>
            </a:r>
            <a:endParaRPr lang="fr-FR" sz="2400"/>
          </a:p>
        </p:txBody>
      </p:sp>
      <p:sp>
        <p:nvSpPr>
          <p:cNvPr id="9" name="Rectangle 8"/>
          <p:cNvSpPr/>
          <p:nvPr/>
        </p:nvSpPr>
        <p:spPr bwMode="auto">
          <a:xfrm>
            <a:off x="3038220" y="5086347"/>
            <a:ext cx="461986" cy="369332"/>
          </a:xfrm>
          <a:prstGeom prst="rect">
            <a:avLst/>
          </a:prstGeom>
          <a:grp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❷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1835382" y="5894979"/>
            <a:ext cx="323164" cy="369332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❶</a:t>
            </a:r>
            <a:endParaRPr/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23802" y="5820507"/>
            <a:ext cx="1616173" cy="67078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759112" y="5119045"/>
            <a:ext cx="2741093" cy="32211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776697" y="4475283"/>
            <a:ext cx="2036842" cy="24341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5" name="Connecteur droit avec flèche 14"/>
          <p:cNvCxnSpPr>
            <a:cxnSpLocks/>
          </p:cNvCxnSpPr>
          <p:nvPr/>
        </p:nvCxnSpPr>
        <p:spPr bwMode="auto">
          <a:xfrm flipH="1">
            <a:off x="1790355" y="4718692"/>
            <a:ext cx="4763" cy="929879"/>
          </a:xfrm>
          <a:prstGeom prst="straightConnector1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1146" y="2398293"/>
            <a:ext cx="7382408" cy="3078675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61183" y="2840097"/>
            <a:ext cx="3931157" cy="293369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collections en vedette</a:t>
            </a:r>
            <a:endParaRPr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8337774" y="5476969"/>
            <a:ext cx="1411432" cy="20662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space réservé du contenu 5"/>
          <p:cNvSpPr txBox="1"/>
          <p:nvPr/>
        </p:nvSpPr>
        <p:spPr bwMode="auto">
          <a:xfrm>
            <a:off x="1222796" y="5261075"/>
            <a:ext cx="6082945" cy="1214373"/>
          </a:xfrm>
          <a:prstGeom prst="rect">
            <a:avLst/>
          </a:prstGeom>
          <a:solidFill>
            <a:schemeClr val="bg1"/>
          </a:solidFill>
          <a:ln w="28575">
            <a:solidFill>
              <a:srgbClr val="C55B28"/>
            </a:solidFill>
          </a:ln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400">
                <a:cs typeface="Arial"/>
              </a:rPr>
              <a:t>Permet de sélectionner les </a:t>
            </a:r>
            <a:r>
              <a:rPr lang="fr-FR" sz="2400">
                <a:solidFill>
                  <a:srgbClr val="C55B28"/>
                </a:solidFill>
                <a:cs typeface="Arial"/>
              </a:rPr>
              <a:t>sous-collections</a:t>
            </a:r>
            <a:r>
              <a:rPr lang="fr-FR" sz="2400">
                <a:cs typeface="Arial"/>
              </a:rPr>
              <a:t> à mettre en avant dans un carrousel propre à la collection administrée.</a:t>
            </a:r>
            <a:endParaRPr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46981" y="4045789"/>
            <a:ext cx="7082287" cy="106723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3453" y="4300821"/>
            <a:ext cx="7572746" cy="1278400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453" y="2052312"/>
            <a:ext cx="7492562" cy="1520703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143933" y="6409532"/>
            <a:ext cx="541303" cy="328419"/>
          </a:xfrm>
        </p:spPr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215366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Lier un jeu de données à une collection</a:t>
            </a:r>
            <a:endParaRPr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7896199" y="1779190"/>
            <a:ext cx="4071387" cy="4351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>
                <a:cs typeface="Arial"/>
              </a:rPr>
              <a:t>Tout utilisateur authentifié peut lier un jeu de données à une collection </a:t>
            </a:r>
            <a:r>
              <a:rPr lang="fr-FR" sz="2400">
                <a:solidFill>
                  <a:srgbClr val="C55B28"/>
                </a:solidFill>
                <a:cs typeface="Arial"/>
              </a:rPr>
              <a:t>dont il est administrateur</a:t>
            </a:r>
            <a:r>
              <a:rPr lang="fr-FR" sz="2400">
                <a:cs typeface="Arial"/>
              </a:rPr>
              <a:t>.</a:t>
            </a:r>
            <a:br>
              <a:rPr lang="fr-FR" sz="2400">
                <a:solidFill>
                  <a:srgbClr val="C55B28"/>
                </a:solidFill>
                <a:cs typeface="Arial"/>
              </a:rPr>
            </a:b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solidFill>
                  <a:srgbClr val="37635F"/>
                </a:solidFill>
                <a:latin typeface="Arial"/>
                <a:cs typeface="Arial"/>
              </a:rPr>
              <a:t>Apparaît dans la collection cible (icône du lien)</a:t>
            </a: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Pour supprimer le lien contacter : </a:t>
            </a:r>
            <a:endParaRPr/>
          </a:p>
          <a:p>
            <a:pPr marL="0" indent="0">
              <a:buNone/>
              <a:defRPr/>
            </a:pPr>
            <a:r>
              <a:rPr lang="fr-FR" sz="2100" u="sng">
                <a:latin typeface="Arial"/>
                <a:cs typeface="Arial"/>
              </a:rPr>
              <a:t>support-recherchedatagouv@inrae.fr</a:t>
            </a:r>
            <a:endParaRPr lang="fr-FR" sz="2100">
              <a:latin typeface="Arial"/>
              <a:cs typeface="Arial"/>
            </a:endParaRPr>
          </a:p>
        </p:txBody>
      </p:sp>
      <p:sp>
        <p:nvSpPr>
          <p:cNvPr id="15" name="Rectangle à coins arrondis 8"/>
          <p:cNvSpPr/>
          <p:nvPr/>
        </p:nvSpPr>
        <p:spPr bwMode="auto">
          <a:xfrm>
            <a:off x="6384032" y="3086211"/>
            <a:ext cx="1080120" cy="144016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à coins arrondis 8"/>
          <p:cNvSpPr/>
          <p:nvPr/>
        </p:nvSpPr>
        <p:spPr bwMode="auto">
          <a:xfrm>
            <a:off x="7561201" y="4365104"/>
            <a:ext cx="221167" cy="233075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7" name="Connecteur en arc 16"/>
          <p:cNvCxnSpPr>
            <a:cxnSpLocks/>
            <a:stCxn id="15" idx="2"/>
            <a:endCxn id="16" idx="1"/>
          </p:cNvCxnSpPr>
          <p:nvPr/>
        </p:nvCxnSpPr>
        <p:spPr bwMode="auto">
          <a:xfrm rot="16199998" flipH="1">
            <a:off x="6608312" y="3528754"/>
            <a:ext cx="1268666" cy="637108"/>
          </a:xfrm>
          <a:prstGeom prst="curvedConnector2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216726" y="5156486"/>
            <a:ext cx="1296063" cy="385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04772" y="5342936"/>
            <a:ext cx="9729828" cy="527660"/>
          </a:xfrm>
        </p:spPr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Rôle des administrateurs de collection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04771" y="5342936"/>
            <a:ext cx="9356643" cy="527660"/>
          </a:xfrm>
        </p:spPr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Rappels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198" y="1482136"/>
            <a:ext cx="7096125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Engagement des administrateurs</a:t>
            </a:r>
            <a:endParaRPr/>
          </a:p>
        </p:txBody>
      </p:sp>
      <p:pic>
        <p:nvPicPr>
          <p:cNvPr id="7" name="Espace réservé du contenu 9">
            <a:hlinkClick r:id="rId2"/>
          </p:cNvPr>
          <p:cNvPicPr>
            <a:picLocks noChangeAspect="1" noGrp="1"/>
          </p:cNvPicPr>
          <p:nvPr>
            <p:ph idx="13"/>
          </p:nvPr>
        </p:nvPicPr>
        <p:blipFill>
          <a:blip r:embed="rId3"/>
          <a:stretch/>
        </p:blipFill>
        <p:spPr bwMode="auto">
          <a:xfrm>
            <a:off x="2053087" y="1975000"/>
            <a:ext cx="7600678" cy="4790213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8" name="Rectangle à coins arrondis 7">
            <a:hlinkClick r:id="rId2"/>
          </p:cNvPr>
          <p:cNvSpPr/>
          <p:nvPr/>
        </p:nvSpPr>
        <p:spPr bwMode="auto">
          <a:xfrm>
            <a:off x="10001251" y="3912296"/>
            <a:ext cx="1619250" cy="809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/>
              <a:t>Lien vers le portail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200" y="1482136"/>
            <a:ext cx="6896100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Engagement des curateurs</a:t>
            </a:r>
            <a:endParaRPr/>
          </a:p>
        </p:txBody>
      </p:sp>
      <p:pic>
        <p:nvPicPr>
          <p:cNvPr id="4" name="Espace réservé du contenu 10">
            <a:hlinkClick r:id="rId2"/>
          </p:cNvPr>
          <p:cNvPicPr>
            <a:picLocks noChangeAspect="1" noGrp="1"/>
          </p:cNvPicPr>
          <p:nvPr>
            <p:ph idx="13"/>
          </p:nvPr>
        </p:nvPicPr>
        <p:blipFill>
          <a:blip r:embed="rId3"/>
          <a:stretch/>
        </p:blipFill>
        <p:spPr bwMode="auto">
          <a:xfrm>
            <a:off x="1494228" y="1979126"/>
            <a:ext cx="8115380" cy="4675966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3" name="Rectangle à coins arrondis 2">
            <a:hlinkClick r:id="rId4"/>
          </p:cNvPr>
          <p:cNvSpPr/>
          <p:nvPr/>
        </p:nvSpPr>
        <p:spPr bwMode="auto">
          <a:xfrm>
            <a:off x="9936517" y="3912296"/>
            <a:ext cx="1619250" cy="809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cap="flat" cmpd="sng" algn="ctr">
            <a:solidFill>
              <a:srgbClr val="C55B2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/>
              <a:t>Lien vers le portail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04772" y="5342936"/>
            <a:ext cx="9933028" cy="527660"/>
          </a:xfrm>
        </p:spPr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Fonctionnalités complémentaires</a:t>
            </a:r>
            <a:endParaRPr lang="fr-FR" sz="1500" cap="small">
              <a:solidFill>
                <a:schemeClr val="accent3"/>
              </a:solidFill>
              <a:latin typeface="Marian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11496" y="3158920"/>
            <a:ext cx="2218073" cy="3434436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10515601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Open Archives Initiative Protocol for Metadata Harvesting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6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/>
              <a:t>Open Archives Initiative développe des standards d’interopérabilité pour une diffusion efficiente.</a:t>
            </a:r>
            <a:endParaRPr/>
          </a:p>
          <a:p>
            <a:pPr>
              <a:buClr>
                <a:schemeClr val="tx1"/>
              </a:buClr>
              <a:defRPr/>
            </a:pPr>
            <a:r>
              <a:rPr lang="fr-FR" sz="2400">
                <a:solidFill>
                  <a:srgbClr val="C55B28"/>
                </a:solidFill>
              </a:rPr>
              <a:t>OAI-PMH</a:t>
            </a:r>
            <a:r>
              <a:rPr lang="fr-FR" sz="2400"/>
              <a:t> : Le protocole de Moissonnage des Métadonnées.</a:t>
            </a:r>
            <a:endParaRPr/>
          </a:p>
          <a:p>
            <a:pPr>
              <a:buClr>
                <a:schemeClr val="tx1"/>
              </a:buClr>
              <a:defRPr/>
            </a:pPr>
            <a:r>
              <a:rPr lang="fr-FR" sz="2400">
                <a:solidFill>
                  <a:srgbClr val="C55B28"/>
                </a:solidFill>
              </a:rPr>
              <a:t>Moissonnage</a:t>
            </a:r>
            <a:r>
              <a:rPr lang="fr-FR" sz="2400"/>
              <a:t> : L’action de récupérer les métadonnées des autres entrepôts.</a:t>
            </a:r>
            <a:endParaRPr/>
          </a:p>
          <a:p>
            <a:pPr>
              <a:buClr>
                <a:schemeClr val="tx1"/>
              </a:buClr>
              <a:defRPr/>
            </a:pPr>
            <a:r>
              <a:rPr lang="fr-FR" sz="2400">
                <a:solidFill>
                  <a:srgbClr val="C55B28"/>
                </a:solidFill>
              </a:rPr>
              <a:t>Exposition</a:t>
            </a:r>
            <a:r>
              <a:rPr lang="fr-FR" sz="2400"/>
              <a:t> : L’action de présenter les métadonnées moissonnées sur d’autres entrepôts.</a:t>
            </a:r>
            <a:endParaRPr/>
          </a:p>
        </p:txBody>
      </p:sp>
      <p:pic>
        <p:nvPicPr>
          <p:cNvPr id="1032" name="Picture 8" descr="https://www.openarchives.org/images/OA200.gif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468033" y="1779190"/>
            <a:ext cx="1905000" cy="1333501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 bwMode="auto">
          <a:xfrm>
            <a:off x="2337375" y="6105525"/>
            <a:ext cx="1777426" cy="44470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96001" y="2857499"/>
            <a:ext cx="5395752" cy="230400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442961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Moissonnage pratiqué par l’entrepôt</a:t>
            </a:r>
            <a:endParaRPr/>
          </a:p>
        </p:txBody>
      </p:sp>
      <p:pic>
        <p:nvPicPr>
          <p:cNvPr id="5" name="Espace réservé du contenu 6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830263" y="1841076"/>
            <a:ext cx="5181600" cy="4228360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4" name="Espace réservé du contenu 3"/>
          <p:cNvSpPr>
            <a:spLocks noGrp="1"/>
          </p:cNvSpPr>
          <p:nvPr>
            <p:ph idx="16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/>
              <a:t>L’entrepôt</a:t>
            </a:r>
            <a:r>
              <a:rPr lang="fr-FR" sz="2400" i="0"/>
              <a:t> Recherche Data Gouv </a:t>
            </a:r>
            <a:r>
              <a:rPr lang="fr-FR" sz="2400">
                <a:solidFill>
                  <a:srgbClr val="C55B28"/>
                </a:solidFill>
              </a:rPr>
              <a:t>moissonne</a:t>
            </a:r>
            <a:r>
              <a:rPr lang="fr-FR" sz="2400"/>
              <a:t> les entrepôts de ses partenaires</a:t>
            </a:r>
            <a:endParaRPr/>
          </a:p>
          <a:p>
            <a:pPr marL="0" indent="0">
              <a:buNone/>
              <a:defRPr/>
            </a:pPr>
            <a:endParaRPr lang="fr-FR" sz="2400"/>
          </a:p>
          <a:p>
            <a:pPr marL="0" indent="0">
              <a:buNone/>
              <a:defRPr/>
            </a:pPr>
            <a:endParaRPr lang="fr-FR" sz="2400"/>
          </a:p>
          <a:p>
            <a:pPr marL="0" indent="0">
              <a:buNone/>
              <a:defRPr/>
            </a:pPr>
            <a:endParaRPr lang="fr-FR" sz="2400"/>
          </a:p>
          <a:p>
            <a:pPr marL="0" indent="0">
              <a:buNone/>
              <a:defRPr/>
            </a:pPr>
            <a:endParaRPr lang="fr-FR" sz="2400"/>
          </a:p>
          <a:p>
            <a:pPr marL="0" indent="0">
              <a:buNone/>
              <a:defRPr/>
            </a:pPr>
            <a:endParaRPr lang="fr-FR" sz="2400"/>
          </a:p>
          <a:p>
            <a:pPr marL="0" indent="0">
              <a:buNone/>
              <a:defRPr/>
            </a:pPr>
            <a:r>
              <a:rPr lang="fr-FR" sz="2400"/>
              <a:t>C’est le cas pour l’IRD, le CIRAD et l’Université de Lorraine</a:t>
            </a:r>
            <a:endParaRPr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11232356" y="4442460"/>
            <a:ext cx="169069" cy="152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lèche droite 8"/>
          <p:cNvSpPr/>
          <p:nvPr/>
        </p:nvSpPr>
        <p:spPr bwMode="auto">
          <a:xfrm>
            <a:off x="6011863" y="3375660"/>
            <a:ext cx="747077" cy="266700"/>
          </a:xfrm>
          <a:prstGeom prst="rightArrow">
            <a:avLst>
              <a:gd name="adj1" fmla="val 50000"/>
              <a:gd name="adj2" fmla="val 102727"/>
            </a:avLst>
          </a:prstGeom>
          <a:solidFill>
            <a:srgbClr val="C55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4826" y="1732960"/>
            <a:ext cx="5505450" cy="4738807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Exposition de l’entrepôt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6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/>
              <a:t>L’entrepôt</a:t>
            </a:r>
            <a:r>
              <a:rPr lang="fr-FR" sz="2400" i="0"/>
              <a:t> Recherche Data Gouv </a:t>
            </a:r>
            <a:r>
              <a:rPr lang="fr-FR" sz="2400"/>
              <a:t>est </a:t>
            </a:r>
            <a:r>
              <a:rPr lang="fr-FR" sz="2400">
                <a:solidFill>
                  <a:srgbClr val="C55B28"/>
                </a:solidFill>
              </a:rPr>
              <a:t>exposé</a:t>
            </a:r>
            <a:r>
              <a:rPr lang="fr-FR" sz="2400"/>
              <a:t> sur OpenAire Explore</a:t>
            </a:r>
            <a:endParaRPr/>
          </a:p>
        </p:txBody>
      </p:sp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6000" y="2735243"/>
            <a:ext cx="5257800" cy="2440027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7" name="Flèche droite 6"/>
          <p:cNvSpPr/>
          <p:nvPr/>
        </p:nvSpPr>
        <p:spPr bwMode="auto">
          <a:xfrm>
            <a:off x="6011863" y="3375660"/>
            <a:ext cx="747077" cy="266700"/>
          </a:xfrm>
          <a:prstGeom prst="rightArrow">
            <a:avLst>
              <a:gd name="adj1" fmla="val 50000"/>
              <a:gd name="adj2" fmla="val 102727"/>
            </a:avLst>
          </a:prstGeom>
          <a:solidFill>
            <a:srgbClr val="C55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198" y="2725394"/>
            <a:ext cx="6983338" cy="2744930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texte 1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9591676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Lier des jeux de données et des collections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6"/>
          </p:nvPr>
        </p:nvSpPr>
        <p:spPr bwMode="auto">
          <a:xfrm>
            <a:off x="7972425" y="1946830"/>
            <a:ext cx="4086224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400"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cs typeface="Arial"/>
              </a:rPr>
              <a:t>Entre deux collections : lier ou supprimer le lien</a:t>
            </a:r>
            <a:endParaRPr lang="fr-FR" sz="2400"/>
          </a:p>
          <a:p>
            <a:pPr marL="0" indent="0">
              <a:buNone/>
              <a:defRPr/>
            </a:pPr>
            <a:r>
              <a:rPr lang="fr-FR" sz="2400">
                <a:cs typeface="Arial"/>
              </a:rPr>
              <a:t>Entre un jeu de données et une collection : supprimer le lien</a:t>
            </a:r>
            <a:endParaRPr/>
          </a:p>
        </p:txBody>
      </p:sp>
      <p:sp>
        <p:nvSpPr>
          <p:cNvPr id="17" name="Accolade ouvrante 16"/>
          <p:cNvSpPr/>
          <p:nvPr/>
        </p:nvSpPr>
        <p:spPr bwMode="auto">
          <a:xfrm>
            <a:off x="8007351" y="3822858"/>
            <a:ext cx="60957" cy="604043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rgbClr val="C55B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Accolade ouvrante 47"/>
          <p:cNvSpPr/>
          <p:nvPr/>
        </p:nvSpPr>
        <p:spPr bwMode="auto">
          <a:xfrm>
            <a:off x="8007350" y="4615815"/>
            <a:ext cx="60958" cy="939800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rgbClr val="C55B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50" name="Connecteur en angle 49"/>
          <p:cNvCxnSpPr>
            <a:cxnSpLocks/>
            <a:stCxn id="48" idx="1"/>
          </p:cNvCxnSpPr>
          <p:nvPr/>
        </p:nvCxnSpPr>
        <p:spPr bwMode="auto">
          <a:xfrm rot="10800000">
            <a:off x="7572384" y="4866647"/>
            <a:ext cx="434967" cy="219069"/>
          </a:xfrm>
          <a:prstGeom prst="bentConnector3">
            <a:avLst>
              <a:gd name="adj1" fmla="val 100366"/>
            </a:avLst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cxnSpLocks/>
          </p:cNvCxnSpPr>
          <p:nvPr/>
        </p:nvCxnSpPr>
        <p:spPr bwMode="auto">
          <a:xfrm flipH="1">
            <a:off x="7718425" y="4124880"/>
            <a:ext cx="288926" cy="5160"/>
          </a:xfrm>
          <a:prstGeom prst="straightConnector1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5"/>
          <p:cNvSpPr txBox="1"/>
          <p:nvPr/>
        </p:nvSpPr>
        <p:spPr bwMode="auto">
          <a:xfrm flipH="0" flipV="0">
            <a:off x="2733354" y="1941114"/>
            <a:ext cx="6962061" cy="7083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2400"/>
              <a:t>Rendre visible, </a:t>
            </a:r>
            <a:r>
              <a:rPr lang="fr-FR" sz="2400">
                <a:solidFill>
                  <a:srgbClr val="C55B28"/>
                </a:solidFill>
              </a:rPr>
              <a:t>dans une autre collection</a:t>
            </a:r>
            <a:r>
              <a:rPr lang="fr-FR" sz="2400"/>
              <a:t>, une collection (et ses contenus) ou un jeu de données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482136"/>
            <a:ext cx="9925050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Déplacer des jeux de données et des collections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/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Dans l’entrepôt</a:t>
            </a:r>
            <a:r>
              <a:rPr lang="fr-FR" i="0">
                <a:latin typeface="Arial"/>
                <a:cs typeface="Arial"/>
              </a:rPr>
              <a:t> Recherche Data Gouv</a:t>
            </a:r>
            <a:r>
              <a:rPr lang="fr-FR">
                <a:latin typeface="Arial"/>
                <a:cs typeface="Arial"/>
              </a:rPr>
              <a:t> ;</a:t>
            </a:r>
            <a:endParaRPr/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Attention à la cohérence de paramétrage des deux collections.</a:t>
            </a:r>
            <a:endParaRPr/>
          </a:p>
          <a:p>
            <a:pPr>
              <a:defRPr/>
            </a:pPr>
            <a:endParaRPr/>
          </a:p>
          <a:p>
            <a:pPr>
              <a:buClr>
                <a:schemeClr val="tx1"/>
              </a:buClr>
              <a:defRPr/>
            </a:pPr>
            <a:r>
              <a:rPr lang="fr-FR" sz="2800" b="0" i="0" u="sng" strike="noStrike" cap="none" spc="0">
                <a:solidFill>
                  <a:srgbClr val="C55B28"/>
                </a:solidFill>
                <a:latin typeface="+mn-lt"/>
                <a:ea typeface="+mn-ea"/>
                <a:cs typeface="Arial"/>
              </a:rPr>
              <a:t>Privilégier les liens plutôt que les déplacements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</a:t>
            </a:r>
            <a:endParaRPr sz="2800"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fr-FR" sz="4800" b="1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r>
              <a:rPr lang="fr-FR" sz="5400" b="1">
                <a:solidFill>
                  <a:schemeClr val="bg1"/>
                </a:solidFill>
                <a:latin typeface="Arial"/>
                <a:cs typeface="Arial"/>
              </a:rPr>
              <a:t>Merci</a:t>
            </a:r>
            <a:endParaRPr/>
          </a:p>
          <a:p>
            <a:pPr marL="0" indent="0" algn="ctr">
              <a:buNone/>
              <a:defRPr/>
            </a:pPr>
            <a:r>
              <a:rPr lang="fr-FR" sz="5400" b="1">
                <a:solidFill>
                  <a:schemeClr val="bg1"/>
                </a:solidFill>
                <a:latin typeface="Arial"/>
                <a:cs typeface="Arial"/>
              </a:rPr>
              <a:t>pour votre écoute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age 7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3352" y="3142697"/>
            <a:ext cx="3901778" cy="146316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47392" y="3051466"/>
            <a:ext cx="7841329" cy="477590"/>
          </a:xfrm>
        </p:spPr>
        <p:txBody>
          <a:bodyPr/>
          <a:lstStyle/>
          <a:p>
            <a:pPr>
              <a:defRPr/>
            </a:pPr>
            <a:r>
              <a:rPr lang="fr-FR" sz="2800" i="1">
                <a:latin typeface="Marianne"/>
              </a:rPr>
              <a:t>Classe Virtuelle : Administrer une collection</a:t>
            </a:r>
            <a:endParaRPr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440266" y="4275512"/>
            <a:ext cx="6989234" cy="360039"/>
          </a:xfrm>
        </p:spPr>
        <p:txBody>
          <a:bodyPr/>
          <a:lstStyle/>
          <a:p>
            <a:pPr>
              <a:defRPr/>
            </a:pPr>
            <a:r>
              <a:rPr lang="fr-FR" sz="2000" u="sng">
                <a:latin typeface="Arial"/>
                <a:cs typeface="Arial"/>
                <a:hlinkClick r:id="rId4" tooltip="mailto:support-recherchedatagouv@inrae.fr"/>
              </a:rPr>
              <a:t>support-recherchedatagouv@inrae.fr</a:t>
            </a:r>
            <a:endParaRPr lang="fr-FR" sz="2000">
              <a:latin typeface="Arial"/>
              <a:cs typeface="Arial"/>
            </a:endParaRPr>
          </a:p>
        </p:txBody>
      </p:sp>
      <p:pic>
        <p:nvPicPr>
          <p:cNvPr id="7" name="Image 6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024385" y="0"/>
            <a:ext cx="3167615" cy="3167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Liens vers l’entrepôt</a:t>
            </a:r>
            <a:endParaRPr/>
          </a:p>
        </p:txBody>
      </p:sp>
      <p:pic>
        <p:nvPicPr>
          <p:cNvPr id="7" name="Espace réservé du contenu 6">
            <a:hlinkClick r:id="rId2"/>
          </p:cNvPr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838198" y="1921839"/>
            <a:ext cx="4066040" cy="4066040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6"/>
          </p:nvPr>
        </p:nvSpPr>
        <p:spPr bwMode="auto">
          <a:xfrm>
            <a:off x="5080000" y="1779190"/>
            <a:ext cx="62738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 b="1">
                <a:solidFill>
                  <a:schemeClr val="accent2"/>
                </a:solidFill>
                <a:latin typeface="Arial"/>
                <a:cs typeface="Arial"/>
              </a:rPr>
              <a:t>Environnement de production</a:t>
            </a:r>
            <a:endParaRPr/>
          </a:p>
          <a:p>
            <a:pPr marL="0" indent="0">
              <a:buNone/>
              <a:defRPr/>
            </a:pPr>
            <a:r>
              <a:rPr lang="fr-FR" sz="2400" u="sng">
                <a:latin typeface="Arial"/>
                <a:cs typeface="Arial"/>
                <a:hlinkClick r:id="rId4" tooltip="https://entrepot.recherche.data.gouv.fr/"/>
              </a:rPr>
              <a:t>https://entrepot.recherche.data.gouv.fr</a:t>
            </a: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 b="1">
                <a:solidFill>
                  <a:schemeClr val="accent2"/>
                </a:solidFill>
                <a:latin typeface="Arial"/>
                <a:cs typeface="Arial"/>
              </a:rPr>
              <a:t>Environnement bac-à-sable</a:t>
            </a:r>
            <a:endParaRPr/>
          </a:p>
          <a:p>
            <a:pPr marL="0" indent="0">
              <a:buNone/>
              <a:defRPr/>
            </a:pPr>
            <a:r>
              <a:rPr lang="fr-FR" sz="2400" u="sng">
                <a:latin typeface="Arial"/>
                <a:cs typeface="Arial"/>
                <a:hlinkClick r:id="rId5" tooltip="https://demo.recherche.data.gouv.fr/"/>
              </a:rPr>
              <a:t>https://demo.recherche.data.gouv.fr</a:t>
            </a:r>
            <a:endParaRPr lang="fr-FR"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En partenariat avec :</a:t>
            </a:r>
            <a:endParaRPr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Les institutions membres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1653656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197" y="1482137"/>
            <a:ext cx="7362827" cy="36512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2400">
                <a:latin typeface="Marianne"/>
              </a:rPr>
              <a:t>Rappel sur l’organisation des collections</a:t>
            </a:r>
            <a:endParaRPr sz="2400">
              <a:latin typeface="Marianne"/>
            </a:endParaRPr>
          </a:p>
        </p:txBody>
      </p:sp>
      <p:sp>
        <p:nvSpPr>
          <p:cNvPr id="1312197522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5767267" y="2672262"/>
            <a:ext cx="5596057" cy="3089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>
                <a:cs typeface="Arial"/>
              </a:rPr>
              <a:t>Regroupe des jeux de données et/ou des sous-collections</a:t>
            </a:r>
            <a:endParaRPr lang="fr-FR" sz="2400">
              <a:latin typeface="Arial"/>
              <a:cs typeface="Arial"/>
            </a:endParaRPr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Gestion et paramétrages indépendants de la collection parente</a:t>
            </a:r>
            <a:endParaRPr sz="2400"/>
          </a:p>
        </p:txBody>
      </p:sp>
      <p:grpSp>
        <p:nvGrpSpPr>
          <p:cNvPr id="1699686927" name="Groupe 6"/>
          <p:cNvGrpSpPr/>
          <p:nvPr/>
        </p:nvGrpSpPr>
        <p:grpSpPr bwMode="auto">
          <a:xfrm>
            <a:off x="838198" y="2672262"/>
            <a:ext cx="4015155" cy="3709083"/>
            <a:chOff x="0" y="0"/>
            <a:chExt cx="4015155" cy="3709083"/>
          </a:xfrm>
          <a:solidFill>
            <a:schemeClr val="bg1"/>
          </a:solidFill>
        </p:grpSpPr>
        <p:sp>
          <p:nvSpPr>
            <p:cNvPr id="548018270" name="Flèche droite 7"/>
            <p:cNvSpPr/>
            <p:nvPr/>
          </p:nvSpPr>
          <p:spPr bwMode="auto">
            <a:xfrm rot="3936391">
              <a:off x="1926838" y="781524"/>
              <a:ext cx="690949" cy="2808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1041215871" name="Cube 8"/>
            <p:cNvSpPr/>
            <p:nvPr/>
          </p:nvSpPr>
          <p:spPr bwMode="auto">
            <a:xfrm>
              <a:off x="1774045" y="1356471"/>
              <a:ext cx="1281498" cy="474133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350">
                  <a:solidFill>
                    <a:srgbClr val="C00000"/>
                  </a:solidFill>
                </a:rPr>
                <a:t>Dataverse</a:t>
              </a:r>
              <a:endParaRPr/>
            </a:p>
          </p:txBody>
        </p:sp>
        <p:sp>
          <p:nvSpPr>
            <p:cNvPr id="110816829" name="Flèche droite 9"/>
            <p:cNvSpPr/>
            <p:nvPr/>
          </p:nvSpPr>
          <p:spPr bwMode="auto">
            <a:xfrm rot="7272656">
              <a:off x="497115" y="790741"/>
              <a:ext cx="751783" cy="28253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464684455" name="Cube 10"/>
            <p:cNvSpPr/>
            <p:nvPr/>
          </p:nvSpPr>
          <p:spPr bwMode="auto">
            <a:xfrm>
              <a:off x="933786" y="0"/>
              <a:ext cx="1440000" cy="4680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0"/>
            <a:lstStyle/>
            <a:p>
              <a:pPr algn="ctr">
                <a:defRPr/>
              </a:pPr>
              <a:r>
                <a:rPr lang="fr-FR" sz="1350">
                  <a:solidFill>
                    <a:srgbClr val="ED7D31"/>
                  </a:solidFill>
                  <a:latin typeface="Arial"/>
                  <a:cs typeface="Arial"/>
                </a:rPr>
                <a:t>Collection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829566052" name="Cube 11"/>
            <p:cNvSpPr/>
            <p:nvPr/>
          </p:nvSpPr>
          <p:spPr bwMode="auto">
            <a:xfrm>
              <a:off x="1911557" y="1497725"/>
              <a:ext cx="1345637" cy="474133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350">
                  <a:solidFill>
                    <a:srgbClr val="C00000"/>
                  </a:solidFill>
                </a:rPr>
                <a:t>Dataverse</a:t>
              </a:r>
              <a:endParaRPr/>
            </a:p>
          </p:txBody>
        </p:sp>
        <p:sp>
          <p:nvSpPr>
            <p:cNvPr id="478903484" name="Cube 12"/>
            <p:cNvSpPr/>
            <p:nvPr/>
          </p:nvSpPr>
          <p:spPr bwMode="auto">
            <a:xfrm>
              <a:off x="2049070" y="1638981"/>
              <a:ext cx="1512738" cy="4680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0"/>
            <a:lstStyle/>
            <a:p>
              <a:pPr algn="ctr">
                <a:defRPr/>
              </a:pPr>
              <a:r>
                <a:rPr lang="fr-FR" sz="1350">
                  <a:solidFill>
                    <a:srgbClr val="ED7D31"/>
                  </a:solidFill>
                  <a:latin typeface="Arial"/>
                  <a:cs typeface="Arial"/>
                </a:rPr>
                <a:t>Sous-collection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1669485665" name="Flèche droite 13"/>
            <p:cNvSpPr/>
            <p:nvPr/>
          </p:nvSpPr>
          <p:spPr bwMode="auto">
            <a:xfrm rot="7272656">
              <a:off x="2232819" y="2216538"/>
              <a:ext cx="267177" cy="2252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731374368" name="Cube 14"/>
            <p:cNvSpPr/>
            <p:nvPr/>
          </p:nvSpPr>
          <p:spPr bwMode="auto">
            <a:xfrm>
              <a:off x="2531942" y="2513810"/>
              <a:ext cx="1483213" cy="4680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0"/>
            <a:lstStyle/>
            <a:p>
              <a:pPr algn="ctr">
                <a:defRPr/>
              </a:pPr>
              <a:r>
                <a:rPr lang="fr-FR" sz="1350">
                  <a:solidFill>
                    <a:srgbClr val="ED7D31"/>
                  </a:solidFill>
                </a:rPr>
                <a:t>Sous-collection</a:t>
              </a:r>
              <a:endParaRPr/>
            </a:p>
          </p:txBody>
        </p:sp>
        <p:sp>
          <p:nvSpPr>
            <p:cNvPr id="909365743" name="Flèche droite 15"/>
            <p:cNvSpPr/>
            <p:nvPr/>
          </p:nvSpPr>
          <p:spPr bwMode="auto">
            <a:xfrm rot="3110438">
              <a:off x="2662295" y="2216538"/>
              <a:ext cx="267177" cy="2252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1864756936" name="Rectangle 16"/>
            <p:cNvSpPr/>
            <p:nvPr/>
          </p:nvSpPr>
          <p:spPr bwMode="auto">
            <a:xfrm>
              <a:off x="1669950" y="3251830"/>
              <a:ext cx="457513" cy="4572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" sz="2400" b="1">
                  <a:solidFill>
                    <a:srgbClr val="4472C4"/>
                  </a:solidFill>
                </a:rPr>
                <a:t>…</a:t>
              </a:r>
              <a:endParaRPr lang="fr-FR" sz="2400" b="1">
                <a:solidFill>
                  <a:srgbClr val="4472C4"/>
                </a:solidFill>
              </a:endParaRPr>
            </a:p>
          </p:txBody>
        </p:sp>
        <p:sp>
          <p:nvSpPr>
            <p:cNvPr id="1793500835" name="Rectangle 17"/>
            <p:cNvSpPr/>
            <p:nvPr/>
          </p:nvSpPr>
          <p:spPr bwMode="auto">
            <a:xfrm>
              <a:off x="2932500" y="3251848"/>
              <a:ext cx="494033" cy="4572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anchor="ctr" anchorCtr="0">
              <a:spAutoFit/>
            </a:bodyPr>
            <a:lstStyle/>
            <a:p>
              <a:pPr>
                <a:defRPr/>
              </a:pPr>
              <a:r>
                <a:rPr lang="fr" sz="2400" b="1">
                  <a:solidFill>
                    <a:srgbClr val="ED7D31"/>
                  </a:solidFill>
                </a:rPr>
                <a:t>…</a:t>
              </a:r>
              <a:endParaRPr lang="fr-FR" sz="2400" b="1">
                <a:solidFill>
                  <a:srgbClr val="ED7D31"/>
                </a:solidFill>
              </a:endParaRPr>
            </a:p>
          </p:txBody>
        </p:sp>
        <p:sp>
          <p:nvSpPr>
            <p:cNvPr id="563946817" name="Flèche droite 18"/>
            <p:cNvSpPr/>
            <p:nvPr/>
          </p:nvSpPr>
          <p:spPr bwMode="auto">
            <a:xfrm rot="5399976">
              <a:off x="3022781" y="3109495"/>
              <a:ext cx="267176" cy="2016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870428390" name="Flèche droite 19"/>
            <p:cNvSpPr/>
            <p:nvPr/>
          </p:nvSpPr>
          <p:spPr bwMode="auto">
            <a:xfrm rot="5399976">
              <a:off x="1722105" y="3097715"/>
              <a:ext cx="267176" cy="22521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grpSp>
          <p:nvGrpSpPr>
            <p:cNvPr id="921881765" name="Groupe 20"/>
            <p:cNvGrpSpPr/>
            <p:nvPr/>
          </p:nvGrpSpPr>
          <p:grpSpPr bwMode="auto">
            <a:xfrm>
              <a:off x="0" y="1326703"/>
              <a:ext cx="1086594" cy="775048"/>
              <a:chOff x="0" y="0"/>
              <a:chExt cx="1086594" cy="775048"/>
            </a:xfrm>
            <a:grpFill/>
          </p:grpSpPr>
          <p:sp>
            <p:nvSpPr>
              <p:cNvPr id="377027939" name="Rectangle 30"/>
              <p:cNvSpPr/>
              <p:nvPr/>
            </p:nvSpPr>
            <p:spPr bwMode="auto">
              <a:xfrm>
                <a:off x="0" y="0"/>
                <a:ext cx="822704" cy="618673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ln>
                <a:solidFill>
                  <a:srgbClr val="327AB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1548967658" name="Rectangle 30"/>
              <p:cNvSpPr/>
              <p:nvPr/>
            </p:nvSpPr>
            <p:spPr bwMode="auto">
              <a:xfrm>
                <a:off x="126378" y="70626"/>
                <a:ext cx="822704" cy="618673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ln>
                <a:solidFill>
                  <a:srgbClr val="327AB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426467700" name="Rectangle 30"/>
              <p:cNvSpPr/>
              <p:nvPr/>
            </p:nvSpPr>
            <p:spPr bwMode="auto">
              <a:xfrm>
                <a:off x="240742" y="156375"/>
                <a:ext cx="845851" cy="618673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ln>
                <a:solidFill>
                  <a:srgbClr val="327AB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327AB7"/>
                    </a:solidFill>
                    <a:latin typeface="Arial"/>
                    <a:cs typeface="Arial"/>
                  </a:rPr>
                  <a:t>Jeu de données</a:t>
                </a:r>
                <a:endParaRPr>
                  <a:latin typeface="Arial"/>
                  <a:cs typeface="Arial"/>
                </a:endParaRPr>
              </a:p>
            </p:txBody>
          </p:sp>
        </p:grpSp>
        <p:grpSp>
          <p:nvGrpSpPr>
            <p:cNvPr id="1266032758" name="Groupe 21"/>
            <p:cNvGrpSpPr/>
            <p:nvPr/>
          </p:nvGrpSpPr>
          <p:grpSpPr bwMode="auto">
            <a:xfrm>
              <a:off x="1441375" y="2384307"/>
              <a:ext cx="1059967" cy="695462"/>
              <a:chOff x="0" y="0"/>
              <a:chExt cx="1059967" cy="695462"/>
            </a:xfrm>
            <a:grpFill/>
          </p:grpSpPr>
          <p:sp>
            <p:nvSpPr>
              <p:cNvPr id="99994328" name="Rectangle 30"/>
              <p:cNvSpPr/>
              <p:nvPr/>
            </p:nvSpPr>
            <p:spPr bwMode="auto">
              <a:xfrm>
                <a:off x="0" y="0"/>
                <a:ext cx="792086" cy="619200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grpFill/>
              <a:ln>
                <a:solidFill>
                  <a:srgbClr val="327AB7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343518435" name="Rectangle 30"/>
              <p:cNvSpPr/>
              <p:nvPr/>
            </p:nvSpPr>
            <p:spPr bwMode="auto">
              <a:xfrm>
                <a:off x="144015" y="76262"/>
                <a:ext cx="915951" cy="619200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grpFill/>
              <a:ln>
                <a:solidFill>
                  <a:srgbClr val="327AB7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327AB7"/>
                    </a:solidFill>
                    <a:latin typeface="Arial"/>
                    <a:cs typeface="Arial"/>
                  </a:rPr>
                  <a:t>Jeu de données</a:t>
                </a:r>
                <a:endParaRPr>
                  <a:latin typeface="Arial"/>
                  <a:cs typeface="Arial"/>
                </a:endParaRPr>
              </a:p>
            </p:txBody>
          </p:sp>
        </p:grpSp>
      </p:grpSp>
      <p:pic>
        <p:nvPicPr>
          <p:cNvPr id="25" name="Image 24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727093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F0454A-2C22-015C-E62A-5428C7A2DC07}" type="slidenum">
              <a:rPr lang="fr-FR"/>
              <a:t/>
            </a:fld>
            <a:endParaRPr lang="fr-FR"/>
          </a:p>
        </p:txBody>
      </p:sp>
      <p:sp>
        <p:nvSpPr>
          <p:cNvPr id="1521277056" name="Espace réservé du texte 3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Organisation de l’entrepôt</a:t>
            </a:r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53157" y="1847263"/>
            <a:ext cx="8428220" cy="5056932"/>
          </a:xfrm>
          <a:prstGeom prst="rect">
            <a:avLst/>
          </a:prstGeom>
        </p:spPr>
      </p:pic>
      <p:pic>
        <p:nvPicPr>
          <p:cNvPr id="7" name="Image 6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04772" y="5342936"/>
            <a:ext cx="8364090" cy="527660"/>
          </a:xfrm>
        </p:spPr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Créer et paramétrer une collection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64604860" name="Image 196460485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22186" y="1870708"/>
            <a:ext cx="5869716" cy="4952120"/>
          </a:xfrm>
          <a:prstGeom prst="rect">
            <a:avLst/>
          </a:prstGeom>
        </p:spPr>
      </p:pic>
      <p:sp>
        <p:nvSpPr>
          <p:cNvPr id="162088056" name="Espace réservé du texte 1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Anatomie d’une collection</a:t>
            </a:r>
            <a:endParaRPr/>
          </a:p>
        </p:txBody>
      </p:sp>
      <p:sp>
        <p:nvSpPr>
          <p:cNvPr id="1446751202" name="Rectangle à coins arrondis 7"/>
          <p:cNvSpPr/>
          <p:nvPr/>
        </p:nvSpPr>
        <p:spPr bwMode="auto">
          <a:xfrm>
            <a:off x="3138853" y="1893656"/>
            <a:ext cx="1391623" cy="72935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C55B28"/>
              </a:solidFill>
            </a:endParaRPr>
          </a:p>
        </p:txBody>
      </p:sp>
      <p:cxnSp>
        <p:nvCxnSpPr>
          <p:cNvPr id="327429883" name="Connecteur droit 8"/>
          <p:cNvCxnSpPr>
            <a:cxnSpLocks/>
          </p:cNvCxnSpPr>
          <p:nvPr/>
        </p:nvCxnSpPr>
        <p:spPr bwMode="auto">
          <a:xfrm>
            <a:off x="9408366" y="1870708"/>
            <a:ext cx="0" cy="5259609"/>
          </a:xfrm>
          <a:prstGeom prst="line">
            <a:avLst/>
          </a:prstGeom>
          <a:ln w="28575">
            <a:solidFill>
              <a:srgbClr val="C55B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98667" name="Connecteur droit 9"/>
          <p:cNvCxnSpPr>
            <a:cxnSpLocks/>
          </p:cNvCxnSpPr>
          <p:nvPr/>
        </p:nvCxnSpPr>
        <p:spPr bwMode="auto">
          <a:xfrm>
            <a:off x="2927647" y="1882431"/>
            <a:ext cx="0" cy="5259609"/>
          </a:xfrm>
          <a:prstGeom prst="line">
            <a:avLst/>
          </a:prstGeom>
          <a:ln w="38100">
            <a:solidFill>
              <a:srgbClr val="C55B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0481619" name="Rectangle à coins arrondis 10"/>
          <p:cNvSpPr/>
          <p:nvPr/>
        </p:nvSpPr>
        <p:spPr bwMode="auto">
          <a:xfrm>
            <a:off x="4530478" y="1914943"/>
            <a:ext cx="3700208" cy="18425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C55B28"/>
              </a:solidFill>
            </a:endParaRPr>
          </a:p>
        </p:txBody>
      </p:sp>
      <p:sp>
        <p:nvSpPr>
          <p:cNvPr id="1165922179" name="Rectangle à coins arrondis 11"/>
          <p:cNvSpPr/>
          <p:nvPr/>
        </p:nvSpPr>
        <p:spPr bwMode="auto">
          <a:xfrm>
            <a:off x="3138853" y="2857961"/>
            <a:ext cx="5900799" cy="28970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C55B28"/>
              </a:solidFill>
            </a:endParaRPr>
          </a:p>
        </p:txBody>
      </p:sp>
      <p:sp>
        <p:nvSpPr>
          <p:cNvPr id="1278088506" name="Rectangle à coins arrondis 12"/>
          <p:cNvSpPr/>
          <p:nvPr/>
        </p:nvSpPr>
        <p:spPr bwMode="auto">
          <a:xfrm>
            <a:off x="3222186" y="3253589"/>
            <a:ext cx="5756076" cy="58908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C55B28"/>
              </a:solidFill>
            </a:endParaRPr>
          </a:p>
        </p:txBody>
      </p:sp>
      <p:sp>
        <p:nvSpPr>
          <p:cNvPr id="1385749319" name="Rectangle à coins arrondis 13"/>
          <p:cNvSpPr/>
          <p:nvPr/>
        </p:nvSpPr>
        <p:spPr bwMode="auto">
          <a:xfrm>
            <a:off x="3163497" y="4237055"/>
            <a:ext cx="1034121" cy="258577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C55B28"/>
              </a:solidFill>
            </a:endParaRPr>
          </a:p>
        </p:txBody>
      </p:sp>
      <p:sp>
        <p:nvSpPr>
          <p:cNvPr id="123293990" name="Accolade fermante 14"/>
          <p:cNvSpPr/>
          <p:nvPr/>
        </p:nvSpPr>
        <p:spPr bwMode="auto">
          <a:xfrm>
            <a:off x="9091904" y="4290644"/>
            <a:ext cx="227282" cy="2532184"/>
          </a:xfrm>
          <a:prstGeom prst="rightBrace">
            <a:avLst>
              <a:gd name="adj1" fmla="val 8333"/>
              <a:gd name="adj2" fmla="val 34502"/>
            </a:avLst>
          </a:prstGeom>
          <a:ln w="28575" cmpd="sng">
            <a:solidFill>
              <a:srgbClr val="C55B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C55B28"/>
              </a:solidFill>
            </a:endParaRPr>
          </a:p>
        </p:txBody>
      </p:sp>
      <p:sp>
        <p:nvSpPr>
          <p:cNvPr id="1113825161" name="Rectangle à coins arrondis 15"/>
          <p:cNvSpPr/>
          <p:nvPr/>
        </p:nvSpPr>
        <p:spPr bwMode="auto">
          <a:xfrm>
            <a:off x="3163497" y="3963179"/>
            <a:ext cx="2832854" cy="23624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C55B28"/>
              </a:solidFill>
            </a:endParaRPr>
          </a:p>
        </p:txBody>
      </p:sp>
      <p:sp>
        <p:nvSpPr>
          <p:cNvPr id="1785356003" name="ZoneTexte 16"/>
          <p:cNvSpPr txBox="1"/>
          <p:nvPr/>
        </p:nvSpPr>
        <p:spPr bwMode="auto">
          <a:xfrm>
            <a:off x="-2191" y="1976685"/>
            <a:ext cx="290049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>
                <a:solidFill>
                  <a:srgbClr val="C55B28"/>
                </a:solidFill>
              </a:rPr>
              <a:t>Logo, nom et emplacement</a:t>
            </a:r>
            <a:endParaRPr/>
          </a:p>
        </p:txBody>
      </p:sp>
      <p:sp>
        <p:nvSpPr>
          <p:cNvPr id="212464157" name="ZoneTexte 17"/>
          <p:cNvSpPr txBox="1"/>
          <p:nvPr/>
        </p:nvSpPr>
        <p:spPr bwMode="auto">
          <a:xfrm>
            <a:off x="9408366" y="1870708"/>
            <a:ext cx="278363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</a:rPr>
              <a:t>Titre d’appel</a:t>
            </a:r>
            <a:endParaRPr/>
          </a:p>
        </p:txBody>
      </p:sp>
      <p:sp>
        <p:nvSpPr>
          <p:cNvPr id="2081789926" name="ZoneTexte 18"/>
          <p:cNvSpPr txBox="1"/>
          <p:nvPr/>
        </p:nvSpPr>
        <p:spPr bwMode="auto">
          <a:xfrm>
            <a:off x="9408368" y="2633483"/>
            <a:ext cx="278363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</a:rPr>
              <a:t>Description</a:t>
            </a:r>
            <a:endParaRPr/>
          </a:p>
        </p:txBody>
      </p:sp>
      <p:sp>
        <p:nvSpPr>
          <p:cNvPr id="132471707" name="ZoneTexte 21"/>
          <p:cNvSpPr txBox="1"/>
          <p:nvPr/>
        </p:nvSpPr>
        <p:spPr bwMode="auto">
          <a:xfrm>
            <a:off x="9408366" y="4980279"/>
            <a:ext cx="278363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</a:rPr>
              <a:t>Contenus</a:t>
            </a:r>
            <a:endParaRPr/>
          </a:p>
        </p:txBody>
      </p:sp>
      <p:sp>
        <p:nvSpPr>
          <p:cNvPr id="1164501332" name="ZoneTexte 22"/>
          <p:cNvSpPr txBox="1"/>
          <p:nvPr/>
        </p:nvSpPr>
        <p:spPr bwMode="auto">
          <a:xfrm>
            <a:off x="0" y="3022305"/>
            <a:ext cx="2911569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>
                <a:solidFill>
                  <a:srgbClr val="C55B28"/>
                </a:solidFill>
              </a:rPr>
              <a:t>Carrousel</a:t>
            </a:r>
            <a:endParaRPr/>
          </a:p>
        </p:txBody>
      </p:sp>
      <p:sp>
        <p:nvSpPr>
          <p:cNvPr id="1684092405" name="ZoneTexte 23"/>
          <p:cNvSpPr txBox="1"/>
          <p:nvPr/>
        </p:nvSpPr>
        <p:spPr bwMode="auto">
          <a:xfrm>
            <a:off x="-2190" y="3640014"/>
            <a:ext cx="288817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>
                <a:solidFill>
                  <a:srgbClr val="C55B28"/>
                </a:solidFill>
              </a:rPr>
              <a:t>Recherche </a:t>
            </a:r>
            <a:endParaRPr/>
          </a:p>
          <a:p>
            <a:pPr algn="r">
              <a:defRPr/>
            </a:pPr>
            <a:r>
              <a:rPr lang="fr-FR">
                <a:solidFill>
                  <a:srgbClr val="C55B28"/>
                </a:solidFill>
              </a:rPr>
              <a:t>et recherche avancée</a:t>
            </a:r>
            <a:endParaRPr/>
          </a:p>
        </p:txBody>
      </p:sp>
      <p:sp>
        <p:nvSpPr>
          <p:cNvPr id="1521796775" name="ZoneTexte 24"/>
          <p:cNvSpPr txBox="1"/>
          <p:nvPr/>
        </p:nvSpPr>
        <p:spPr bwMode="auto">
          <a:xfrm>
            <a:off x="-2190" y="5291530"/>
            <a:ext cx="2929363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>
                <a:solidFill>
                  <a:srgbClr val="C55B28"/>
                </a:solidFill>
              </a:rPr>
              <a:t>Facettes</a:t>
            </a:r>
            <a:endParaRPr/>
          </a:p>
        </p:txBody>
      </p:sp>
      <p:pic>
        <p:nvPicPr>
          <p:cNvPr id="1118464337" name="Image 19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1" cy="2052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Création d’une collection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0525125" cy="43484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>
                <a:latin typeface="Arial"/>
                <a:cs typeface="Arial"/>
              </a:rPr>
              <a:t>Peut être créée pour : </a:t>
            </a:r>
            <a:endParaRPr/>
          </a:p>
          <a:p>
            <a:pPr lvl="1">
              <a:defRPr/>
            </a:pPr>
            <a:r>
              <a:rPr lang="fr-FR" sz="2100" b="0">
                <a:latin typeface="Arial"/>
                <a:cs typeface="Arial"/>
              </a:rPr>
              <a:t>un projet ;</a:t>
            </a:r>
            <a:endParaRPr/>
          </a:p>
          <a:p>
            <a:pPr lvl="1">
              <a:defRPr/>
            </a:pPr>
            <a:r>
              <a:rPr lang="fr-FR" sz="2100" b="0">
                <a:latin typeface="Arial"/>
                <a:cs typeface="Arial"/>
              </a:rPr>
              <a:t>une structure ;</a:t>
            </a:r>
            <a:endParaRPr/>
          </a:p>
          <a:p>
            <a:pPr lvl="1">
              <a:defRPr/>
            </a:pPr>
            <a:r>
              <a:rPr lang="fr-FR" sz="2100" b="0">
                <a:latin typeface="Arial"/>
                <a:cs typeface="Arial"/>
              </a:rPr>
              <a:t>une thématique ; </a:t>
            </a:r>
            <a:endParaRPr/>
          </a:p>
          <a:p>
            <a:pPr lvl="1">
              <a:defRPr/>
            </a:pPr>
            <a:r>
              <a:rPr lang="fr-FR" sz="2100" b="0">
                <a:latin typeface="Arial"/>
                <a:cs typeface="Arial"/>
              </a:rPr>
              <a:t>etc.</a:t>
            </a:r>
            <a:endParaRPr sz="2100" b="0"/>
          </a:p>
          <a:p>
            <a:pPr lvl="1">
              <a:buClr>
                <a:schemeClr val="tx1"/>
              </a:buClr>
              <a:defRPr/>
            </a:pPr>
            <a:r>
              <a:rPr lang="fr-FR" sz="2100" b="0">
                <a:solidFill>
                  <a:srgbClr val="C55B28"/>
                </a:solidFill>
                <a:latin typeface="Arial"/>
                <a:cs typeface="Arial"/>
              </a:rPr>
              <a:t>Conseil : créer une collection test dans le bac à sable</a:t>
            </a:r>
            <a:r>
              <a:rPr lang="fr-FR" sz="2100" b="0">
                <a:latin typeface="Arial"/>
                <a:cs typeface="Arial"/>
              </a:rPr>
              <a:t> </a:t>
            </a:r>
            <a:r>
              <a:rPr lang="fr-FR" sz="2100" b="0" u="sng">
                <a:latin typeface="Arial"/>
                <a:cs typeface="Arial"/>
                <a:hlinkClick r:id="rId2" tooltip="https://demo.recherche.data.gouv.fr/"/>
              </a:rPr>
              <a:t>https://demo.recherche.data.gouv.fr</a:t>
            </a:r>
            <a:r>
              <a:rPr lang="fr-FR" sz="2100" b="0">
                <a:latin typeface="Arial"/>
                <a:cs typeface="Arial"/>
              </a:rPr>
              <a:t> ;</a:t>
            </a:r>
            <a:endParaRPr sz="2100" b="0"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Pour créer une collection adressez-vous à l’administrateur de la collection parente ;</a:t>
            </a:r>
            <a:endParaRPr sz="2400"/>
          </a:p>
          <a:p>
            <a:pPr>
              <a:defRPr/>
            </a:pPr>
            <a:r>
              <a:rPr lang="fr-FR" sz="2400" b="1">
                <a:latin typeface="Arial"/>
                <a:cs typeface="Arial"/>
              </a:rPr>
              <a:t>Ne peut plus être supprimée si elle contient des jeux de données ou sous-collections</a:t>
            </a:r>
            <a:r>
              <a:rPr lang="fr-FR" sz="2400">
                <a:latin typeface="Arial"/>
                <a:cs typeface="Arial"/>
              </a:rPr>
              <a:t>.</a:t>
            </a:r>
            <a:endParaRPr/>
          </a:p>
        </p:txBody>
      </p:sp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RechercheDataGouv">
  <a:themeElements>
    <a:clrScheme name="Recherche Data Gouv">
      <a:dk1>
        <a:srgbClr val="37635F"/>
      </a:dk1>
      <a:lt1>
        <a:srgbClr val="FFFFFF"/>
      </a:lt1>
      <a:dk2>
        <a:srgbClr val="009081"/>
      </a:dk2>
      <a:lt2>
        <a:srgbClr val="FFFFFF"/>
      </a:lt2>
      <a:accent1>
        <a:srgbClr val="37635F"/>
      </a:accent1>
      <a:accent2>
        <a:srgbClr val="21AB88"/>
      </a:accent2>
      <a:accent3>
        <a:srgbClr val="A5A5A5"/>
      </a:accent3>
      <a:accent4>
        <a:srgbClr val="7F7F7F"/>
      </a:accent4>
      <a:accent5>
        <a:srgbClr val="3F3F3F"/>
      </a:accent5>
      <a:accent6>
        <a:srgbClr val="009081"/>
      </a:accent6>
      <a:hlink>
        <a:srgbClr val="595959"/>
      </a:hlink>
      <a:folHlink>
        <a:srgbClr val="009081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2023-03-05_Recherche-Data-Gouv-generique</Template>
  <TotalTime>0</TotalTime>
  <Words>0</Words>
  <Application>ONLYOFFICE/7.4.1.36</Application>
  <DocSecurity>0</DocSecurity>
  <PresentationFormat>Grand écran</PresentationFormat>
  <Paragraphs>0</Paragraphs>
  <Slides>40</Slides>
  <Notes>40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Manager/>
  <Company>IRSTEA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Damien Sans</dc:creator>
  <cp:keywords/>
  <dc:description/>
  <dc:identifier/>
  <dc:language/>
  <cp:lastModifiedBy>TISSERAND-BEDRI Francoise (francoise.tisserand-bedri@inist.fr)</cp:lastModifiedBy>
  <cp:revision>5</cp:revision>
  <dcterms:created xsi:type="dcterms:W3CDTF">2023-10-06T07:02:26Z</dcterms:created>
  <dcterms:modified xsi:type="dcterms:W3CDTF">2024-04-12T06:15:41Z</dcterms:modified>
  <cp:category/>
  <cp:contentStatus/>
  <cp:version/>
</cp:coreProperties>
</file>