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10" r:id="rId50"/>
    <p:sldId id="309" r:id="rId51"/>
    <p:sldId id="311" r:id="rId52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00935D-7867-4E4C-B612-D749ED6A3E7F}" type="datetimeFigureOut">
              <a:rPr lang="fr-FR"/>
              <a:t>16/04/2024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882FFA-083E-4EC8-9025-1D1FD19656F5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006835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75311047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850786433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95A85A-A676-5B6E-8467-852B85CCB84D}" type="slidenum">
              <a:rPr lang="fr-FR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/>
              <a:t>Erreur, distinguer shell (ex. </a:t>
            </a:r>
            <a:r>
              <a:rPr lang="fr-FR" sz="12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toto: command not found) </a:t>
            </a:r>
            <a:r>
              <a:rPr lang="fr-FR"/>
              <a:t>&amp; API (ex. status : error)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/>
              <a:t>Penser à demander les solutions des participants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Présentatio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451838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Marianne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NOM DE LA PRÉSENTATION</a:t>
            </a:r>
            <a:endParaRPr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51838" y="6461247"/>
            <a:ext cx="592666" cy="2089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15941" y="6370784"/>
            <a:ext cx="723858" cy="3995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51838" y="2205678"/>
            <a:ext cx="3196596" cy="789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Graphique 8"/>
          <p:cNvPicPr>
            <a:picLocks noChangeAspect="1"/>
          </p:cNvPicPr>
          <p:nvPr/>
        </p:nvPicPr>
        <p:blipFill>
          <a:blip r:embed="rId5"/>
          <a:srcRect l="25430"/>
          <a:stretch/>
        </p:blipFill>
        <p:spPr bwMode="auto"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11" name="Graphiqu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14" name="Graphiqu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15" name="Graphiqu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/>
        </p:nvPicPr>
        <p:blipFill>
          <a:blip r:embed="rId5"/>
          <a:srcRect l="51300"/>
          <a:stretch/>
        </p:blipFill>
        <p:spPr bwMode="auto"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17" name="Graphiqu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18" name="Graphiqu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19" name="Graphiqu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60815" y="177553"/>
            <a:ext cx="404057" cy="281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 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>‹N°›</a:t>
            </a:fld>
            <a:endParaRPr lang="fr-FR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5" hasCustomPrompt="1"/>
          </p:nvPr>
        </p:nvSpPr>
        <p:spPr bwMode="auto">
          <a:xfrm>
            <a:off x="838198" y="1367836"/>
            <a:ext cx="518160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Titre de la slide</a:t>
            </a:r>
            <a:endParaRPr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829733" y="1779190"/>
            <a:ext cx="5181601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6" hasCustomPrompt="1"/>
          </p:nvPr>
        </p:nvSpPr>
        <p:spPr bwMode="auto">
          <a:xfrm>
            <a:off x="6096000" y="1779190"/>
            <a:ext cx="5257800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 Log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6600" y="5135795"/>
            <a:ext cx="1020578" cy="10205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3334" y="1726221"/>
            <a:ext cx="1020578" cy="102057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35374" y="5135795"/>
            <a:ext cx="1020578" cy="102057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54370" y="3391886"/>
            <a:ext cx="1020578" cy="102057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149386" y="5135795"/>
            <a:ext cx="1020578" cy="10205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6600" y="3429005"/>
            <a:ext cx="1020578" cy="102057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905160" y="3539650"/>
            <a:ext cx="909933" cy="90993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130470" y="3324934"/>
            <a:ext cx="1154481" cy="115447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8415527" y="3295051"/>
            <a:ext cx="1252348" cy="125234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6021542" y="3442170"/>
            <a:ext cx="1020578" cy="102057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955392" y="5135795"/>
            <a:ext cx="1020578" cy="1020576"/>
          </a:xfrm>
          <a:prstGeom prst="rect">
            <a:avLst/>
          </a:prstGeom>
        </p:spPr>
      </p:pic>
      <p:sp>
        <p:nvSpPr>
          <p:cNvPr id="33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736600" y="2959343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En partenariat avec :</a:t>
            </a:r>
            <a:endParaRPr dirty="0"/>
          </a:p>
        </p:txBody>
      </p:sp>
      <p:sp>
        <p:nvSpPr>
          <p:cNvPr id="34" name="Espace réservé du texte 2"/>
          <p:cNvSpPr>
            <a:spLocks noGrp="1"/>
          </p:cNvSpPr>
          <p:nvPr>
            <p:ph type="body" idx="14" hasCustomPrompt="1"/>
          </p:nvPr>
        </p:nvSpPr>
        <p:spPr bwMode="auto">
          <a:xfrm>
            <a:off x="736599" y="4548305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Texte :</a:t>
            </a:r>
            <a:endParaRPr dirty="0"/>
          </a:p>
        </p:txBody>
      </p:sp>
      <p:sp>
        <p:nvSpPr>
          <p:cNvPr id="35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633334" y="1270539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Logos</a:t>
            </a:r>
            <a:endParaRPr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778711" y="3356428"/>
            <a:ext cx="1154481" cy="11544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3932834" y="3556204"/>
            <a:ext cx="757527" cy="757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 f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47392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Marianne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NOM DE LA PRÉSENTATION</a:t>
            </a:r>
            <a:endParaRPr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2988" y="4619443"/>
            <a:ext cx="592666" cy="2089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7392" y="4883273"/>
            <a:ext cx="723858" cy="3995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0267" y="2207144"/>
            <a:ext cx="3196596" cy="789364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0267" y="3845791"/>
            <a:ext cx="5499100" cy="6823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>
              <a:defRPr/>
            </a:pPr>
            <a:r>
              <a:rPr lang="fr-FR" dirty="0"/>
              <a:t>Auteur, fonction, entité</a:t>
            </a:r>
            <a:endParaRPr dirty="0"/>
          </a:p>
          <a:p>
            <a:pPr lvl="0">
              <a:defRPr/>
            </a:pPr>
            <a:r>
              <a:rPr lang="fr-FR" dirty="0"/>
              <a:t>Contact : nomprenom@entite.com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 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>‹N°›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9271" y="199457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Présentatio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04772" y="5342936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Marianne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NOM DE LA PRÉSENTATION</a:t>
            </a:r>
            <a:endParaRPr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75230" y="5606766"/>
            <a:ext cx="592666" cy="2089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09634" y="5870596"/>
            <a:ext cx="723858" cy="3995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4772" y="4499967"/>
            <a:ext cx="3196596" cy="7893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2192000" cy="41675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pic>
        <p:nvPicPr>
          <p:cNvPr id="11" name="Graphique 10"/>
          <p:cNvPicPr>
            <a:picLocks noChangeAspect="1"/>
          </p:cNvPicPr>
          <p:nvPr/>
        </p:nvPicPr>
        <p:blipFill>
          <a:blip r:embed="rId5"/>
          <a:srcRect l="25430"/>
          <a:stretch/>
        </p:blipFill>
        <p:spPr bwMode="auto">
          <a:xfrm>
            <a:off x="0" y="377349"/>
            <a:ext cx="2583401" cy="3629876"/>
          </a:xfrm>
          <a:prstGeom prst="rect">
            <a:avLst/>
          </a:prstGeom>
        </p:spPr>
      </p:pic>
      <p:pic>
        <p:nvPicPr>
          <p:cNvPr id="12" name="Graphique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489109" y="2005320"/>
            <a:ext cx="1049453" cy="730771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542587" y="7237093"/>
            <a:ext cx="302065" cy="210338"/>
          </a:xfrm>
          <a:prstGeom prst="rect">
            <a:avLst/>
          </a:prstGeom>
        </p:spPr>
      </p:pic>
      <p:pic>
        <p:nvPicPr>
          <p:cNvPr id="14" name="Graphiqu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952440" y="2336619"/>
            <a:ext cx="622920" cy="433760"/>
          </a:xfrm>
          <a:prstGeom prst="rect">
            <a:avLst/>
          </a:prstGeom>
        </p:spPr>
      </p:pic>
      <p:pic>
        <p:nvPicPr>
          <p:cNvPr id="15" name="Graphiqu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79204" y="1604382"/>
            <a:ext cx="888523" cy="618710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/>
        </p:nvPicPr>
        <p:blipFill>
          <a:blip r:embed="rId5"/>
          <a:srcRect l="51300"/>
          <a:stretch/>
        </p:blipFill>
        <p:spPr bwMode="auto">
          <a:xfrm rot="10800000">
            <a:off x="10888460" y="501161"/>
            <a:ext cx="1303540" cy="2804528"/>
          </a:xfrm>
          <a:prstGeom prst="rect">
            <a:avLst/>
          </a:prstGeom>
        </p:spPr>
      </p:pic>
      <p:pic>
        <p:nvPicPr>
          <p:cNvPr id="17" name="Graphiqu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075030" y="6959509"/>
            <a:ext cx="551961" cy="384349"/>
          </a:xfrm>
          <a:prstGeom prst="rect">
            <a:avLst/>
          </a:prstGeom>
        </p:spPr>
      </p:pic>
      <p:pic>
        <p:nvPicPr>
          <p:cNvPr id="18" name="Graphiqu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623967" y="1153186"/>
            <a:ext cx="180578" cy="125743"/>
          </a:xfrm>
          <a:prstGeom prst="rect">
            <a:avLst/>
          </a:prstGeom>
        </p:spPr>
      </p:pic>
      <p:pic>
        <p:nvPicPr>
          <p:cNvPr id="19" name="Graphiqu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82284" y="907314"/>
            <a:ext cx="404057" cy="281359"/>
          </a:xfrm>
          <a:prstGeom prst="rect">
            <a:avLst/>
          </a:prstGeom>
        </p:spPr>
      </p:pic>
      <p:pic>
        <p:nvPicPr>
          <p:cNvPr id="20" name="Graphique 1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592229" y="2572685"/>
            <a:ext cx="545302" cy="379714"/>
          </a:xfrm>
          <a:prstGeom prst="rect">
            <a:avLst/>
          </a:prstGeom>
        </p:spPr>
      </p:pic>
      <p:pic>
        <p:nvPicPr>
          <p:cNvPr id="21" name="Graphique 2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272394" y="465991"/>
            <a:ext cx="384159" cy="2675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de part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952500" y="2823669"/>
            <a:ext cx="5564228" cy="1301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PARTIE 1</a:t>
            </a:r>
            <a:endParaRPr/>
          </a:p>
          <a:p>
            <a:pPr lvl="0">
              <a:defRPr/>
            </a:pPr>
            <a:r>
              <a:rPr lang="fr-FR"/>
              <a:t>|Ubi ad et et resistente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500" y="1862778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Titre de la slide</a:t>
            </a:r>
            <a:endParaRPr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0" name="Graphiqu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78669" y="1529861"/>
            <a:ext cx="3613708" cy="37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Titre de la slide</a:t>
            </a:r>
            <a:endParaRPr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 dirty="0" smtClean="0"/>
              <a:t>Deuxième </a:t>
            </a:r>
            <a:r>
              <a:rPr lang="fr-FR" dirty="0"/>
              <a:t>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1842" y="1110573"/>
            <a:ext cx="5721738" cy="4634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Titre de la slide</a:t>
            </a:r>
            <a:endParaRPr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1" name="Graphiqu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58640" y="239460"/>
            <a:ext cx="1581852" cy="1099307"/>
          </a:xfrm>
          <a:prstGeom prst="rect">
            <a:avLst/>
          </a:prstGeom>
        </p:spPr>
      </p:pic>
      <p:pic>
        <p:nvPicPr>
          <p:cNvPr id="12" name="Graphiqu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025838" y="1400010"/>
            <a:ext cx="729478" cy="507960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557436" y="969268"/>
            <a:ext cx="426479" cy="296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texte+photo fond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1107828"/>
            <a:ext cx="6807199" cy="50740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9965266" y="5192712"/>
            <a:ext cx="1388533" cy="2587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Titre de la slide</a:t>
            </a:r>
            <a:endParaRPr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200" y="2052310"/>
            <a:ext cx="5384800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814038" y="1107830"/>
            <a:ext cx="5377962" cy="50819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Titre de la slide</a:t>
            </a:r>
            <a:endParaRPr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10525125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 classique fond ve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8792" y="1143000"/>
            <a:ext cx="12192000" cy="5064369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829733" y="1779190"/>
            <a:ext cx="10524067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838200" y="1188244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arianne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Titre de la slide</a:t>
            </a:r>
            <a:endParaRPr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 dirty="0"/>
              <a:t>MODIFIER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  <a:p>
            <a:pPr lvl="4"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43934" y="6409530"/>
            <a:ext cx="592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DBB69-20DB-461E-9C9C-B653CB507A84}" type="slidenum">
              <a:rPr lang="fr-FR"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0035503" y="6397624"/>
            <a:ext cx="258763" cy="25876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10365703" y="6397624"/>
            <a:ext cx="293830" cy="2587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10612966" y="6370784"/>
            <a:ext cx="1481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tx2"/>
                </a:solidFill>
              </a:rPr>
              <a:t>@RechercheDataGv</a:t>
            </a:r>
            <a:endParaRPr/>
          </a:p>
          <a:p>
            <a:pPr>
              <a:defRPr/>
            </a:pPr>
            <a:endParaRPr lang="fr-FR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lang="fr-FR" sz="2200" b="0" i="1" u="none" strike="noStrike" baseline="30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 b="1" u="none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 u="sng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i="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ntrepot.recherche.data.gouv.fr/dataverse/root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trepot.recherche.data.gouv.fr/dataverse/roo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cherche.data.gouv.fr/fr/categorie/33/guide/dv-upload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dcc/dataverse-previewers/wiki/How-to-create-a-preview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recherche.data.gouv.fr/fr/categorie/21/guide/afficher-et-explorer-des-donnees#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ntrepot.recherche.data.gouv.fr/api/metadatablocks" TargetMode="Externa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ntrepot.recherche.data.gouv.fr/api/v1/search?q=*&amp;fq=publicationStatus:Published" TargetMode="Externa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trepot.recherche.data.gouv.fr/api/metadatablocks/cit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trepot.recherche.data.gouv.fr/api/search?q=banan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trepot.recherche.data.gouv.fr/api/search?q=tree&amp;fq=title:tree" TargetMode="External"/><Relationship Id="rId2" Type="http://schemas.openxmlformats.org/officeDocument/2006/relationships/hyperlink" Target="https://entrepot.recherche.data.gouv.fr/api/search?q=tree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trepot.recherche.data.gouv.fr/api/search?per_page=1&amp;q=tree&amp;fq=title:tree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entrepot.recherche.data.gouv.fr/api/metadatablocks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enseignementsup-recherche.gouv.fr/sites/default/files/content_migration/document/MEN_brochure_PNSO_web_1415209.pdf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coretrustseal.org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QSS/dataverse-client-r" TargetMode="External"/><Relationship Id="rId7" Type="http://schemas.openxmlformats.org/officeDocument/2006/relationships/hyperlink" Target="https://github.com/libis/dataverse_api" TargetMode="External"/><Relationship Id="rId2" Type="http://schemas.openxmlformats.org/officeDocument/2006/relationships/hyperlink" Target="https://github.com/eblondel/atom4R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github.com/IQSS/dataverse-client-javascript" TargetMode="External"/><Relationship Id="rId5" Type="http://schemas.openxmlformats.org/officeDocument/2006/relationships/hyperlink" Target="https://github.com/IQSS/dataverse-client-java" TargetMode="External"/><Relationship Id="rId4" Type="http://schemas.openxmlformats.org/officeDocument/2006/relationships/hyperlink" Target="https://github.com/gdcc/pyDatavers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url.se/window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hyperlink" Target="https://stedolan.github.io/jq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insomnia.rest/download" TargetMode="Externa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loud.inrae.fr/s/DG4SnAGB2JAgkNw/download/datainraeControlledVocabularies.json" TargetMode="Externa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recherche.data.gouv.fr/fr/page/classes-virtuelles" TargetMode="External"/><Relationship Id="rId2" Type="http://schemas.openxmlformats.org/officeDocument/2006/relationships/hyperlink" Target="https://recherche.data.gouv.fr/fr/categorie/33/guide/dv-uploader" TargetMode="Externa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hyperlink" Target="https://guides.dataverse.org/en/5.14/api/" TargetMode="Externa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recherche.data.gouv.fr/fr/page/centres-de-ressources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hyperlink" Target="https://entrepot.recherche.data.gouv.fr/dataverse/root" TargetMode="External"/><Relationship Id="rId4" Type="http://schemas.openxmlformats.org/officeDocument/2006/relationships/hyperlink" Target="mailto:support-recherchedatagouv@inrae.fr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ntrepot.recherche.data.gouv.fr/dataverse/root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demo.recherche.data.gouv.fr/" TargetMode="External"/><Relationship Id="rId4" Type="http://schemas.openxmlformats.org/officeDocument/2006/relationships/hyperlink" Target="https://entrepot.recherche.data.gouv.fr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hyperlink" Target="https://dataverse.org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4451838" y="3165170"/>
            <a:ext cx="6793524" cy="527660"/>
          </a:xfrm>
        </p:spPr>
        <p:txBody>
          <a:bodyPr/>
          <a:lstStyle/>
          <a:p>
            <a:pPr>
              <a:defRPr/>
            </a:pPr>
            <a:r>
              <a:rPr lang="fr-FR" sz="3200">
                <a:latin typeface="Marianne"/>
              </a:rPr>
              <a:t>Découverte des APIs de </a:t>
            </a:r>
            <a:br>
              <a:rPr lang="fr-FR" sz="3200">
                <a:latin typeface="Marianne"/>
              </a:rPr>
            </a:br>
            <a:r>
              <a:rPr lang="fr-FR" sz="3200">
                <a:latin typeface="Marianne"/>
              </a:rPr>
              <a:t>l’entrepôt </a:t>
            </a:r>
            <a:r>
              <a:rPr lang="fr-FR" sz="3200" i="0">
                <a:latin typeface="Marianne"/>
              </a:rPr>
              <a:t>Recherche Data Gouv</a:t>
            </a:r>
            <a:endParaRPr/>
          </a:p>
          <a:p>
            <a:pPr>
              <a:defRPr/>
            </a:pPr>
            <a:endParaRPr lang="fr-FR" sz="1800" b="0" i="1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fld id="{C297CA81-F811-497C-9BD2-398A42D55596}" type="datetime2">
              <a:rPr lang="fr-FR" sz="1800" b="0" i="1">
                <a:solidFill>
                  <a:schemeClr val="tx1"/>
                </a:solidFill>
                <a:latin typeface="Arial"/>
                <a:cs typeface="Arial"/>
              </a:rPr>
              <a:t>mardi 16 avril 2024</a:t>
            </a:fld>
            <a:endParaRPr lang="fr-FR" sz="1800" b="0" i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Graphique 3"/>
          <p:cNvPicPr>
            <a:picLocks noChangeAspect="1"/>
          </p:cNvPicPr>
          <p:nvPr/>
        </p:nvPicPr>
        <p:blipFill>
          <a:blip r:embed="rId2"/>
          <a:srcRect l="25430"/>
          <a:stretch/>
        </p:blipFill>
        <p:spPr bwMode="auto"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6" name="Graphiqu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7" name="Graphiqu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8" name="Graphiqu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9" name="Graphiqu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10" name="Graphique 9"/>
          <p:cNvPicPr>
            <a:picLocks noChangeAspect="1"/>
          </p:cNvPicPr>
          <p:nvPr/>
        </p:nvPicPr>
        <p:blipFill>
          <a:blip r:embed="rId2"/>
          <a:srcRect l="51300"/>
          <a:stretch/>
        </p:blipFill>
        <p:spPr bwMode="auto"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11" name="Graphiqu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12" name="Graphiqu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0815" y="177553"/>
            <a:ext cx="404057" cy="2813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024385" y="0"/>
            <a:ext cx="3167615" cy="31676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879975" y="5157192"/>
            <a:ext cx="3901778" cy="146316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 bwMode="auto">
          <a:xfrm>
            <a:off x="104871" y="2877279"/>
            <a:ext cx="3919077" cy="210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chemeClr val="bg1"/>
                </a:solidFill>
                <a:latin typeface="Arial"/>
                <a:cs typeface="Arial"/>
              </a:rPr>
              <a:t>Bonjour et bienvenue !</a:t>
            </a:r>
            <a:endParaRPr/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Cette classe virtuelle démarrera</a:t>
            </a:r>
            <a:endParaRPr/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à XX h</a:t>
            </a:r>
            <a:endParaRPr/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Le support est téléchargeable ici : </a:t>
            </a:r>
          </a:p>
        </p:txBody>
      </p:sp>
      <p:sp>
        <p:nvSpPr>
          <p:cNvPr id="17" name="Flèche vers le bas 16"/>
          <p:cNvSpPr/>
          <p:nvPr/>
        </p:nvSpPr>
        <p:spPr bwMode="auto">
          <a:xfrm rot="2266071">
            <a:off x="425074" y="5189254"/>
            <a:ext cx="792087" cy="14556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10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>
          <a:xfrm>
            <a:off x="838197" y="1185273"/>
            <a:ext cx="5181600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métadonnées en bref</a:t>
            </a:r>
            <a:endParaRPr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8040216" y="2067222"/>
            <a:ext cx="3313584" cy="4063306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Données décrivant les données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Facilite la découverte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Pour </a:t>
            </a:r>
            <a:r>
              <a:rPr lang="fr-FR" sz="2400" b="1">
                <a:latin typeface="Arial"/>
                <a:cs typeface="Arial"/>
              </a:rPr>
              <a:t>comprendre</a:t>
            </a:r>
            <a:r>
              <a:rPr lang="fr-FR" sz="2400">
                <a:latin typeface="Arial"/>
                <a:cs typeface="Arial"/>
              </a:rPr>
              <a:t> les données et les </a:t>
            </a:r>
            <a:r>
              <a:rPr lang="fr-FR" sz="2400" b="1">
                <a:latin typeface="Arial"/>
                <a:cs typeface="Arial"/>
              </a:rPr>
              <a:t>conditions de production</a:t>
            </a:r>
            <a:endParaRPr/>
          </a:p>
          <a:p>
            <a:pPr marL="0" indent="0">
              <a:buNone/>
              <a:defRPr/>
            </a:pPr>
            <a:endParaRPr lang="fr-FR"/>
          </a:p>
        </p:txBody>
      </p:sp>
      <p:pic>
        <p:nvPicPr>
          <p:cNvPr id="10" name="Image 9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197" y="1550397"/>
            <a:ext cx="7202018" cy="4895574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344139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9D09FD9-10D4-AD1E-A046-EB4EF080061B}" type="slidenum">
              <a:rPr lang="fr-FR"/>
              <a:t>11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198" y="1205605"/>
            <a:ext cx="713000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dirty="0">
                <a:latin typeface="Marianne"/>
              </a:rPr>
              <a:t>Blocs de métadonnées</a:t>
            </a:r>
            <a:endParaRPr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198" y="1706060"/>
            <a:ext cx="11090448" cy="476106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>
                <a:latin typeface="Arial"/>
                <a:cs typeface="Arial"/>
              </a:rPr>
              <a:t>Métadonnées générales :</a:t>
            </a:r>
            <a:endParaRPr lang="fr-FR" i="1">
              <a:latin typeface="Arial"/>
              <a:cs typeface="Arial"/>
            </a:endParaRPr>
          </a:p>
          <a:p>
            <a:pPr lvl="1">
              <a:buClr>
                <a:srgbClr val="143356"/>
              </a:buClr>
              <a:defRPr/>
            </a:pP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6 sont </a:t>
            </a:r>
            <a:r>
              <a:rPr lang="fr-FR" b="0">
                <a:solidFill>
                  <a:srgbClr val="C55B28"/>
                </a:solidFill>
                <a:latin typeface="Arial"/>
                <a:cs typeface="Arial"/>
              </a:rPr>
              <a:t>obligatoires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 :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Titre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Auteur Nom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Point de contact Courriel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Description Texte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Sujet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Type de données</a:t>
            </a:r>
            <a:endParaRPr/>
          </a:p>
          <a:p>
            <a:pPr lvl="1">
              <a:buClr>
                <a:srgbClr val="143356"/>
              </a:buClr>
              <a:defRPr/>
            </a:pP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liens avec d’autres objets (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Lien vers les données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Autre identifiant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Publication associée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Jeu de données associé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)</a:t>
            </a:r>
            <a:endParaRPr/>
          </a:p>
          <a:p>
            <a:pPr lvl="1">
              <a:buClr>
                <a:srgbClr val="143356"/>
              </a:buClr>
              <a:defRPr/>
            </a:pP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etc.</a:t>
            </a:r>
            <a:endParaRPr/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Métadonnées spécifiques :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géospatiales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sciences humaines et sociales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science de la vie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revue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ressources sémantiques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d’astronomie et astrophysique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workflow de calcul</a:t>
            </a:r>
            <a:endParaRPr/>
          </a:p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7" name="Rectangle à coins arrondis 9"/>
          <p:cNvSpPr/>
          <p:nvPr/>
        </p:nvSpPr>
        <p:spPr bwMode="auto">
          <a:xfrm>
            <a:off x="8627021" y="4086593"/>
            <a:ext cx="2736304" cy="1052539"/>
          </a:xfrm>
          <a:prstGeom prst="roundRect">
            <a:avLst>
              <a:gd name="adj" fmla="val 16667"/>
            </a:avLst>
          </a:prstGeom>
          <a:solidFill>
            <a:srgbClr val="00A3A6"/>
          </a:solidFill>
          <a:ln>
            <a:solidFill>
              <a:srgbClr val="00A3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>
                <a:latin typeface="Arial"/>
                <a:cs typeface="Arial"/>
              </a:rPr>
              <a:t>Conformes aux </a:t>
            </a:r>
            <a:r>
              <a:rPr lang="fr-FR" sz="1600" b="1">
                <a:latin typeface="Arial"/>
                <a:cs typeface="Arial"/>
              </a:rPr>
              <a:t>standards</a:t>
            </a:r>
            <a:r>
              <a:rPr lang="fr-FR" sz="1600">
                <a:latin typeface="Arial"/>
                <a:cs typeface="Arial"/>
              </a:rPr>
              <a:t> DDI , Dublin Core, DataCite, ISA-TAB</a:t>
            </a:r>
            <a:endParaRPr>
              <a:latin typeface="Arial"/>
              <a:cs typeface="Arial"/>
            </a:endParaRPr>
          </a:p>
        </p:txBody>
      </p:sp>
      <p:pic>
        <p:nvPicPr>
          <p:cNvPr id="9" name="Image 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04771" y="5342936"/>
            <a:ext cx="9950613" cy="527660"/>
          </a:xfrm>
        </p:spPr>
        <p:txBody>
          <a:bodyPr/>
          <a:lstStyle/>
          <a:p>
            <a:pPr>
              <a:defRPr/>
            </a:pPr>
            <a:r>
              <a:rPr lang="fr-FR" cap="small" dirty="0">
                <a:latin typeface="Marianne"/>
                <a:ea typeface="Arial"/>
                <a:cs typeface="Arial"/>
              </a:rPr>
              <a:t>Les outils complémentaires</a:t>
            </a:r>
            <a:endParaRPr lang="fr-FR" cap="small" dirty="0">
              <a:latin typeface="Marian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13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6967463" cy="3651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2400" dirty="0">
                <a:latin typeface="Marianne"/>
              </a:rPr>
              <a:t>Pour les site </a:t>
            </a:r>
            <a:r>
              <a:rPr lang="fr-FR" sz="2400" dirty="0" err="1">
                <a:latin typeface="Marianne"/>
              </a:rPr>
              <a:t>webs</a:t>
            </a:r>
            <a:r>
              <a:rPr lang="fr-FR" sz="2400" dirty="0">
                <a:latin typeface="Marianne"/>
              </a:rPr>
              <a:t> : les widgets</a:t>
            </a:r>
            <a:endParaRPr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72234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fr-FR" dirty="0">
                <a:latin typeface="Arial"/>
                <a:cs typeface="Arial"/>
              </a:rPr>
              <a:t>Widget : </a:t>
            </a:r>
            <a:r>
              <a:rPr lang="fr-FR" dirty="0" err="1">
                <a:latin typeface="Arial"/>
                <a:cs typeface="Arial"/>
              </a:rPr>
              <a:t>Window</a:t>
            </a:r>
            <a:r>
              <a:rPr lang="fr-FR" dirty="0">
                <a:latin typeface="Arial"/>
                <a:cs typeface="Arial"/>
              </a:rPr>
              <a:t> gadget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fr-FR" dirty="0">
                <a:latin typeface="Arial"/>
                <a:cs typeface="Arial"/>
              </a:rPr>
              <a:t>Permet d’afficher des éléments de Recherche Data Gouv dans un site web</a:t>
            </a:r>
            <a:endParaRPr dirty="0"/>
          </a:p>
          <a:p>
            <a:pPr lvl="1">
              <a:lnSpc>
                <a:spcPct val="150000"/>
              </a:lnSpc>
              <a:defRPr/>
            </a:pPr>
            <a:r>
              <a:rPr lang="fr-FR" dirty="0">
                <a:latin typeface="Arial"/>
                <a:cs typeface="Arial"/>
              </a:rPr>
              <a:t>Contenu d’une collection</a:t>
            </a:r>
            <a:endParaRPr dirty="0"/>
          </a:p>
          <a:p>
            <a:pPr lvl="1">
              <a:lnSpc>
                <a:spcPct val="150000"/>
              </a:lnSpc>
              <a:defRPr/>
            </a:pPr>
            <a:r>
              <a:rPr lang="fr-FR" dirty="0">
                <a:latin typeface="Arial"/>
                <a:cs typeface="Arial"/>
              </a:rPr>
              <a:t>Recherche dans une collection</a:t>
            </a:r>
            <a:endParaRPr dirty="0"/>
          </a:p>
          <a:p>
            <a:pPr lvl="1">
              <a:lnSpc>
                <a:spcPct val="150000"/>
              </a:lnSpc>
              <a:defRPr/>
            </a:pPr>
            <a:r>
              <a:rPr lang="fr-FR" dirty="0">
                <a:latin typeface="Arial"/>
                <a:cs typeface="Arial"/>
              </a:rPr>
              <a:t>Contenu d’un jeu de données</a:t>
            </a:r>
            <a:endParaRPr dirty="0"/>
          </a:p>
          <a:p>
            <a:pPr lvl="1">
              <a:lnSpc>
                <a:spcPct val="150000"/>
              </a:lnSpc>
              <a:defRPr/>
            </a:pPr>
            <a:r>
              <a:rPr lang="fr-FR" dirty="0">
                <a:latin typeface="Arial"/>
                <a:cs typeface="Arial"/>
              </a:rPr>
              <a:t>Citation d’un jeu de données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fr-FR" dirty="0">
                <a:latin typeface="Arial"/>
                <a:cs typeface="Arial"/>
              </a:rPr>
              <a:t>Code à ajouter simplement dans une page web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fr-FR" dirty="0">
                <a:latin typeface="Arial"/>
                <a:cs typeface="Arial"/>
              </a:rPr>
              <a:t>Récupérables sur l’interface dans le jeu de données ou la collection</a:t>
            </a:r>
            <a:endParaRPr dirty="0"/>
          </a:p>
          <a:p>
            <a:pPr>
              <a:defRPr/>
            </a:pPr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61183" y="2840097"/>
            <a:ext cx="3931157" cy="293369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945" y="2631058"/>
            <a:ext cx="7277561" cy="2665204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widgets</a:t>
            </a:r>
            <a:endParaRPr/>
          </a:p>
        </p:txBody>
      </p:sp>
      <p:grpSp>
        <p:nvGrpSpPr>
          <p:cNvPr id="7" name="Groupe 19"/>
          <p:cNvGrpSpPr/>
          <p:nvPr/>
        </p:nvGrpSpPr>
        <p:grpSpPr bwMode="auto">
          <a:xfrm>
            <a:off x="942666" y="3338275"/>
            <a:ext cx="5252678" cy="733133"/>
            <a:chOff x="457200" y="3073939"/>
            <a:chExt cx="5252678" cy="733133"/>
          </a:xfrm>
        </p:grpSpPr>
        <p:grpSp>
          <p:nvGrpSpPr>
            <p:cNvPr id="8" name="Groupe 16"/>
            <p:cNvGrpSpPr/>
            <p:nvPr/>
          </p:nvGrpSpPr>
          <p:grpSpPr bwMode="auto">
            <a:xfrm>
              <a:off x="1748223" y="3073939"/>
              <a:ext cx="3961655" cy="733133"/>
              <a:chOff x="1748223" y="3073939"/>
              <a:chExt cx="3961655" cy="733133"/>
            </a:xfrm>
          </p:grpSpPr>
          <p:pic>
            <p:nvPicPr>
              <p:cNvPr id="10" name="Image 13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3071454" y="3387973"/>
                <a:ext cx="2638424" cy="419099"/>
              </a:xfrm>
              <a:prstGeom prst="rect">
                <a:avLst/>
              </a:prstGeom>
              <a:ln w="28575">
                <a:solidFill>
                  <a:srgbClr val="C55B28"/>
                </a:solidFill>
              </a:ln>
            </p:spPr>
          </p:pic>
          <p:cxnSp>
            <p:nvCxnSpPr>
              <p:cNvPr id="11" name="Connecteur droit avec flèche 15"/>
              <p:cNvCxnSpPr>
                <a:cxnSpLocks/>
              </p:cNvCxnSpPr>
              <p:nvPr/>
            </p:nvCxnSpPr>
            <p:spPr bwMode="auto">
              <a:xfrm>
                <a:off x="1748223" y="3073939"/>
                <a:ext cx="1127010" cy="342021"/>
              </a:xfrm>
              <a:prstGeom prst="straightConnector1">
                <a:avLst/>
              </a:prstGeom>
              <a:ln w="28575" cmpd="sng">
                <a:solidFill>
                  <a:srgbClr val="C55B28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necteur droit 18"/>
            <p:cNvCxnSpPr>
              <a:cxnSpLocks/>
            </p:cNvCxnSpPr>
            <p:nvPr/>
          </p:nvCxnSpPr>
          <p:spPr bwMode="auto">
            <a:xfrm>
              <a:off x="457200" y="3073939"/>
              <a:ext cx="1291023" cy="0"/>
            </a:xfrm>
            <a:prstGeom prst="line">
              <a:avLst/>
            </a:prstGeom>
            <a:ln w="28575" cmpd="sng">
              <a:solidFill>
                <a:srgbClr val="C55B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22"/>
          <p:cNvGrpSpPr/>
          <p:nvPr/>
        </p:nvGrpSpPr>
        <p:grpSpPr bwMode="auto">
          <a:xfrm>
            <a:off x="942666" y="4227523"/>
            <a:ext cx="6541851" cy="2434302"/>
            <a:chOff x="457200" y="4413114"/>
            <a:chExt cx="6541851" cy="2434302"/>
          </a:xfrm>
        </p:grpSpPr>
        <p:grpSp>
          <p:nvGrpSpPr>
            <p:cNvPr id="13" name="Groupe 12"/>
            <p:cNvGrpSpPr/>
            <p:nvPr/>
          </p:nvGrpSpPr>
          <p:grpSpPr bwMode="auto">
            <a:xfrm>
              <a:off x="1498059" y="4416357"/>
              <a:ext cx="5500991" cy="2431059"/>
              <a:chOff x="1498059" y="4416357"/>
              <a:chExt cx="5500991" cy="2431059"/>
            </a:xfrm>
          </p:grpSpPr>
          <p:pic>
            <p:nvPicPr>
              <p:cNvPr id="15" name="Image 8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2875234" y="4655435"/>
                <a:ext cx="4123815" cy="2191981"/>
              </a:xfrm>
              <a:prstGeom prst="rect">
                <a:avLst/>
              </a:prstGeom>
              <a:ln w="28575">
                <a:solidFill>
                  <a:srgbClr val="C55B28"/>
                </a:solidFill>
              </a:ln>
            </p:spPr>
          </p:pic>
          <p:cxnSp>
            <p:nvCxnSpPr>
              <p:cNvPr id="16" name="Connecteur droit avec flèche 11"/>
              <p:cNvCxnSpPr>
                <a:cxnSpLocks/>
              </p:cNvCxnSpPr>
              <p:nvPr/>
            </p:nvCxnSpPr>
            <p:spPr bwMode="auto">
              <a:xfrm>
                <a:off x="1498059" y="4416357"/>
                <a:ext cx="1313233" cy="486382"/>
              </a:xfrm>
              <a:prstGeom prst="straightConnector1">
                <a:avLst/>
              </a:prstGeom>
              <a:ln w="28575" cmpd="sng">
                <a:solidFill>
                  <a:srgbClr val="C55B28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necteur droit 20"/>
            <p:cNvCxnSpPr>
              <a:cxnSpLocks/>
            </p:cNvCxnSpPr>
            <p:nvPr/>
          </p:nvCxnSpPr>
          <p:spPr bwMode="auto">
            <a:xfrm>
              <a:off x="457200" y="4413114"/>
              <a:ext cx="1040859" cy="3242"/>
            </a:xfrm>
            <a:prstGeom prst="line">
              <a:avLst/>
            </a:prstGeom>
            <a:ln w="28575" cmpd="sng">
              <a:solidFill>
                <a:srgbClr val="C55B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space réservé du contenu 5"/>
          <p:cNvSpPr txBox="1"/>
          <p:nvPr/>
        </p:nvSpPr>
        <p:spPr bwMode="auto">
          <a:xfrm>
            <a:off x="789944" y="2150316"/>
            <a:ext cx="7392323" cy="369195"/>
          </a:xfrm>
          <a:prstGeom prst="rect">
            <a:avLst/>
          </a:prstGeom>
          <a:solidFill>
            <a:schemeClr val="bg1"/>
          </a:solidFill>
          <a:ln w="28575">
            <a:solidFill>
              <a:srgbClr val="C55B28"/>
            </a:solidFill>
          </a:ln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2100" dirty="0">
                <a:latin typeface="Arial"/>
                <a:cs typeface="Arial"/>
              </a:rPr>
              <a:t>La collection doit être publiée pour accéder aux widgets.</a:t>
            </a:r>
            <a:endParaRPr dirty="0"/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8329577" y="4211730"/>
            <a:ext cx="1079524" cy="2108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" name="Image 18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34856898" name="Image 183485689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78235" y="2177141"/>
            <a:ext cx="7918638" cy="4217246"/>
          </a:xfrm>
          <a:prstGeom prst="rect">
            <a:avLst/>
          </a:prstGeom>
        </p:spPr>
      </p:pic>
      <p:sp>
        <p:nvSpPr>
          <p:cNvPr id="163550072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9E188D-1C60-F517-250D-020322C97B85}" type="slidenum">
              <a:rPr lang="en-US"/>
              <a:t>15</a:t>
            </a:fld>
            <a:endParaRPr lang="en-US"/>
          </a:p>
        </p:txBody>
      </p:sp>
      <p:sp>
        <p:nvSpPr>
          <p:cNvPr id="1950678450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7" y="1482137"/>
            <a:ext cx="9001371" cy="365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</a:rPr>
              <a:t>Les widgets 1/4 : Contenu d’une collection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97956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6A2265-8E9A-3AF1-F570-91471C6C3807}" type="slidenum">
              <a:rPr lang="en-US"/>
              <a:t>16</a:t>
            </a:fld>
            <a:endParaRPr lang="en-US"/>
          </a:p>
        </p:txBody>
      </p:sp>
      <p:sp>
        <p:nvSpPr>
          <p:cNvPr id="1712982434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8" y="1482137"/>
            <a:ext cx="9665679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</a:rPr>
              <a:t>Les widgets 2/4 : Recherche dans une collection</a:t>
            </a:r>
            <a:endParaRPr/>
          </a:p>
        </p:txBody>
      </p:sp>
      <p:pic>
        <p:nvPicPr>
          <p:cNvPr id="1323894661" name="Image 132389466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33834" y="3335305"/>
            <a:ext cx="4133849" cy="619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788887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D5BC62-2331-5F4D-8E52-1CC430D151E0}" type="slidenum">
              <a:rPr lang="en-US"/>
              <a:t>17</a:t>
            </a:fld>
            <a:endParaRPr lang="en-US"/>
          </a:p>
        </p:txBody>
      </p:sp>
      <p:sp>
        <p:nvSpPr>
          <p:cNvPr id="214383959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7" y="1482137"/>
            <a:ext cx="9439032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</a:rPr>
              <a:t>Les widgets 3/4 : Contenu d’un jeu de données</a:t>
            </a:r>
          </a:p>
        </p:txBody>
      </p:sp>
      <p:pic>
        <p:nvPicPr>
          <p:cNvPr id="144817750" name="Image 14481774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95549" y="2052310"/>
            <a:ext cx="8210420" cy="4378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524254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8B9847-5001-7B83-E7C5-B158B3BF4C2E}" type="slidenum">
              <a:rPr lang="en-US"/>
              <a:t>18</a:t>
            </a:fld>
            <a:endParaRPr lang="en-US"/>
          </a:p>
        </p:txBody>
      </p:sp>
      <p:sp>
        <p:nvSpPr>
          <p:cNvPr id="1085747901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7" y="1482136"/>
            <a:ext cx="9102971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</a:rPr>
              <a:t>Les widgets 4/4 : Citation d’un jeu de données</a:t>
            </a:r>
          </a:p>
        </p:txBody>
      </p:sp>
      <p:pic>
        <p:nvPicPr>
          <p:cNvPr id="40283272" name="Image 4028327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95576" y="2718839"/>
            <a:ext cx="10481902" cy="1742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19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6627284" cy="3651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2400" dirty="0">
                <a:latin typeface="Marianne"/>
                <a:ea typeface="Marianne"/>
                <a:cs typeface="Marianne"/>
              </a:rPr>
              <a:t>Pour déposer des fichiers : </a:t>
            </a:r>
            <a:r>
              <a:rPr lang="fr-FR" sz="2400" dirty="0" err="1">
                <a:latin typeface="Marianne"/>
                <a:ea typeface="Marianne"/>
                <a:cs typeface="Marianne"/>
              </a:rPr>
              <a:t>DVUploader</a:t>
            </a:r>
            <a:endParaRPr sz="2400" dirty="0">
              <a:latin typeface="Marianne"/>
              <a:ea typeface="Marianne"/>
              <a:cs typeface="Marianne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52311"/>
            <a:ext cx="10525124" cy="381819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SzPct val="130000"/>
              <a:buNone/>
              <a:defRPr/>
            </a:pPr>
            <a:r>
              <a:rPr lang="fr-FR" sz="2400" dirty="0">
                <a:latin typeface="Arial"/>
                <a:cs typeface="Arial"/>
              </a:rPr>
              <a:t>Outil de dépôt de fichiers en ligne de commande.</a:t>
            </a:r>
            <a:endParaRPr sz="2400" dirty="0"/>
          </a:p>
          <a:p>
            <a:pPr marL="0" indent="0">
              <a:buSzPct val="130000"/>
              <a:buNone/>
              <a:defRPr/>
            </a:pPr>
            <a:endParaRPr lang="fr-FR" sz="2400" dirty="0">
              <a:latin typeface="Arial"/>
              <a:cs typeface="Arial"/>
            </a:endParaRPr>
          </a:p>
          <a:p>
            <a:pPr marL="0" indent="0">
              <a:buSzPct val="130000"/>
              <a:buNone/>
              <a:defRPr/>
            </a:pPr>
            <a:r>
              <a:rPr lang="fr-FR" sz="2400" dirty="0">
                <a:latin typeface="Arial"/>
                <a:cs typeface="Arial"/>
              </a:rPr>
              <a:t>Permet de </a:t>
            </a:r>
            <a:r>
              <a:rPr lang="fr-FR" sz="2400" dirty="0" err="1">
                <a:latin typeface="Arial"/>
                <a:cs typeface="Arial"/>
              </a:rPr>
              <a:t>téléverser</a:t>
            </a:r>
            <a:r>
              <a:rPr lang="fr-FR" sz="2400" dirty="0">
                <a:latin typeface="Arial"/>
                <a:cs typeface="Arial"/>
              </a:rPr>
              <a:t> :</a:t>
            </a:r>
            <a:endParaRPr sz="2400" dirty="0"/>
          </a:p>
          <a:p>
            <a:pPr>
              <a:buClr>
                <a:srgbClr val="275662"/>
              </a:buClr>
              <a:buSzPct val="130000"/>
              <a:buFont typeface="Arial"/>
              <a:buChar char="•"/>
              <a:defRPr/>
            </a:pPr>
            <a:r>
              <a:rPr lang="fr-FR" sz="2400" dirty="0">
                <a:latin typeface="Arial"/>
                <a:cs typeface="Arial"/>
              </a:rPr>
              <a:t>un grand nombre de fichiers (&gt;1000)</a:t>
            </a:r>
            <a:endParaRPr sz="2400" dirty="0"/>
          </a:p>
          <a:p>
            <a:pPr>
              <a:buClr>
                <a:srgbClr val="275662"/>
              </a:buClr>
              <a:buSzPct val="130000"/>
              <a:buFont typeface="Arial"/>
              <a:buChar char="•"/>
              <a:defRPr/>
            </a:pPr>
            <a:r>
              <a:rPr lang="fr-FR" sz="2400" dirty="0">
                <a:latin typeface="Arial"/>
                <a:cs typeface="Arial"/>
              </a:rPr>
              <a:t>à partir d’un répertoire de dossier sous-dossiers</a:t>
            </a:r>
            <a:endParaRPr sz="2400" dirty="0"/>
          </a:p>
          <a:p>
            <a:pPr>
              <a:buClr>
                <a:srgbClr val="275662"/>
              </a:buClr>
              <a:buSzPct val="130000"/>
              <a:buFont typeface="Arial"/>
              <a:buChar char="•"/>
              <a:defRPr/>
            </a:pPr>
            <a:r>
              <a:rPr lang="fr-FR" sz="2400" dirty="0">
                <a:latin typeface="Arial"/>
                <a:cs typeface="Arial"/>
              </a:rPr>
              <a:t>de façon récursive, en reproduisant l’arborescence</a:t>
            </a:r>
            <a:endParaRPr sz="2400" dirty="0"/>
          </a:p>
          <a:p>
            <a:pPr>
              <a:buClr>
                <a:srgbClr val="275662"/>
              </a:buClr>
              <a:buSzPct val="130000"/>
              <a:buFont typeface="Arial"/>
              <a:buChar char="•"/>
              <a:defRPr/>
            </a:pPr>
            <a:endParaRPr lang="fr-FR" sz="2400" dirty="0">
              <a:latin typeface="Arial"/>
              <a:cs typeface="Arial"/>
            </a:endParaRPr>
          </a:p>
          <a:p>
            <a:pPr marL="0" indent="0" algn="ctr">
              <a:buSzPct val="130000"/>
              <a:buNone/>
              <a:defRPr/>
            </a:pPr>
            <a:r>
              <a:rPr lang="fr-FR" sz="2400" u="sng" dirty="0">
                <a:latin typeface="Arial"/>
                <a:cs typeface="Arial"/>
                <a:hlinkClick r:id="rId3" tooltip="https://recherche.data.gouv.fr/fr/categorie/33/guide/dv-uploader"/>
              </a:rPr>
              <a:t>Plus d’informations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cap="small">
                <a:latin typeface="Marianne"/>
              </a:rPr>
              <a:t>Dans cette présentation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 bwMode="auto">
          <a:xfrm>
            <a:off x="838198" y="2052309"/>
            <a:ext cx="5817577" cy="459467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fr-FR" cap="small">
                <a:latin typeface="Marianne"/>
              </a:rPr>
              <a:t>Présentation Générale</a:t>
            </a:r>
          </a:p>
          <a:p>
            <a:pPr>
              <a:lnSpc>
                <a:spcPct val="200000"/>
              </a:lnSpc>
              <a:defRPr/>
            </a:pPr>
            <a:r>
              <a:rPr lang="fr-FR" cap="small">
                <a:latin typeface="Marianne"/>
              </a:rPr>
              <a:t>Les concepts clés </a:t>
            </a:r>
          </a:p>
          <a:p>
            <a:pPr>
              <a:lnSpc>
                <a:spcPct val="200000"/>
              </a:lnSpc>
              <a:defRPr/>
            </a:pPr>
            <a:r>
              <a:rPr lang="fr-FR" cap="small">
                <a:latin typeface="Marianne"/>
              </a:rPr>
              <a:t>Outils complémentaires</a:t>
            </a:r>
            <a:endParaRPr/>
          </a:p>
          <a:p>
            <a:pPr>
              <a:lnSpc>
                <a:spcPct val="200000"/>
              </a:lnSpc>
              <a:defRPr/>
            </a:pPr>
            <a:r>
              <a:rPr lang="fr-FR" cap="small">
                <a:latin typeface="Marianne"/>
              </a:rPr>
              <a:t>Les APIs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21379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818482-6146-1EC2-CD3A-71EA1F66F1C3}" type="slidenum">
              <a:rPr lang="en-US"/>
              <a:t>20</a:t>
            </a:fld>
            <a:endParaRPr lang="en-US"/>
          </a:p>
        </p:txBody>
      </p:sp>
      <p:sp>
        <p:nvSpPr>
          <p:cNvPr id="1402653778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8" y="1482137"/>
            <a:ext cx="10290910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</a:rPr>
              <a:t>Pour explorer les données : prévisualisation &amp; outils externes</a:t>
            </a:r>
          </a:p>
        </p:txBody>
      </p:sp>
      <p:sp>
        <p:nvSpPr>
          <p:cNvPr id="501881752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7" y="2052310"/>
            <a:ext cx="10525123" cy="435722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sz="2400" dirty="0" err="1">
                <a:latin typeface="Arial"/>
                <a:cs typeface="Arial"/>
              </a:rPr>
              <a:t>Prévisualisations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existantes</a:t>
            </a:r>
            <a:endParaRPr sz="2400" dirty="0"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2400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 b="0" i="0" u="none" strike="noStrike" cap="none" spc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2400" dirty="0">
              <a:latin typeface="Arial"/>
              <a:cs typeface="Arial"/>
            </a:endParaRPr>
          </a:p>
          <a:p>
            <a:pPr lvl="0">
              <a:defRPr/>
            </a:pPr>
            <a:r>
              <a:rPr sz="2400" dirty="0">
                <a:latin typeface="Arial"/>
                <a:cs typeface="Arial"/>
              </a:rPr>
              <a:t>Condition </a:t>
            </a:r>
            <a:r>
              <a:rPr sz="2400" dirty="0" err="1">
                <a:latin typeface="Arial"/>
                <a:cs typeface="Arial"/>
              </a:rPr>
              <a:t>d’ajout</a:t>
            </a:r>
            <a:endParaRPr sz="2400" dirty="0">
              <a:latin typeface="Arial"/>
              <a:cs typeface="Arial"/>
            </a:endParaRPr>
          </a:p>
          <a:p>
            <a:pPr lvl="1">
              <a:defRPr/>
            </a:pPr>
            <a:r>
              <a:rPr sz="2000" dirty="0">
                <a:latin typeface="Arial"/>
                <a:cs typeface="Arial"/>
              </a:rPr>
              <a:t>Accessible via </a:t>
            </a:r>
            <a:r>
              <a:rPr sz="2000" dirty="0" err="1">
                <a:latin typeface="Arial"/>
                <a:cs typeface="Arial"/>
              </a:rPr>
              <a:t>une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webapp</a:t>
            </a:r>
            <a:endParaRPr sz="2000" dirty="0">
              <a:latin typeface="Arial"/>
              <a:cs typeface="Arial"/>
            </a:endParaRPr>
          </a:p>
          <a:p>
            <a:pPr lvl="1">
              <a:defRPr/>
            </a:pPr>
            <a:r>
              <a:rPr sz="2000" dirty="0" err="1">
                <a:latin typeface="Arial"/>
                <a:cs typeface="Arial"/>
              </a:rPr>
              <a:t>Récupération</a:t>
            </a:r>
            <a:r>
              <a:rPr sz="2000" dirty="0">
                <a:latin typeface="Arial"/>
                <a:cs typeface="Arial"/>
              </a:rPr>
              <a:t> des </a:t>
            </a:r>
            <a:r>
              <a:rPr sz="2000" dirty="0" err="1">
                <a:latin typeface="Arial"/>
                <a:cs typeface="Arial"/>
              </a:rPr>
              <a:t>informations</a:t>
            </a:r>
            <a:r>
              <a:rPr sz="2000" dirty="0">
                <a:latin typeface="Arial"/>
                <a:cs typeface="Arial"/>
              </a:rPr>
              <a:t> via </a:t>
            </a:r>
            <a:r>
              <a:rPr sz="2000" dirty="0" err="1">
                <a:latin typeface="Arial"/>
                <a:cs typeface="Arial"/>
              </a:rPr>
              <a:t>une</a:t>
            </a:r>
            <a:r>
              <a:rPr sz="2000" dirty="0">
                <a:latin typeface="Arial"/>
                <a:cs typeface="Arial"/>
              </a:rPr>
              <a:t> URL de </a:t>
            </a:r>
            <a:r>
              <a:rPr sz="2000" dirty="0" err="1">
                <a:latin typeface="Arial"/>
                <a:cs typeface="Arial"/>
              </a:rPr>
              <a:t>Dataverse</a:t>
            </a:r>
            <a:endParaRPr sz="2000" dirty="0">
              <a:latin typeface="Arial"/>
              <a:cs typeface="Arial"/>
            </a:endParaRPr>
          </a:p>
          <a:p>
            <a:pPr lvl="1">
              <a:defRPr/>
            </a:pPr>
            <a:r>
              <a:rPr sz="2000" u="sng" dirty="0">
                <a:latin typeface="Arial"/>
                <a:cs typeface="Arial"/>
                <a:hlinkClick r:id="rId3" tooltip="https://github.com/gdcc/dataverse-previewers/wiki/How-to-create-a-previewer"/>
              </a:rPr>
              <a:t>Plus </a:t>
            </a:r>
            <a:r>
              <a:rPr sz="2000" u="sng" dirty="0" err="1">
                <a:latin typeface="Arial"/>
                <a:cs typeface="Arial"/>
                <a:hlinkClick r:id="rId3" tooltip="https://github.com/gdcc/dataverse-previewers/wiki/How-to-create-a-previewer"/>
              </a:rPr>
              <a:t>d’informations</a:t>
            </a:r>
            <a:endParaRPr sz="2000" dirty="0">
              <a:latin typeface="Arial"/>
              <a:cs typeface="Arial"/>
            </a:endParaRPr>
          </a:p>
          <a:p>
            <a:pPr lvl="0">
              <a:defRPr/>
            </a:pPr>
            <a:r>
              <a:rPr sz="2400" dirty="0">
                <a:latin typeface="Arial"/>
                <a:cs typeface="Arial"/>
              </a:rPr>
              <a:t>Les </a:t>
            </a:r>
            <a:r>
              <a:rPr sz="2400" dirty="0" err="1">
                <a:latin typeface="Arial"/>
                <a:cs typeface="Arial"/>
              </a:rPr>
              <a:t>outils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externes</a:t>
            </a:r>
            <a:r>
              <a:rPr sz="2400" dirty="0">
                <a:latin typeface="Arial"/>
                <a:cs typeface="Arial"/>
              </a:rPr>
              <a:t> (Data Explorer, </a:t>
            </a:r>
            <a:r>
              <a:rPr sz="2400" dirty="0" err="1">
                <a:latin typeface="Arial"/>
                <a:cs typeface="Arial"/>
              </a:rPr>
              <a:t>JupyterHub</a:t>
            </a:r>
            <a:r>
              <a:rPr sz="2400" dirty="0">
                <a:latin typeface="Arial"/>
                <a:cs typeface="Arial"/>
              </a:rPr>
              <a:t>, Binder)</a:t>
            </a:r>
            <a:endParaRPr dirty="0"/>
          </a:p>
          <a:p>
            <a:pPr lvl="1">
              <a:defRPr/>
            </a:pPr>
            <a:r>
              <a:rPr sz="2000" dirty="0" err="1">
                <a:latin typeface="Arial"/>
                <a:cs typeface="Arial"/>
              </a:rPr>
              <a:t>Seul</a:t>
            </a:r>
            <a:r>
              <a:rPr sz="2000" dirty="0">
                <a:latin typeface="Arial"/>
                <a:cs typeface="Arial"/>
              </a:rPr>
              <a:t> Data Explorer (tableaux) </a:t>
            </a:r>
            <a:r>
              <a:rPr sz="2000" dirty="0" err="1">
                <a:latin typeface="Arial"/>
                <a:cs typeface="Arial"/>
              </a:rPr>
              <a:t>installé</a:t>
            </a:r>
            <a:endParaRPr sz="2000" dirty="0">
              <a:latin typeface="Arial"/>
              <a:cs typeface="Arial"/>
            </a:endParaRPr>
          </a:p>
          <a:p>
            <a:pPr lvl="1">
              <a:defRPr/>
            </a:pPr>
            <a:r>
              <a:rPr sz="2000" u="sng" dirty="0">
                <a:latin typeface="Arial"/>
                <a:cs typeface="Arial"/>
                <a:hlinkClick r:id="rId4" tooltip="https://recherche.data.gouv.fr/fr/categorie/21/guide/afficher-et-explorer-des-donnees#4"/>
              </a:rPr>
              <a:t>Documentation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1197905050" name="Tableau 11979050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60699"/>
              </p:ext>
            </p:extLst>
          </p:nvPr>
        </p:nvGraphicFramePr>
        <p:xfrm>
          <a:off x="1083271" y="2412451"/>
          <a:ext cx="10477761" cy="1066800"/>
        </p:xfrm>
        <a:graphic>
          <a:graphicData uri="http://schemas.openxmlformats.org/drawingml/2006/table">
            <a:tbl>
              <a:tblPr firstRow="1" bandRow="1"/>
              <a:tblGrid>
                <a:gridCol w="349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665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0" dirty="0">
                          <a:latin typeface="Arial"/>
                          <a:cs typeface="Arial"/>
                        </a:rPr>
                        <a:t>Tableaux </a:t>
                      </a:r>
                      <a:r>
                        <a:rPr sz="1600" b="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fr-FR" sz="1600" b="0" dirty="0" smtClean="0">
                          <a:latin typeface="Arial"/>
                          <a:cs typeface="+mn-cs"/>
                        </a:rPr>
                        <a:t>.csv, </a:t>
                      </a:r>
                      <a:r>
                        <a:rPr sz="1600" b="0" dirty="0" smtClean="0">
                          <a:latin typeface="Arial"/>
                          <a:cs typeface="Arial"/>
                        </a:rPr>
                        <a:t>.tab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*, .</a:t>
                      </a:r>
                      <a:r>
                        <a:rPr sz="1600" b="0" dirty="0" err="1" smtClean="0">
                          <a:latin typeface="Arial"/>
                          <a:cs typeface="Arial"/>
                        </a:rPr>
                        <a:t>tsv</a:t>
                      </a:r>
                      <a:r>
                        <a:rPr sz="1600" b="0" dirty="0" smtClean="0">
                          <a:latin typeface="Arial"/>
                          <a:cs typeface="Arial"/>
                        </a:rPr>
                        <a:t>)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sz="1600" b="0" dirty="0" err="1">
                          <a:latin typeface="Arial"/>
                          <a:cs typeface="Arial"/>
                        </a:rPr>
                        <a:t>Texte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 brut </a:t>
                      </a:r>
                      <a:r>
                        <a:rPr sz="1600" b="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fr-FR" sz="1600" b="0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lang="fr-FR" sz="1600" b="0" dirty="0" err="1" smtClean="0">
                          <a:latin typeface="Arial"/>
                          <a:cs typeface="Arial"/>
                        </a:rPr>
                        <a:t>fasta</a:t>
                      </a:r>
                      <a:r>
                        <a:rPr lang="fr-FR" sz="1600" b="0" dirty="0" smtClean="0">
                          <a:latin typeface="Arial"/>
                          <a:cs typeface="Arial"/>
                        </a:rPr>
                        <a:t>, .</a:t>
                      </a:r>
                      <a:r>
                        <a:rPr lang="fr-FR" sz="1600" b="0" dirty="0" err="1" smtClean="0">
                          <a:latin typeface="Arial"/>
                          <a:cs typeface="Arial"/>
                        </a:rPr>
                        <a:t>fastq</a:t>
                      </a:r>
                      <a:r>
                        <a:rPr lang="fr-FR" sz="1600" b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600" b="0" dirty="0" smtClean="0">
                          <a:latin typeface="Arial"/>
                          <a:cs typeface="Arial"/>
                        </a:rPr>
                        <a:t>.txt,)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fr-FR" sz="16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Audio </a:t>
                      </a:r>
                      <a:r>
                        <a:rPr lang="fr-FR" sz="1600" b="0" i="0" u="none" strike="noStrike" cap="none" spc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(.</a:t>
                      </a:r>
                      <a:r>
                        <a:rPr lang="fr-FR" sz="16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mp3, .</a:t>
                      </a:r>
                      <a:r>
                        <a:rPr lang="fr-FR" sz="16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mpeg</a:t>
                      </a:r>
                      <a:r>
                        <a:rPr lang="fr-FR" sz="16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lang="fr-FR" sz="1600" b="0" i="0" u="none" strike="noStrike" cap="none" spc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600" b="0" i="0" u="none" strike="noStrike" cap="none" spc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ogg</a:t>
                      </a:r>
                      <a:r>
                        <a:rPr lang="fr-FR" sz="1600" b="0" i="0" u="none" strike="noStrike" cap="none" spc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, .</a:t>
                      </a:r>
                      <a:r>
                        <a:rPr lang="fr-FR" sz="16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wav</a:t>
                      </a:r>
                      <a:r>
                        <a:rPr lang="fr-FR" sz="1600" b="0" i="0" u="none" strike="noStrike" cap="none" spc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latin typeface="Arial"/>
                          <a:cs typeface="+mn-cs"/>
                        </a:rPr>
                        <a:t>Markdown</a:t>
                      </a:r>
                      <a:r>
                        <a:rPr lang="fr-FR" sz="1600" dirty="0" smtClean="0">
                          <a:latin typeface="Arial"/>
                          <a:cs typeface="+mn-cs"/>
                        </a:rPr>
                        <a:t> (.md)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Image (.</a:t>
                      </a:r>
                      <a:r>
                        <a:rPr lang="fr-FR" sz="16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gif</a:t>
                      </a:r>
                      <a:r>
                        <a:rPr lang="fr-FR" sz="16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, .jpeg, .</a:t>
                      </a:r>
                      <a:r>
                        <a:rPr lang="fr-FR" sz="16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png</a:t>
                      </a:r>
                      <a:r>
                        <a:rPr lang="fr-FR" sz="16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sz="1600" b="0" dirty="0">
                        <a:latin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16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Video</a:t>
                      </a:r>
                      <a:r>
                        <a:rPr lang="fr-FR" sz="16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(.</a:t>
                      </a:r>
                      <a:r>
                        <a:rPr lang="fr-FR" sz="1600" b="0" i="0" u="none" strike="noStrike" cap="none" spc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mp4, </a:t>
                      </a:r>
                      <a:r>
                        <a:rPr lang="fr-FR" sz="16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lang="fr-FR" sz="16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ogg</a:t>
                      </a:r>
                      <a:r>
                        <a:rPr lang="fr-FR" sz="16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, .</a:t>
                      </a:r>
                      <a:r>
                        <a:rPr lang="fr-FR" sz="16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quicktime</a:t>
                      </a:r>
                      <a:r>
                        <a:rPr lang="fr-FR" sz="16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sz="1600" b="0" dirty="0"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cap="none" spc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Page web </a:t>
                      </a:r>
                      <a:r>
                        <a:rPr lang="fr-FR" sz="16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(.html</a:t>
                      </a:r>
                      <a:r>
                        <a:rPr lang="fr-FR" sz="1600" b="0" i="0" u="none" strike="noStrike" cap="none" spc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PDF (.</a:t>
                      </a:r>
                      <a:r>
                        <a:rPr lang="fr-FR" sz="16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pdf</a:t>
                      </a:r>
                      <a:r>
                        <a:rPr lang="fr-FR" sz="1600" b="0" i="0" u="none" strike="noStrike" cap="none" spc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</a:p>
                    <a:p>
                      <a:pPr algn="ctr">
                        <a:defRPr/>
                      </a:pPr>
                      <a:r>
                        <a:rPr lang="fr-FR" sz="1600" b="0" i="0" u="none" strike="noStrike" cap="none" spc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Archive (.zip)</a:t>
                      </a:r>
                      <a:endParaRPr lang="fr-FR" sz="1600" b="0" i="0" u="none" strike="noStrike" cap="none" spc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APIs : Pour quoi faire ?</a:t>
            </a:r>
            <a:endParaRPr lang="fr-FR" cap="smal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différentes APIs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185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Search API : Recherche</a:t>
            </a:r>
            <a:endParaRPr sz="2400"/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Native API : Fonctionnalités principales</a:t>
            </a:r>
            <a:endParaRPr sz="2400"/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ea typeface="Arial"/>
                <a:cs typeface="Arial"/>
              </a:rPr>
              <a:t>⚠ Direct Upload/Replace : Téléversement des fichiers</a:t>
            </a:r>
            <a:endParaRPr lang="fr-FR" sz="2400">
              <a:latin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Data Access API : Téléchargement de fichiers</a:t>
            </a:r>
            <a:endParaRPr sz="2400"/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Metrics API : Statistiques d’utilisation</a:t>
            </a:r>
            <a:endParaRPr sz="2400"/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ea typeface="Arial"/>
                <a:cs typeface="Arial"/>
              </a:rPr>
              <a:t>SWORD API : Dépôt de fichiers et jeux de données</a:t>
            </a:r>
            <a:endParaRPr lang="fr-FR" sz="2400">
              <a:latin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MyData API ⚠ non documentée</a:t>
            </a:r>
            <a:endParaRPr lang="fr-FR" sz="240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8241444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</p:spPr>
        <p:txBody>
          <a:bodyPr/>
          <a:lstStyle/>
          <a:p>
            <a:pPr>
              <a:defRPr/>
            </a:pPr>
            <a:fld id="{AF5B7323-67DA-62D9-DAB6-CC5E5E5FC2E6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23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Rechercher des jeux de données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1205308" cy="4582950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fr-FR" dirty="0">
                <a:latin typeface="Consolas"/>
                <a:cs typeface="Arial"/>
              </a:rPr>
              <a:t>API = </a:t>
            </a:r>
            <a:r>
              <a:rPr lang="fr-FR" dirty="0" err="1">
                <a:latin typeface="Consolas"/>
                <a:cs typeface="Arial"/>
              </a:rPr>
              <a:t>Search</a:t>
            </a:r>
            <a:r>
              <a:rPr lang="fr-FR" dirty="0">
                <a:latin typeface="Consolas"/>
                <a:cs typeface="Arial"/>
              </a:rPr>
              <a:t> ou </a:t>
            </a:r>
            <a:r>
              <a:rPr lang="fr-FR" dirty="0" err="1">
                <a:latin typeface="Consolas"/>
                <a:cs typeface="Arial"/>
              </a:rPr>
              <a:t>MyData</a:t>
            </a:r>
            <a:endParaRPr dirty="0"/>
          </a:p>
          <a:p>
            <a:pPr marL="0" indent="0">
              <a:buNone/>
              <a:defRPr/>
            </a:pPr>
            <a:endParaRPr lang="fr-FR" sz="2600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 dirty="0">
                <a:latin typeface="Arial"/>
                <a:cs typeface="Arial"/>
              </a:rPr>
              <a:t>Cas d’usage :</a:t>
            </a:r>
            <a:endParaRPr sz="2600" dirty="0"/>
          </a:p>
          <a:p>
            <a:pPr>
              <a:defRPr/>
            </a:pPr>
            <a:r>
              <a:rPr lang="fr-FR" sz="2600" dirty="0">
                <a:latin typeface="Arial"/>
                <a:cs typeface="Arial"/>
              </a:rPr>
              <a:t>Recherche simple ou avancée, avec ou sans authentification</a:t>
            </a:r>
            <a:endParaRPr sz="2600" dirty="0"/>
          </a:p>
          <a:p>
            <a:pPr>
              <a:defRPr/>
            </a:pPr>
            <a:r>
              <a:rPr lang="fr-FR" sz="2600" dirty="0">
                <a:latin typeface="Arial"/>
                <a:cs typeface="Arial"/>
              </a:rPr>
              <a:t>Récupérer les données d’un utilisateur (</a:t>
            </a:r>
            <a:r>
              <a:rPr lang="fr-FR" sz="2600" dirty="0" err="1">
                <a:latin typeface="Arial"/>
                <a:cs typeface="Arial"/>
              </a:rPr>
              <a:t>MyData</a:t>
            </a:r>
            <a:r>
              <a:rPr lang="fr-FR" sz="2600" dirty="0">
                <a:latin typeface="Arial"/>
                <a:cs typeface="Arial"/>
              </a:rPr>
              <a:t>)</a:t>
            </a:r>
            <a:endParaRPr sz="2600" dirty="0"/>
          </a:p>
          <a:p>
            <a:pPr>
              <a:defRPr/>
            </a:pPr>
            <a:endParaRPr lang="fr-FR" sz="2600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 dirty="0">
                <a:latin typeface="Arial"/>
                <a:cs typeface="Arial"/>
              </a:rPr>
              <a:t>Points importants à l'usage :</a:t>
            </a:r>
            <a:endParaRPr sz="2600" dirty="0"/>
          </a:p>
          <a:p>
            <a:pPr>
              <a:defRPr/>
            </a:pPr>
            <a:r>
              <a:rPr lang="fr-FR" sz="2600" dirty="0">
                <a:latin typeface="Arial"/>
                <a:cs typeface="Arial"/>
              </a:rPr>
              <a:t>Pour rechercher sur des métadonnées spécifiques, voir le schéma </a:t>
            </a:r>
            <a:r>
              <a:rPr lang="fr-FR" sz="2600" u="sng" dirty="0">
                <a:solidFill>
                  <a:schemeClr val="hlink"/>
                </a:solidFill>
                <a:latin typeface="Arial"/>
                <a:cs typeface="Arial"/>
                <a:hlinkClick r:id="rId3" action="ppaction://hlinksldjump" tooltip="ppaction://hlinksldjumpslide12"/>
              </a:rPr>
              <a:t>diapo 13</a:t>
            </a:r>
            <a:endParaRPr lang="fr-FR" sz="2600" dirty="0">
              <a:latin typeface="Arial"/>
              <a:cs typeface="Arial"/>
            </a:endParaRPr>
          </a:p>
          <a:p>
            <a:pPr>
              <a:defRPr/>
            </a:pPr>
            <a:r>
              <a:rPr lang="fr-FR" sz="2600" dirty="0">
                <a:latin typeface="Arial"/>
                <a:cs typeface="Arial"/>
              </a:rPr>
              <a:t>Peu de métadonnées renvoyées : si besoin, utiliser l‘API Native ensuite </a:t>
            </a:r>
            <a:endParaRPr sz="2600" dirty="0"/>
          </a:p>
          <a:p>
            <a:pPr>
              <a:defRPr/>
            </a:pPr>
            <a:r>
              <a:rPr lang="fr-FR" sz="2600" dirty="0">
                <a:latin typeface="Arial"/>
                <a:cs typeface="Arial"/>
              </a:rPr>
              <a:t>Attention à la pagination : tous les résultats ne sont pas renvoyés</a:t>
            </a:r>
            <a:endParaRPr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24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Gérer une collection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4730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r-FR">
                <a:latin typeface="Consolas"/>
              </a:rPr>
              <a:t>API = Native</a:t>
            </a:r>
            <a:endParaRPr/>
          </a:p>
          <a:p>
            <a:pPr marL="0" indent="0">
              <a:buNone/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Cas d‘usage :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Créer, modifier et publier une collection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Gérer les informations, droits et autres possibilités du portail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Supprimer la collection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Récupérer les données des Registres des visiteurs</a:t>
            </a:r>
            <a:endParaRPr sz="2600"/>
          </a:p>
          <a:p>
            <a:pPr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Point d‘attention à l‘usage :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Authentification généralement nécessaire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CORS (certaines commandes non utilisables en frontend web)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25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Gérer un jeu de données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52311"/>
            <a:ext cx="10525125" cy="43572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fr-FR">
                <a:latin typeface="Consolas"/>
                <a:ea typeface="Arial"/>
                <a:cs typeface="Arial"/>
              </a:rPr>
              <a:t>API = </a:t>
            </a:r>
            <a:r>
              <a:rPr lang="fr-FR">
                <a:latin typeface="Consolas"/>
                <a:cs typeface="Arial"/>
              </a:rPr>
              <a:t>Native ou SWORD</a:t>
            </a:r>
            <a:endParaRPr lang="fr-FR">
              <a:latin typeface="Consolas"/>
              <a:ea typeface="Arial"/>
              <a:cs typeface="Arial"/>
            </a:endParaRPr>
          </a:p>
          <a:p>
            <a:pPr marL="0" indent="0">
              <a:buNone/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Cas d‘usage</a:t>
            </a:r>
            <a:endParaRPr lang="fr-FR" sz="260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ea typeface="Arial"/>
                <a:cs typeface="Arial"/>
              </a:rPr>
              <a:t>Créer</a:t>
            </a:r>
            <a:r>
              <a:rPr lang="fr-FR" sz="2600">
                <a:latin typeface="Arial"/>
                <a:cs typeface="Arial"/>
              </a:rPr>
              <a:t>, modifier </a:t>
            </a:r>
            <a:r>
              <a:rPr lang="fr-FR" sz="2600">
                <a:latin typeface="Arial"/>
                <a:ea typeface="Arial"/>
                <a:cs typeface="Arial"/>
              </a:rPr>
              <a:t>et publier un jeu de données</a:t>
            </a:r>
            <a:endParaRPr lang="fr-FR"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ea typeface="Arial"/>
                <a:cs typeface="Arial"/>
              </a:rPr>
              <a:t>Gérer les métadonnées, droits </a:t>
            </a:r>
            <a:r>
              <a:rPr lang="fr-FR" sz="2600">
                <a:latin typeface="Arial"/>
                <a:cs typeface="Arial"/>
              </a:rPr>
              <a:t>et autres possibilités du portail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ea typeface="Arial"/>
                <a:cs typeface="Arial"/>
              </a:rPr>
              <a:t>Supprimer le jeu de données</a:t>
            </a:r>
            <a:endParaRPr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Point d‘attention à l‘usage :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Authentification généralement nécessaire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CORS</a:t>
            </a:r>
            <a:r>
              <a:rPr lang="fr-FR" sz="2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(certaines commandes non utilisables en frontend web)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26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Gestion des fichiers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3572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fr-FR">
                <a:latin typeface="Consolas"/>
                <a:ea typeface="Arial"/>
                <a:cs typeface="Arial"/>
              </a:rPr>
              <a:t>API = Native ou Data Access</a:t>
            </a:r>
            <a:endParaRPr lang="fr-FR">
              <a:latin typeface="Consolas"/>
              <a:cs typeface="Arial"/>
            </a:endParaRPr>
          </a:p>
          <a:p>
            <a:pPr marL="0" indent="0">
              <a:buNone/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Cas d‘usage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Créer, remplacer, modifier et supprimer des fichiers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Administrer (et demander) l’accès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Télécharger des fichiers ou certaines de leurs variables</a:t>
            </a:r>
            <a:endParaRPr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Point d‘attention à l‘usage :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Authentification généralement nécessaire</a:t>
            </a:r>
            <a:endParaRPr/>
          </a:p>
          <a:p>
            <a:pPr>
              <a:defRPr/>
            </a:pPr>
            <a:r>
              <a:rPr lang="fr-FR" sz="2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CORS (certaines commandes non utilisables en frontend web)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27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dirty="0" smtClean="0">
                <a:latin typeface="Marianne"/>
              </a:rPr>
              <a:t>Métriques</a:t>
            </a:r>
            <a:endParaRPr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41882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>
                <a:latin typeface="Consolas"/>
                <a:ea typeface="Arial"/>
                <a:cs typeface="Arial"/>
              </a:rPr>
              <a:t>API = Metrics</a:t>
            </a:r>
            <a:endParaRPr/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Cas d‘usage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Récupérer des métriques sur le portail (créations, téléchargements…)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Récupérer des métriques pour une collection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Récupérer des métriques d’utilisation pour un jeu de données</a:t>
            </a:r>
            <a:endParaRPr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Point d‘attention à l‘usage :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Données de bac à sable pas forcément renseignées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28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API MyData : Documentation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829734" y="1992924"/>
            <a:ext cx="5181601" cy="47817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1700">
                <a:latin typeface="Arial"/>
                <a:cs typeface="Arial"/>
              </a:rPr>
              <a:t>Endpoint : </a:t>
            </a:r>
            <a:r>
              <a:rPr lang="fr-FR" sz="1700">
                <a:latin typeface="Consolas"/>
                <a:cs typeface="Arial"/>
              </a:rPr>
              <a:t>{serveur}/api/mydata/retrieve</a:t>
            </a:r>
            <a:endParaRPr sz="1700"/>
          </a:p>
          <a:p>
            <a:pPr>
              <a:defRPr/>
            </a:pPr>
            <a:r>
              <a:rPr lang="fr-FR" sz="1700">
                <a:latin typeface="Arial"/>
                <a:cs typeface="Arial"/>
              </a:rPr>
              <a:t>Paramètres :</a:t>
            </a:r>
            <a:endParaRPr sz="1700"/>
          </a:p>
          <a:p>
            <a:pPr lvl="1">
              <a:defRPr/>
            </a:pPr>
            <a:r>
              <a:rPr lang="fr-FR" sz="1700">
                <a:latin typeface="Arial"/>
                <a:cs typeface="Arial"/>
              </a:rPr>
              <a:t>Key = </a:t>
            </a:r>
            <a:r>
              <a:rPr lang="fr-FR" sz="1700" i="1">
                <a:latin typeface="Arial"/>
                <a:cs typeface="Arial"/>
              </a:rPr>
              <a:t>Jeton de l’utilisateur; pour cette API il ne doit pas être passé dans le header</a:t>
            </a:r>
            <a:endParaRPr lang="fr-FR" sz="1700">
              <a:latin typeface="Arial"/>
              <a:cs typeface="Arial"/>
            </a:endParaRPr>
          </a:p>
          <a:p>
            <a:pPr lvl="1">
              <a:defRPr/>
            </a:pPr>
            <a:r>
              <a:rPr lang="fr-FR" sz="1700">
                <a:latin typeface="Arial"/>
                <a:cs typeface="Arial"/>
              </a:rPr>
              <a:t>role_ids = </a:t>
            </a:r>
            <a:r>
              <a:rPr lang="fr-FR" sz="1700" i="1">
                <a:latin typeface="Arial"/>
                <a:cs typeface="Arial"/>
              </a:rPr>
              <a:t>Rôles de l’utilisateur, plusieurs valeurs possibles parmi :</a:t>
            </a:r>
            <a:endParaRPr lang="fr-FR" sz="1700">
              <a:latin typeface="Arial"/>
              <a:cs typeface="Arial"/>
            </a:endParaRPr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1 = Admin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2 = File Downloader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3 = Dataverse + Dataset Creator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4 = Dataverse Creator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5 = Dataset Creator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6 = Contributor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7 = Curator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8 = Member</a:t>
            </a:r>
            <a:endParaRPr sz="1700"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6096000" y="1779189"/>
            <a:ext cx="5257800" cy="4995467"/>
          </a:xfrm>
        </p:spPr>
        <p:txBody>
          <a:bodyPr>
            <a:normAutofit/>
          </a:bodyPr>
          <a:lstStyle/>
          <a:p>
            <a:pPr marL="342900" lvl="1" indent="0">
              <a:buNone/>
              <a:defRPr/>
            </a:pPr>
            <a:endParaRPr lang="fr-FR" sz="1700">
              <a:latin typeface="Arial"/>
              <a:cs typeface="Arial"/>
            </a:endParaRPr>
          </a:p>
          <a:p>
            <a:pPr marL="342900" lvl="1" indent="0">
              <a:buNone/>
              <a:defRPr/>
            </a:pPr>
            <a:endParaRPr lang="fr-FR" sz="1700">
              <a:latin typeface="Arial"/>
              <a:cs typeface="Arial"/>
            </a:endParaRPr>
          </a:p>
          <a:p>
            <a:pPr marL="342900" lvl="1" indent="0">
              <a:buNone/>
              <a:defRPr/>
            </a:pPr>
            <a:endParaRPr lang="fr-FR" sz="1700">
              <a:latin typeface="Arial"/>
              <a:cs typeface="Arial"/>
            </a:endParaRPr>
          </a:p>
          <a:p>
            <a:pPr lvl="1">
              <a:defRPr/>
            </a:pPr>
            <a:r>
              <a:rPr lang="fr-FR" sz="1700">
                <a:latin typeface="Arial"/>
                <a:cs typeface="Arial"/>
              </a:rPr>
              <a:t>dvobject_types = </a:t>
            </a:r>
            <a:r>
              <a:rPr lang="fr-FR" sz="1700" i="1">
                <a:latin typeface="Arial"/>
                <a:cs typeface="Arial"/>
              </a:rPr>
              <a:t>Type d’objet, plusieurs valeurs possibles parmi :</a:t>
            </a:r>
            <a:endParaRPr lang="fr-FR" sz="1700">
              <a:latin typeface="Arial"/>
              <a:cs typeface="Arial"/>
            </a:endParaRPr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DataFile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Dataset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Dataverse</a:t>
            </a:r>
            <a:endParaRPr sz="1700"/>
          </a:p>
          <a:p>
            <a:pPr lvl="1">
              <a:defRPr/>
            </a:pPr>
            <a:r>
              <a:rPr lang="fr-FR" sz="1700">
                <a:latin typeface="Arial"/>
                <a:cs typeface="Arial"/>
              </a:rPr>
              <a:t>published_states = </a:t>
            </a:r>
            <a:r>
              <a:rPr lang="fr-FR" sz="1700" i="1">
                <a:latin typeface="Arial"/>
                <a:cs typeface="Arial"/>
              </a:rPr>
              <a:t>Etat de l’objet, plusieurs valeurs possibles parmi :</a:t>
            </a:r>
            <a:endParaRPr lang="fr-FR" sz="1700">
              <a:latin typeface="Arial"/>
              <a:cs typeface="Arial"/>
            </a:endParaRPr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Published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Unpublished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Draft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Deaccessioned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In+Review</a:t>
            </a:r>
            <a:endParaRPr sz="1700"/>
          </a:p>
          <a:p>
            <a:pPr lvl="1">
              <a:defRPr/>
            </a:pPr>
            <a:r>
              <a:rPr lang="fr-FR" sz="1700">
                <a:latin typeface="Arial"/>
                <a:cs typeface="Arial"/>
              </a:rPr>
              <a:t>per_page </a:t>
            </a:r>
            <a:r>
              <a:rPr lang="fr-FR" sz="1700" i="1">
                <a:latin typeface="Arial"/>
                <a:cs typeface="Arial"/>
              </a:rPr>
              <a:t>= Nombre de résultats renvoyés par page</a:t>
            </a:r>
            <a:endParaRPr lang="fr-FR" sz="17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04772" y="5342936"/>
            <a:ext cx="8184336" cy="527660"/>
          </a:xfrm>
        </p:spPr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APIs : Qu’est-ce que c’est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04771" y="5342936"/>
            <a:ext cx="10708705" cy="527660"/>
          </a:xfrm>
        </p:spPr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Présentation du projet national </a:t>
            </a:r>
            <a:br>
              <a:rPr lang="fr-FR" cap="small">
                <a:latin typeface="Marianne"/>
              </a:rPr>
            </a:br>
            <a:r>
              <a:rPr lang="fr-FR" cap="small">
                <a:latin typeface="Marianne"/>
              </a:rPr>
              <a:t>Recherche Data Gouv</a:t>
            </a:r>
            <a:endParaRPr/>
          </a:p>
          <a:p>
            <a:pPr>
              <a:defRPr/>
            </a:pPr>
            <a:endParaRPr lang="fr-FR" cap="small">
              <a:latin typeface="Marian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API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Application</a:t>
            </a:r>
            <a:r>
              <a:rPr lang="fr-FR">
                <a:latin typeface="Arial"/>
                <a:cs typeface="Arial"/>
              </a:rPr>
              <a:t> Programming Interface</a:t>
            </a:r>
            <a:endParaRPr/>
          </a:p>
        </p:txBody>
      </p:sp>
      <p:sp>
        <p:nvSpPr>
          <p:cNvPr id="5" name="Émoticône 4"/>
          <p:cNvSpPr/>
          <p:nvPr/>
        </p:nvSpPr>
        <p:spPr bwMode="auto">
          <a:xfrm>
            <a:off x="2207568" y="3157224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Organigramme : Alternative 6"/>
          <p:cNvSpPr/>
          <p:nvPr/>
        </p:nvSpPr>
        <p:spPr bwMode="auto">
          <a:xfrm>
            <a:off x="7313755" y="2738269"/>
            <a:ext cx="1688968" cy="3427035"/>
          </a:xfrm>
          <a:prstGeom prst="flowChartAlternateProcess">
            <a:avLst/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000">
                <a:solidFill>
                  <a:schemeClr val="tx1"/>
                </a:solidFill>
                <a:latin typeface="Arial"/>
                <a:cs typeface="Arial"/>
              </a:rPr>
              <a:t>Application</a:t>
            </a:r>
            <a:endParaRPr>
              <a:latin typeface="Arial"/>
              <a:cs typeface="Arial"/>
            </a:endParaRPr>
          </a:p>
        </p:txBody>
      </p:sp>
      <p:sp>
        <p:nvSpPr>
          <p:cNvPr id="9" name="Organigramme : Alternative 8"/>
          <p:cNvSpPr/>
          <p:nvPr/>
        </p:nvSpPr>
        <p:spPr bwMode="auto">
          <a:xfrm>
            <a:off x="1343472" y="4145463"/>
            <a:ext cx="2664295" cy="612648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>
                <a:solidFill>
                  <a:schemeClr val="tx1"/>
                </a:solidFill>
                <a:latin typeface="Arial"/>
                <a:cs typeface="Arial"/>
              </a:rPr>
              <a:t>Mon script, logiciel, etc.</a:t>
            </a:r>
            <a:endParaRPr>
              <a:latin typeface="Arial"/>
              <a:cs typeface="Arial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40239" y="3533786"/>
            <a:ext cx="1836000" cy="1836000"/>
          </a:xfrm>
          <a:prstGeom prst="rect">
            <a:avLst/>
          </a:prstGeom>
        </p:spPr>
      </p:pic>
      <p:sp>
        <p:nvSpPr>
          <p:cNvPr id="1023124546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</p:spPr>
        <p:txBody>
          <a:bodyPr/>
          <a:lstStyle/>
          <a:p>
            <a:pPr>
              <a:defRPr/>
            </a:pPr>
            <a:fld id="{60D5453C-E292-444D-285A-8F0944517C05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API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fr-FR">
                <a:latin typeface="Arial"/>
                <a:cs typeface="Arial"/>
              </a:rPr>
              <a:t>Application </a:t>
            </a: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Programming</a:t>
            </a:r>
            <a:r>
              <a:rPr lang="fr-FR">
                <a:latin typeface="Arial"/>
                <a:cs typeface="Arial"/>
              </a:rPr>
              <a:t> Interface</a:t>
            </a:r>
            <a:endParaRPr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 bwMode="auto">
          <a:xfrm>
            <a:off x="4007768" y="4455614"/>
            <a:ext cx="3276181" cy="3499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solid"/>
            <a:headEnd type="arrow" len="med"/>
            <a:tailEnd type="arrow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" name="ZoneTexte 5"/>
          <p:cNvSpPr txBox="1"/>
          <p:nvPr/>
        </p:nvSpPr>
        <p:spPr bwMode="auto">
          <a:xfrm>
            <a:off x="5125495" y="3083635"/>
            <a:ext cx="1225616" cy="107280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8000">
                <a:solidFill>
                  <a:srgbClr val="C00000"/>
                </a:solidFill>
              </a:rPr>
              <a:t>⚠</a:t>
            </a:r>
            <a:endParaRPr/>
          </a:p>
        </p:txBody>
      </p:sp>
      <p:sp>
        <p:nvSpPr>
          <p:cNvPr id="8" name="Organigramme : Alternative 7"/>
          <p:cNvSpPr/>
          <p:nvPr/>
        </p:nvSpPr>
        <p:spPr bwMode="auto">
          <a:xfrm>
            <a:off x="7313754" y="2738269"/>
            <a:ext cx="1688968" cy="3427035"/>
          </a:xfrm>
          <a:prstGeom prst="flowChartAlternateProcess">
            <a:avLst/>
          </a:prstGeom>
          <a:solidFill>
            <a:schemeClr val="bg1"/>
          </a:solidFill>
          <a:ln w="1269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000">
                <a:solidFill>
                  <a:schemeClr val="tx1"/>
                </a:solidFill>
                <a:latin typeface="Arial"/>
                <a:cs typeface="Arial"/>
              </a:rPr>
              <a:t>Application</a:t>
            </a:r>
            <a:endParaRPr>
              <a:latin typeface="Arial"/>
              <a:cs typeface="Arial"/>
            </a:endParaRPr>
          </a:p>
        </p:txBody>
      </p:sp>
      <p:sp>
        <p:nvSpPr>
          <p:cNvPr id="10" name="Émoticône 9"/>
          <p:cNvSpPr/>
          <p:nvPr/>
        </p:nvSpPr>
        <p:spPr bwMode="auto">
          <a:xfrm>
            <a:off x="2207568" y="3157223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" name="Organigramme : Alternative 10"/>
          <p:cNvSpPr/>
          <p:nvPr/>
        </p:nvSpPr>
        <p:spPr bwMode="auto">
          <a:xfrm>
            <a:off x="1343473" y="4145463"/>
            <a:ext cx="2630934" cy="612648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>
                <a:solidFill>
                  <a:srgbClr val="C00000"/>
                </a:solidFill>
                <a:latin typeface="Arial"/>
                <a:cs typeface="Arial"/>
              </a:rPr>
              <a:t>Mon script, logiciel, etc.</a:t>
            </a:r>
            <a:endParaRPr>
              <a:latin typeface="Arial"/>
              <a:cs typeface="Arial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40239" y="3533786"/>
            <a:ext cx="1836000" cy="1836000"/>
          </a:xfrm>
          <a:prstGeom prst="rect">
            <a:avLst/>
          </a:prstGeom>
        </p:spPr>
      </p:pic>
      <p:sp>
        <p:nvSpPr>
          <p:cNvPr id="1006842675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</p:spPr>
        <p:txBody>
          <a:bodyPr/>
          <a:lstStyle/>
          <a:p>
            <a:pPr>
              <a:defRPr/>
            </a:pPr>
            <a:fld id="{AB87CC2E-AC89-D9EB-48B3-3B9D09C60459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API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fr-FR">
                <a:latin typeface="Arial"/>
                <a:cs typeface="Arial"/>
              </a:rPr>
              <a:t>Application Programming </a:t>
            </a: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Interface</a:t>
            </a:r>
            <a:endParaRPr/>
          </a:p>
        </p:txBody>
      </p:sp>
      <p:sp>
        <p:nvSpPr>
          <p:cNvPr id="6" name="Organigramme : Alternative 5"/>
          <p:cNvSpPr/>
          <p:nvPr/>
        </p:nvSpPr>
        <p:spPr bwMode="auto">
          <a:xfrm>
            <a:off x="7300315" y="2738269"/>
            <a:ext cx="1688968" cy="3427035"/>
          </a:xfrm>
          <a:prstGeom prst="flowChartAlternateProcess">
            <a:avLst/>
          </a:prstGeom>
          <a:solidFill>
            <a:schemeClr val="bg1"/>
          </a:solidFill>
          <a:ln w="1269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000">
                <a:solidFill>
                  <a:schemeClr val="tx1"/>
                </a:solidFill>
                <a:latin typeface="Arial"/>
                <a:cs typeface="Arial"/>
              </a:rPr>
              <a:t>Application</a:t>
            </a:r>
            <a:endParaRPr>
              <a:latin typeface="Arial"/>
              <a:cs typeface="Arial"/>
            </a:endParaRPr>
          </a:p>
        </p:txBody>
      </p:sp>
      <p:sp>
        <p:nvSpPr>
          <p:cNvPr id="8" name="Organigramme : Alternative 7"/>
          <p:cNvSpPr/>
          <p:nvPr/>
        </p:nvSpPr>
        <p:spPr bwMode="auto">
          <a:xfrm>
            <a:off x="4696322" y="2738269"/>
            <a:ext cx="1688968" cy="3427035"/>
          </a:xfrm>
          <a:prstGeom prst="flowChartAlternateProcess">
            <a:avLst/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800">
                <a:solidFill>
                  <a:schemeClr val="tx1"/>
                </a:solidFill>
                <a:latin typeface="Arial"/>
                <a:cs typeface="Arial"/>
              </a:rPr>
              <a:t>API</a:t>
            </a:r>
            <a:endParaRPr>
              <a:latin typeface="Arial"/>
              <a:cs typeface="Arial"/>
            </a:endParaRPr>
          </a:p>
        </p:txBody>
      </p:sp>
      <p:cxnSp>
        <p:nvCxnSpPr>
          <p:cNvPr id="9" name="Connecteur droit 8"/>
          <p:cNvCxnSpPr>
            <a:cxnSpLocks/>
          </p:cNvCxnSpPr>
          <p:nvPr/>
        </p:nvCxnSpPr>
        <p:spPr bwMode="auto">
          <a:xfrm>
            <a:off x="3992881" y="4424572"/>
            <a:ext cx="3255247" cy="5610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solid"/>
            <a:headEnd type="arrow" len="med"/>
            <a:tailEnd type="arrow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" name="ZoneTexte 9"/>
          <p:cNvSpPr txBox="1"/>
          <p:nvPr/>
        </p:nvSpPr>
        <p:spPr bwMode="auto">
          <a:xfrm>
            <a:off x="4711075" y="3155644"/>
            <a:ext cx="1669329" cy="107280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8000">
                <a:solidFill>
                  <a:srgbClr val="C00000"/>
                </a:solidFill>
              </a:rPr>
              <a:t>⚙</a:t>
            </a:r>
            <a:r>
              <a:rPr sz="3600">
                <a:solidFill>
                  <a:srgbClr val="C00000"/>
                </a:solidFill>
              </a:rPr>
              <a:t>⚙</a:t>
            </a:r>
            <a:endParaRPr sz="8000">
              <a:solidFill>
                <a:srgbClr val="C00000"/>
              </a:solidFill>
            </a:endParaRPr>
          </a:p>
        </p:txBody>
      </p:sp>
      <p:sp>
        <p:nvSpPr>
          <p:cNvPr id="11" name="Émoticône 10"/>
          <p:cNvSpPr/>
          <p:nvPr/>
        </p:nvSpPr>
        <p:spPr bwMode="auto">
          <a:xfrm>
            <a:off x="2194129" y="3157223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" name="Organigramme : Alternative 11"/>
          <p:cNvSpPr/>
          <p:nvPr/>
        </p:nvSpPr>
        <p:spPr bwMode="auto">
          <a:xfrm>
            <a:off x="1271464" y="4145463"/>
            <a:ext cx="2684618" cy="612648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>
                <a:solidFill>
                  <a:schemeClr val="tx1"/>
                </a:solidFill>
                <a:latin typeface="Arial"/>
                <a:cs typeface="Arial"/>
              </a:rPr>
              <a:t>Mon script, logiciel, etc.</a:t>
            </a:r>
            <a:endParaRPr>
              <a:latin typeface="Arial"/>
              <a:cs typeface="Arial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40239" y="3533786"/>
            <a:ext cx="1836000" cy="1836000"/>
          </a:xfrm>
          <a:prstGeom prst="rect">
            <a:avLst/>
          </a:prstGeom>
        </p:spPr>
      </p:pic>
      <p:sp>
        <p:nvSpPr>
          <p:cNvPr id="775486697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</p:spPr>
        <p:txBody>
          <a:bodyPr/>
          <a:lstStyle/>
          <a:p>
            <a:pPr>
              <a:defRPr/>
            </a:pPr>
            <a:fld id="{F67F621E-DAFD-D4C1-A60C-1F9B4C393949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Analogie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1129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ea typeface="Calibri"/>
                <a:cs typeface="Arial"/>
              </a:rPr>
              <a:t>Un </a:t>
            </a:r>
            <a:r>
              <a:rPr lang="fr-FR" sz="2400" b="1">
                <a:latin typeface="Arial"/>
                <a:ea typeface="Calibri"/>
                <a:cs typeface="Arial"/>
              </a:rPr>
              <a:t>annuaire téléphonique</a:t>
            </a:r>
            <a:r>
              <a:rPr lang="fr-FR" sz="2400">
                <a:latin typeface="Arial"/>
                <a:ea typeface="Calibri"/>
                <a:cs typeface="Arial"/>
              </a:rPr>
              <a:t> permet à un </a:t>
            </a:r>
            <a:r>
              <a:rPr lang="fr-FR" sz="2400" b="1">
                <a:latin typeface="Arial"/>
                <a:ea typeface="Calibri"/>
                <a:cs typeface="Arial"/>
              </a:rPr>
              <a:t>humain</a:t>
            </a:r>
            <a:r>
              <a:rPr lang="fr-FR" sz="2400">
                <a:latin typeface="Arial"/>
                <a:ea typeface="Calibri"/>
                <a:cs typeface="Arial"/>
              </a:rPr>
              <a:t>, de demander une information à un autre </a:t>
            </a:r>
            <a:r>
              <a:rPr lang="fr-FR" sz="2400" b="1">
                <a:latin typeface="Arial"/>
                <a:ea typeface="Calibri"/>
                <a:cs typeface="Arial"/>
              </a:rPr>
              <a:t>humain</a:t>
            </a:r>
            <a:r>
              <a:rPr lang="fr-FR" sz="2400">
                <a:latin typeface="Arial"/>
                <a:ea typeface="Calibri"/>
                <a:cs typeface="Arial"/>
              </a:rPr>
              <a:t>, par </a:t>
            </a:r>
            <a:r>
              <a:rPr lang="fr-FR" sz="2400" b="1">
                <a:latin typeface="Arial"/>
                <a:ea typeface="Calibri"/>
                <a:cs typeface="Arial"/>
              </a:rPr>
              <a:t>téléphone</a:t>
            </a:r>
            <a:r>
              <a:rPr lang="fr-FR" sz="2400">
                <a:latin typeface="Arial"/>
                <a:ea typeface="Calibri"/>
                <a:cs typeface="Arial"/>
              </a:rPr>
              <a:t>.</a:t>
            </a:r>
            <a:endParaRPr lang="fr-FR" sz="24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Clr>
                <a:srgbClr val="275662"/>
              </a:buClr>
              <a:buSzPct val="130000"/>
              <a:buFont typeface="Wingdings"/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ea typeface="Calibri"/>
                <a:cs typeface="Arial"/>
              </a:rPr>
              <a:t>Une </a:t>
            </a:r>
            <a:r>
              <a:rPr lang="fr-FR" sz="2400" b="1">
                <a:latin typeface="Arial"/>
                <a:ea typeface="Calibri"/>
                <a:cs typeface="Arial"/>
              </a:rPr>
              <a:t>API</a:t>
            </a:r>
            <a:r>
              <a:rPr lang="fr-FR" sz="2400">
                <a:latin typeface="Arial"/>
                <a:ea typeface="Calibri"/>
                <a:cs typeface="Arial"/>
              </a:rPr>
              <a:t>, permet à un </a:t>
            </a:r>
            <a:r>
              <a:rPr lang="fr-FR" sz="2400" b="1">
                <a:latin typeface="Arial"/>
                <a:ea typeface="Calibri"/>
                <a:cs typeface="Arial"/>
              </a:rPr>
              <a:t>ordinateur </a:t>
            </a:r>
            <a:r>
              <a:rPr lang="fr-FR" sz="2400">
                <a:latin typeface="Arial"/>
                <a:ea typeface="Calibri"/>
                <a:cs typeface="Arial"/>
              </a:rPr>
              <a:t>de demander une information à un </a:t>
            </a:r>
            <a:r>
              <a:rPr lang="fr-FR" sz="2400" b="1">
                <a:latin typeface="Arial"/>
                <a:ea typeface="Calibri"/>
                <a:cs typeface="Arial"/>
              </a:rPr>
              <a:t>autre ordinateur</a:t>
            </a:r>
            <a:r>
              <a:rPr lang="fr-FR" sz="2400">
                <a:latin typeface="Arial"/>
                <a:ea typeface="Calibri"/>
                <a:cs typeface="Arial"/>
              </a:rPr>
              <a:t>, par </a:t>
            </a:r>
            <a:r>
              <a:rPr lang="fr-FR" sz="2400" b="1">
                <a:latin typeface="Arial"/>
                <a:ea typeface="Calibri"/>
                <a:cs typeface="Arial"/>
              </a:rPr>
              <a:t>internet.</a:t>
            </a:r>
            <a:endParaRPr lang="fr-FR" sz="24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Clr>
                <a:srgbClr val="275662"/>
              </a:buClr>
              <a:buSzPct val="130000"/>
              <a:buFont typeface="Wingdings"/>
              <a:buNone/>
              <a:defRPr/>
            </a:pPr>
            <a:endParaRPr lang="fr-FR" sz="2400" b="1">
              <a:latin typeface="Arial"/>
              <a:ea typeface="Calibri"/>
              <a:cs typeface="Arial"/>
            </a:endParaRPr>
          </a:p>
          <a:p>
            <a:pPr marL="0" indent="0" algn="ctr">
              <a:lnSpc>
                <a:spcPct val="150000"/>
              </a:lnSpc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 i="1">
                <a:latin typeface="Arial"/>
                <a:ea typeface="Calibri"/>
                <a:cs typeface="Arial"/>
              </a:rPr>
              <a:t>Source : api.gouv.fr, consultation le 18/10/2021</a:t>
            </a:r>
            <a:endParaRPr lang="fr-FR" sz="2400">
              <a:latin typeface="Arial"/>
              <a:ea typeface="Calibri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</p:txBody>
      </p:sp>
      <p:sp>
        <p:nvSpPr>
          <p:cNvPr id="1323163253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</p:spPr>
        <p:txBody>
          <a:bodyPr/>
          <a:lstStyle/>
          <a:p>
            <a:pPr>
              <a:defRPr/>
            </a:pPr>
            <a:fld id="{52CD59BE-9D60-33C2-EE65-049D1283F7EB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34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Votre premier appel API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16789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Vous l’avez fait sans le savoir !</a:t>
            </a:r>
            <a:endParaRPr sz="24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6122" y="2500923"/>
            <a:ext cx="2369280" cy="39459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00359" y="3550866"/>
            <a:ext cx="962965" cy="9507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550351" y="1008087"/>
            <a:ext cx="1548024" cy="12661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2519609" y="2555329"/>
            <a:ext cx="715104" cy="9955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6600" y="5286199"/>
            <a:ext cx="998788" cy="9361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690260" y="4501604"/>
            <a:ext cx="860091" cy="583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35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6082998" cy="36512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775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Votre premier appel API vers l’entrepôt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99387"/>
            <a:ext cx="11017740" cy="37778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200000"/>
              </a:lnSpc>
              <a:buSzPct val="130000"/>
              <a:buNone/>
              <a:defRPr/>
            </a:pPr>
            <a:r>
              <a:rPr lang="fr-FR">
                <a:latin typeface="Arial"/>
                <a:ea typeface="Arial"/>
                <a:cs typeface="Arial"/>
              </a:rPr>
              <a:t>Dans votre navigateur, tapez :</a:t>
            </a:r>
            <a:br>
              <a:rPr lang="fr-FR">
                <a:latin typeface="Arial"/>
                <a:ea typeface="Arial"/>
                <a:cs typeface="Arial"/>
              </a:rPr>
            </a:br>
            <a:r>
              <a:rPr lang="fr-FR" u="sng">
                <a:latin typeface="Consolas"/>
                <a:ea typeface="Consolas"/>
                <a:cs typeface="Consolas"/>
                <a:hlinkClick r:id="rId2" tooltip="https://entrepot.recherche.data.gouv.fr/api/metadatablocks"/>
              </a:rPr>
              <a:t>https://entrepot.recherche.data.gouv.fr/api/metadatablocks</a:t>
            </a:r>
            <a:r>
              <a:rPr lang="fr-FR">
                <a:latin typeface="Arial"/>
                <a:ea typeface="Arial"/>
                <a:cs typeface="Arial"/>
              </a:rPr>
              <a:t/>
            </a:r>
            <a:br>
              <a:rPr lang="fr-FR">
                <a:latin typeface="Arial"/>
                <a:ea typeface="Arial"/>
                <a:cs typeface="Arial"/>
              </a:rPr>
            </a:br>
            <a:r>
              <a:rPr lang="fr-FR">
                <a:latin typeface="Arial"/>
                <a:ea typeface="Arial"/>
                <a:cs typeface="Arial"/>
              </a:rPr>
              <a:t>et voilà  !</a:t>
            </a:r>
            <a:endParaRPr/>
          </a:p>
          <a:p>
            <a:pPr marL="0" indent="0">
              <a:lnSpc>
                <a:spcPct val="200000"/>
              </a:lnSpc>
              <a:buSzPct val="130000"/>
              <a:buNone/>
              <a:defRPr/>
            </a:pPr>
            <a:r>
              <a:rPr lang="fr-FR" i="1">
                <a:latin typeface="Arial"/>
                <a:ea typeface="Arial"/>
                <a:cs typeface="Arial"/>
              </a:rPr>
              <a:t>Bonus : Si votre navigateur affiche plusieurs onglets, ouvrir l’onglet “Raw Data”</a:t>
            </a:r>
            <a:endParaRPr lang="fr-FR" i="1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4928925" y="5373217"/>
            <a:ext cx="2334148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3600">
                <a:latin typeface="Open Sans Semibold"/>
                <a:ea typeface="Open Sans Semibold"/>
                <a:cs typeface="Open Sans Semibold"/>
              </a:rPr>
              <a:t>{json}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36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Un peu de vocabulaire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52311"/>
            <a:ext cx="10730407" cy="435721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87500" lnSpcReduction="10000"/>
          </a:bodyPr>
          <a:lstStyle/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Protocole : par quoi on échange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Serveur : avec qui/quoi on échange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Version : permet d’utiliser l’ancienne version d’une API si elle change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Endpoint : point d’entrée, quelle commande on effectue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Paramètres : avec quelles spécificités</a:t>
            </a:r>
            <a:endParaRPr/>
          </a:p>
        </p:txBody>
      </p:sp>
      <p:sp>
        <p:nvSpPr>
          <p:cNvPr id="6" name="Accolade fermante 5"/>
          <p:cNvSpPr/>
          <p:nvPr/>
        </p:nvSpPr>
        <p:spPr bwMode="auto">
          <a:xfrm rot="5399976">
            <a:off x="547105" y="2160592"/>
            <a:ext cx="136591" cy="801198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74645" y="3279229"/>
            <a:ext cx="1737527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1. protocole</a:t>
            </a:r>
            <a:endParaRPr sz="2100">
              <a:latin typeface="Arial"/>
              <a:ea typeface="Calibri"/>
              <a:cs typeface="Arial"/>
            </a:endParaRPr>
          </a:p>
        </p:txBody>
      </p:sp>
      <p:cxnSp>
        <p:nvCxnSpPr>
          <p:cNvPr id="8" name="Connecteur droit 7"/>
          <p:cNvCxnSpPr>
            <a:cxnSpLocks/>
          </p:cNvCxnSpPr>
          <p:nvPr/>
        </p:nvCxnSpPr>
        <p:spPr bwMode="auto">
          <a:xfrm rot="16199969" flipH="1">
            <a:off x="293905" y="2902491"/>
            <a:ext cx="639276" cy="0"/>
          </a:xfrm>
          <a:prstGeom prst="line">
            <a:avLst/>
          </a:prstGeom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" name="Accolade fermante 8"/>
          <p:cNvSpPr/>
          <p:nvPr/>
        </p:nvSpPr>
        <p:spPr bwMode="auto">
          <a:xfrm rot="5399976">
            <a:off x="3311303" y="473542"/>
            <a:ext cx="144064" cy="416785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" name="ZoneTexte 9"/>
          <p:cNvSpPr txBox="1"/>
          <p:nvPr/>
        </p:nvSpPr>
        <p:spPr bwMode="auto">
          <a:xfrm>
            <a:off x="2638762" y="2775174"/>
            <a:ext cx="1600675" cy="35703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2. serveur</a:t>
            </a:r>
            <a:endParaRPr sz="2100">
              <a:latin typeface="Arial"/>
              <a:ea typeface="Calibri"/>
              <a:cs typeface="Arial"/>
            </a:endParaRPr>
          </a:p>
        </p:txBody>
      </p:sp>
      <p:sp>
        <p:nvSpPr>
          <p:cNvPr id="11" name="Accolade fermante 10"/>
          <p:cNvSpPr/>
          <p:nvPr/>
        </p:nvSpPr>
        <p:spPr bwMode="auto">
          <a:xfrm rot="5399976">
            <a:off x="6102667" y="2404122"/>
            <a:ext cx="164808" cy="306849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" name="ZoneTexte 11"/>
          <p:cNvSpPr txBox="1"/>
          <p:nvPr/>
        </p:nvSpPr>
        <p:spPr bwMode="auto">
          <a:xfrm>
            <a:off x="5465843" y="3279230"/>
            <a:ext cx="1440160" cy="3657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3. version</a:t>
            </a:r>
            <a:endParaRPr sz="2100">
              <a:latin typeface="Arial"/>
              <a:ea typeface="Calibri"/>
              <a:cs typeface="Arial"/>
            </a:endParaRPr>
          </a:p>
        </p:txBody>
      </p:sp>
      <p:cxnSp>
        <p:nvCxnSpPr>
          <p:cNvPr id="13" name="Connecteur droit 12"/>
          <p:cNvCxnSpPr>
            <a:cxnSpLocks/>
          </p:cNvCxnSpPr>
          <p:nvPr/>
        </p:nvCxnSpPr>
        <p:spPr bwMode="auto">
          <a:xfrm rot="16199969" flipH="1">
            <a:off x="5864833" y="2959591"/>
            <a:ext cx="639277" cy="0"/>
          </a:xfrm>
          <a:prstGeom prst="line">
            <a:avLst/>
          </a:prstGeom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" name="Accolade fermante 13"/>
          <p:cNvSpPr/>
          <p:nvPr/>
        </p:nvSpPr>
        <p:spPr bwMode="auto">
          <a:xfrm rot="5399976">
            <a:off x="6855909" y="2093008"/>
            <a:ext cx="143075" cy="927906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" name="ZoneTexte 14"/>
          <p:cNvSpPr txBox="1"/>
          <p:nvPr/>
        </p:nvSpPr>
        <p:spPr bwMode="auto">
          <a:xfrm>
            <a:off x="6048008" y="2763718"/>
            <a:ext cx="1861174" cy="34475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4. endpoint</a:t>
            </a:r>
            <a:endParaRPr sz="2100">
              <a:latin typeface="Arial"/>
              <a:ea typeface="Calibri"/>
              <a:cs typeface="Arial"/>
            </a:endParaRPr>
          </a:p>
        </p:txBody>
      </p:sp>
      <p:sp>
        <p:nvSpPr>
          <p:cNvPr id="16" name="Accolade fermante 15"/>
          <p:cNvSpPr/>
          <p:nvPr/>
        </p:nvSpPr>
        <p:spPr bwMode="auto">
          <a:xfrm rot="5399976">
            <a:off x="9648785" y="319312"/>
            <a:ext cx="135641" cy="4482771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ZoneTexte 16"/>
          <p:cNvSpPr txBox="1"/>
          <p:nvPr/>
        </p:nvSpPr>
        <p:spPr bwMode="auto">
          <a:xfrm>
            <a:off x="8535433" y="2794459"/>
            <a:ext cx="2121459" cy="32140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5. paramètres</a:t>
            </a:r>
            <a:endParaRPr sz="2100">
              <a:latin typeface="Arial"/>
              <a:ea typeface="Calibri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1" y="2076504"/>
            <a:ext cx="12192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900" u="sng">
                <a:latin typeface="Consolas"/>
                <a:cs typeface="Arial"/>
                <a:hlinkClick r:id="rId2" tooltip="https://entrepot.recherche.data.gouv.fr/api/v1/search?q=*&amp;fq=publicationStatus:Published"/>
              </a:rPr>
              <a:t>https://entrepot.recherche.data.gouv.fr/api/v1/search?q=*&amp;fq=publicationStatus:Published</a:t>
            </a:r>
            <a:endParaRPr lang="fr-FR" sz="1900">
              <a:latin typeface="Consolas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654322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D66D50-DC82-619C-20F5-AD3FDA986E31}" type="slidenum">
              <a:rPr lang="en-US"/>
              <a:t>37</a:t>
            </a:fld>
            <a:endParaRPr lang="en-US"/>
          </a:p>
        </p:txBody>
      </p:sp>
      <p:sp>
        <p:nvSpPr>
          <p:cNvPr id="314673065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8" y="1482137"/>
            <a:ext cx="10142222" cy="365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Arial"/>
              </a:rPr>
              <a:t>Quelques commandes supplémentaires</a:t>
            </a:r>
          </a:p>
        </p:txBody>
      </p:sp>
      <p:sp>
        <p:nvSpPr>
          <p:cNvPr id="235360851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1"/>
            <a:ext cx="10525124" cy="4102303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400">
                <a:latin typeface="Arial"/>
                <a:cs typeface="Arial"/>
              </a:rPr>
              <a:t>Pour obtenir le schéma du bloc de métadonnées Générales 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100" b="0" i="0" u="sng" strike="noStrike" cap="none" spc="0">
                <a:latin typeface="Consolas"/>
                <a:ea typeface="Consolas"/>
                <a:cs typeface="Consolas"/>
                <a:hlinkClick r:id="rId3" tooltip="https://entrepot.recherche.data.gouv.fr/api/metadatablocks/citation"/>
              </a:rPr>
              <a:t>https://entrepot.recherche.data.gouv.fr/api/metadatablocks/citation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sz="2400">
                <a:latin typeface="Arial"/>
                <a:cs typeface="Arial"/>
              </a:rPr>
              <a:t>Tester de réaliser l’appel avec un autre bloc 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100" b="0" i="0" u="sng" strike="noStrike" cap="none" spc="0">
                <a:solidFill>
                  <a:schemeClr val="tx1"/>
                </a:solidFill>
                <a:latin typeface="Consolas"/>
                <a:ea typeface="Consolas"/>
                <a:cs typeface="Consolas"/>
                <a:hlinkClick r:id="rId3" tooltip="https://entrepot.recherche.data.gouv.fr/api/metadatablocks/citation"/>
              </a:rPr>
              <a:t>https://entrepot.recherche.data.gouv.fr/api/metadatablocks/{bloc}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sz="2400">
                <a:latin typeface="Arial"/>
                <a:cs typeface="Arial"/>
              </a:rPr>
              <a:t>Tester une recherche 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100" b="0" i="0" u="sng" strike="noStrike" cap="none" spc="0">
                <a:latin typeface="Consolas"/>
                <a:ea typeface="Consolas"/>
                <a:cs typeface="Consolas"/>
                <a:hlinkClick r:id="rId4" tooltip="https://entrepot.recherche.data.gouv.fr/api/search?q=banana"/>
              </a:rPr>
              <a:t>https://entrepot.recherche.data.gouv.fr/api/search?q=banana</a:t>
            </a:r>
            <a:r>
              <a:rPr lang="fr-FR" sz="2100" b="0" i="0" strike="noStrike" cap="none" spc="0">
                <a:latin typeface="Consolas"/>
                <a:ea typeface="Consolas"/>
                <a:cs typeface="Consolas"/>
              </a:rPr>
              <a:t> </a:t>
            </a:r>
            <a:endParaRPr lang="fr-FR" sz="21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888290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C863D2-68FB-1F6F-11D5-DA4256301C4F}" type="slidenum">
              <a:rPr lang="en-US"/>
              <a:t>38</a:t>
            </a:fld>
            <a:endParaRPr lang="en-US"/>
          </a:p>
        </p:txBody>
      </p:sp>
      <p:sp>
        <p:nvSpPr>
          <p:cNvPr id="1811551836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8" y="1482137"/>
            <a:ext cx="9265922" cy="365124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ea typeface="Marianne"/>
                <a:cs typeface="Marianne"/>
              </a:rPr>
              <a:t>Tester les paramètres pour une recherche</a:t>
            </a:r>
          </a:p>
        </p:txBody>
      </p:sp>
      <p:sp>
        <p:nvSpPr>
          <p:cNvPr id="587316385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1"/>
            <a:ext cx="10971607" cy="36138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400">
                <a:latin typeface="Arial"/>
                <a:ea typeface="Arial"/>
                <a:cs typeface="Arial"/>
              </a:rPr>
              <a:t>Tester une nouvelle recherche 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100" b="0" i="0" u="sng" strike="noStrike" cap="none" spc="0">
                <a:latin typeface="Consolas"/>
                <a:ea typeface="Consolas"/>
                <a:cs typeface="Consolas"/>
                <a:hlinkClick r:id="rId2" tooltip="https://entrepot.recherche.data.gouv.fr/api/search?q=tree"/>
              </a:rPr>
              <a:t>https://entrepot.recherche.data.gouv.fr/api/search?q=tree</a:t>
            </a: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Filtrer sur un champ de métadonnées :</a:t>
            </a:r>
            <a:endParaRPr lang="fr-FR" sz="2100" b="0" i="0" strike="noStrike" cap="none" spc="0">
              <a:latin typeface="Arial"/>
              <a:ea typeface="Consolas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sng" strike="noStrike" cap="none" spc="0">
                <a:solidFill>
                  <a:schemeClr val="tx1"/>
                </a:solidFill>
                <a:latin typeface="Consolas"/>
                <a:ea typeface="Consolas"/>
                <a:cs typeface="Consolas"/>
                <a:hlinkClick r:id="rId3" tooltip="https://entrepot.recherche.data.gouv.fr/api/search?q=tree&amp;fq=title:tree"/>
              </a:rPr>
              <a:t>https://entrepot.recherche.data.gouv.fr/api/search?q=tree&amp;fq=title:tree</a:t>
            </a: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Limiter le nombre de résultats par page 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100" b="0" i="0" u="sng" strike="noStrike" cap="none" spc="0">
                <a:latin typeface="Consolas"/>
                <a:ea typeface="Consolas"/>
                <a:cs typeface="Consolas"/>
                <a:hlinkClick r:id="rId4" tooltip="https://entrepot.recherche.data.gouv.fr/api/search?per_page=1&amp;q=tree&amp;fq=title:tree"/>
              </a:rPr>
              <a:t>https://entrepot.recherche.data.gouv.fr/api/search?per_page=1&amp;q=tree</a:t>
            </a:r>
            <a:br>
              <a:rPr lang="fr-FR" sz="2100" b="0" i="0" u="sng" strike="noStrike" cap="none" spc="0">
                <a:latin typeface="Consolas"/>
                <a:ea typeface="Consolas"/>
                <a:cs typeface="Consolas"/>
                <a:hlinkClick r:id="rId4" tooltip="https://entrepot.recherche.data.gouv.fr/api/search?per_page=1&amp;q=tree&amp;fq=title:tree"/>
              </a:rPr>
            </a:br>
            <a:r>
              <a:rPr lang="fr-FR" sz="2100" b="0" i="0" u="sng" strike="noStrike" cap="none" spc="0">
                <a:latin typeface="Consolas"/>
                <a:ea typeface="Consolas"/>
                <a:cs typeface="Consolas"/>
                <a:hlinkClick r:id="rId4" tooltip="https://entrepot.recherche.data.gouv.fr/api/search?per_page=1&amp;q=tree&amp;fq=title:tree"/>
              </a:rPr>
              <a:t>&amp;fq=title:tree</a:t>
            </a:r>
            <a:r>
              <a:rPr lang="fr-FR" sz="2100" b="0" i="0" strike="noStrike" cap="none" spc="0">
                <a:latin typeface="Consolas"/>
                <a:ea typeface="Consolas"/>
                <a:cs typeface="Consolas"/>
              </a:rPr>
              <a:t> 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39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méthodes : 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18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>
                <a:latin typeface="Arial"/>
                <a:cs typeface="Arial"/>
              </a:rPr>
              <a:t>Verbes HTTP correspondant à 4 opérations (CRUD)</a:t>
            </a:r>
            <a:endParaRPr sz="2400"/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Les exemples précédents sont en réalité des GET implicites :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solidFill>
                  <a:schemeClr val="bg2">
                    <a:lumMod val="10000"/>
                  </a:schemeClr>
                </a:solidFill>
                <a:latin typeface="Consolas"/>
              </a:rPr>
              <a:t>GET </a:t>
            </a:r>
            <a:r>
              <a:rPr lang="fr-FR" sz="2400" u="sng">
                <a:ln w="0"/>
                <a:solidFill>
                  <a:schemeClr val="hlink"/>
                </a:solidFill>
                <a:latin typeface="Consolas"/>
                <a:ea typeface="Consolas"/>
                <a:cs typeface="Consolas"/>
                <a:hlinkClick r:id="rId2" tooltip="https://entrepot.recherche.data.gouv.fr/api/metadatablocks"/>
              </a:rPr>
              <a:t>https://entrepot.recherche.data.gouv.fr/api/metadatablocks</a:t>
            </a:r>
            <a:endParaRPr sz="240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55440" y="2515756"/>
          <a:ext cx="6096000" cy="1854200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Opération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Traduction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Verbe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A3A6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b="1">
                          <a:latin typeface="Consolas"/>
                        </a:rPr>
                        <a:t>C</a:t>
                      </a:r>
                      <a:r>
                        <a:rPr lang="fr-FR">
                          <a:latin typeface="Consolas"/>
                        </a:rPr>
                        <a:t>reate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>
                          <a:latin typeface="Consolas"/>
                        </a:rPr>
                        <a:t>Créer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b="1">
                          <a:latin typeface="Consolas"/>
                        </a:rPr>
                        <a:t>POST</a:t>
                      </a:r>
                      <a:endParaRPr>
                        <a:latin typeface="Consolas"/>
                      </a:endParaRPr>
                    </a:p>
                  </a:txBody>
                  <a:tcPr>
                    <a:solidFill>
                      <a:srgbClr val="00A3A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b="1">
                          <a:latin typeface="Consolas"/>
                        </a:rPr>
                        <a:t>R</a:t>
                      </a:r>
                      <a:r>
                        <a:rPr lang="fr-FR">
                          <a:latin typeface="Consolas"/>
                        </a:rPr>
                        <a:t>ead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>
                          <a:latin typeface="Consolas"/>
                        </a:rPr>
                        <a:t>Afficher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b="1">
                          <a:latin typeface="Consolas"/>
                        </a:rPr>
                        <a:t>GET</a:t>
                      </a:r>
                      <a:endParaRPr>
                        <a:latin typeface="Consolas"/>
                      </a:endParaRPr>
                    </a:p>
                  </a:txBody>
                  <a:tcPr>
                    <a:solidFill>
                      <a:srgbClr val="00A3A6">
                        <a:alpha val="3019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b="1">
                          <a:latin typeface="Consolas"/>
                        </a:rPr>
                        <a:t>U</a:t>
                      </a:r>
                      <a:r>
                        <a:rPr lang="fr-FR">
                          <a:latin typeface="Consolas"/>
                        </a:rPr>
                        <a:t>pdate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>
                          <a:latin typeface="Consolas"/>
                        </a:rPr>
                        <a:t>Mettre à jour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b="1">
                          <a:latin typeface="Consolas"/>
                        </a:rPr>
                        <a:t>PUT</a:t>
                      </a:r>
                      <a:endParaRPr>
                        <a:latin typeface="Consolas"/>
                      </a:endParaRPr>
                    </a:p>
                  </a:txBody>
                  <a:tcPr>
                    <a:solidFill>
                      <a:srgbClr val="00A3A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b="1">
                          <a:latin typeface="Consolas"/>
                        </a:rPr>
                        <a:t>D</a:t>
                      </a:r>
                      <a:r>
                        <a:rPr lang="fr-FR">
                          <a:latin typeface="Consolas"/>
                        </a:rPr>
                        <a:t>elete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>
                          <a:latin typeface="Consolas"/>
                        </a:rPr>
                        <a:t>Supprimer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b="1">
                          <a:latin typeface="Consolas"/>
                        </a:rPr>
                        <a:t>DELETE</a:t>
                      </a:r>
                      <a:endParaRPr>
                        <a:latin typeface="Consolas"/>
                      </a:endParaRPr>
                    </a:p>
                  </a:txBody>
                  <a:tcPr>
                    <a:solidFill>
                      <a:srgbClr val="00A3A6">
                        <a:alpha val="3019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4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Un projet national</a:t>
            </a:r>
            <a:endParaRPr/>
          </a:p>
        </p:txBody>
      </p:sp>
      <p:pic>
        <p:nvPicPr>
          <p:cNvPr id="6" name="Image 152332026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087589" y="1779588"/>
            <a:ext cx="2666948" cy="4351337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6"/>
          </p:nvPr>
        </p:nvSpPr>
        <p:spPr bwMode="auto">
          <a:xfrm>
            <a:off x="6096000" y="1779189"/>
            <a:ext cx="5257800" cy="445812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fr-FR" sz="2000">
                <a:latin typeface="Arial"/>
                <a:cs typeface="Arial"/>
              </a:rPr>
              <a:t>Créer </a:t>
            </a:r>
            <a:r>
              <a:rPr lang="fr-FR" sz="2000" b="1">
                <a:latin typeface="Arial"/>
                <a:cs typeface="Arial"/>
              </a:rPr>
              <a:t>Recherche Data Gouv</a:t>
            </a:r>
            <a:r>
              <a:rPr lang="fr-FR" sz="2000">
                <a:latin typeface="Arial"/>
                <a:cs typeface="Arial"/>
              </a:rPr>
              <a:t> qui proposera une offre souveraine et certifiée (</a:t>
            </a:r>
            <a:r>
              <a:rPr lang="fr-FR" sz="2000" i="1" u="sng">
                <a:latin typeface="Arial"/>
                <a:cs typeface="Arial"/>
                <a:hlinkClick r:id="rId4" tooltip="https://www.coretrustseal.org/"/>
              </a:rPr>
              <a:t>Core trust seal</a:t>
            </a:r>
            <a:r>
              <a:rPr lang="fr-FR" sz="2000">
                <a:latin typeface="Arial"/>
                <a:cs typeface="Arial"/>
              </a:rPr>
              <a:t>) de dépôt et de signalement des données de recherche ainsi qu’une </a:t>
            </a:r>
            <a:r>
              <a:rPr lang="fr-FR" sz="2000" b="1">
                <a:latin typeface="Arial"/>
                <a:cs typeface="Arial"/>
              </a:rPr>
              <a:t>offre d’accompagnement des chercheurs</a:t>
            </a:r>
            <a:r>
              <a:rPr lang="fr-FR" sz="2000">
                <a:latin typeface="Arial"/>
                <a:cs typeface="Arial"/>
              </a:rPr>
              <a:t>, à travers:</a:t>
            </a:r>
            <a:endParaRPr/>
          </a:p>
          <a:p>
            <a:pPr algn="just">
              <a:defRPr/>
            </a:pPr>
            <a:r>
              <a:rPr lang="fr-FR" sz="2000">
                <a:latin typeface="Arial"/>
                <a:cs typeface="Arial"/>
              </a:rPr>
              <a:t>un réseau territorial d’« </a:t>
            </a:r>
            <a:r>
              <a:rPr lang="fr-FR" sz="2000" b="1">
                <a:latin typeface="Arial"/>
                <a:cs typeface="Arial"/>
              </a:rPr>
              <a:t>ateliers de la donnée</a:t>
            </a:r>
            <a:r>
              <a:rPr lang="fr-FR" sz="2000">
                <a:latin typeface="Arial"/>
                <a:cs typeface="Arial"/>
              </a:rPr>
              <a:t> » labellisés, mobilisant une large palette de compétences et de métiers pour un accompagnement de proximité ;</a:t>
            </a:r>
            <a:endParaRPr/>
          </a:p>
          <a:p>
            <a:pPr algn="just">
              <a:defRPr/>
            </a:pPr>
            <a:r>
              <a:rPr lang="fr-FR" sz="2000">
                <a:latin typeface="Arial"/>
                <a:cs typeface="Arial"/>
              </a:rPr>
              <a:t>des </a:t>
            </a:r>
            <a:r>
              <a:rPr lang="fr-FR" sz="2000" b="1">
                <a:latin typeface="Arial"/>
                <a:cs typeface="Arial"/>
              </a:rPr>
              <a:t>centres de référence thématiques</a:t>
            </a:r>
            <a:r>
              <a:rPr lang="fr-FR" sz="2000">
                <a:latin typeface="Arial"/>
                <a:cs typeface="Arial"/>
              </a:rPr>
              <a:t> qui définissent les pratiques de gestion, de description et d’ouverture des données propres à une discipline ou un domaine de recherche.</a:t>
            </a:r>
            <a:endParaRPr/>
          </a:p>
        </p:txBody>
      </p:sp>
      <p:sp>
        <p:nvSpPr>
          <p:cNvPr id="7" name="Rectangle 983753775"/>
          <p:cNvSpPr/>
          <p:nvPr/>
        </p:nvSpPr>
        <p:spPr bwMode="auto">
          <a:xfrm>
            <a:off x="2423591" y="4797153"/>
            <a:ext cx="1005409" cy="792087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983753775"/>
          <p:cNvSpPr/>
          <p:nvPr/>
        </p:nvSpPr>
        <p:spPr bwMode="auto">
          <a:xfrm>
            <a:off x="6096000" y="1779189"/>
            <a:ext cx="5257800" cy="445812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" name="Connecteur en arc 3"/>
          <p:cNvCxnSpPr>
            <a:cxnSpLocks/>
            <a:stCxn id="7" idx="0"/>
            <a:endCxn id="9" idx="1"/>
          </p:cNvCxnSpPr>
          <p:nvPr/>
        </p:nvCxnSpPr>
        <p:spPr bwMode="auto">
          <a:xfrm rot="16199969">
            <a:off x="4116696" y="2817849"/>
            <a:ext cx="788902" cy="3169704"/>
          </a:xfrm>
          <a:prstGeom prst="curvedConnector2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APIs : en pratique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41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bibliothèques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52311"/>
            <a:ext cx="10903815" cy="4805687"/>
          </a:xfrm>
        </p:spPr>
        <p:txBody>
          <a:bodyPr>
            <a:noAutofit/>
          </a:bodyPr>
          <a:lstStyle/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Des bibliothèques dans différents langages de programmation pour construire des programmes.</a:t>
            </a:r>
            <a:endParaRPr sz="2400"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R : </a:t>
            </a:r>
            <a:r>
              <a:rPr lang="fr-FR" sz="2400" u="sng">
                <a:latin typeface="Arial"/>
                <a:cs typeface="Arial"/>
                <a:hlinkClick r:id="rId2" tooltip="https://github.com/eblondel/atom4R"/>
              </a:rPr>
              <a:t>atom4R</a:t>
            </a:r>
            <a:r>
              <a:rPr lang="fr-FR" sz="2400">
                <a:latin typeface="Arial"/>
                <a:cs typeface="Arial"/>
              </a:rPr>
              <a:t>, </a:t>
            </a:r>
            <a:r>
              <a:rPr lang="fr-FR" sz="2400" u="sng">
                <a:latin typeface="Arial"/>
                <a:cs typeface="Arial"/>
                <a:hlinkClick r:id="rId3" tooltip="https://github.com/IQSS/dataverse-client-r"/>
              </a:rPr>
              <a:t>⚠ dataverse</a:t>
            </a: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Python : </a:t>
            </a:r>
            <a:r>
              <a:rPr lang="fr-FR" sz="2400" u="sng">
                <a:latin typeface="Arial"/>
                <a:cs typeface="Arial"/>
                <a:hlinkClick r:id="rId4" tooltip="https://github.com/gdcc/pyDataverse"/>
              </a:rPr>
              <a:t>pyDataverse</a:t>
            </a: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 u="sng">
                <a:latin typeface="Arial"/>
                <a:cs typeface="Arial"/>
                <a:hlinkClick r:id="rId5" tooltip="https://github.com/IQSS/dataverse-client-java"/>
              </a:rPr>
              <a:t>Java</a:t>
            </a: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 u="sng">
                <a:latin typeface="Arial"/>
                <a:cs typeface="Arial"/>
                <a:hlinkClick r:id="rId6" tooltip="https://github.com/IQSS/dataverse-client-javascript"/>
              </a:rPr>
              <a:t>Javascript</a:t>
            </a: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 u="sng">
                <a:latin typeface="Arial"/>
                <a:cs typeface="Arial"/>
                <a:hlinkClick r:id="rId7" tooltip="https://github.com/libis/dataverse_api"/>
              </a:rPr>
              <a:t>Ruby</a:t>
            </a:r>
            <a:endParaRPr lang="fr-FR" sz="2400">
              <a:latin typeface="Arial"/>
              <a:cs typeface="Arial"/>
            </a:endParaRPr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Si le client n’existe/ne convient pas, utiliser des bibliothèques génériques comme « curl » !</a:t>
            </a:r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	Le Plus : intégration</a:t>
            </a:r>
            <a:endParaRPr sz="2400"/>
          </a:p>
          <a:p>
            <a:pPr>
              <a:buClr>
                <a:srgbClr val="275662"/>
              </a:buClr>
              <a:buSzPct val="130000"/>
              <a:buFont typeface="Wingdings"/>
              <a:buChar char="ü"/>
              <a:defRPr/>
            </a:pPr>
            <a:r>
              <a:rPr lang="fr-FR" sz="2400">
                <a:latin typeface="Arial"/>
                <a:cs typeface="Arial"/>
              </a:rPr>
              <a:t>Correspond le plus souvent à l’usage final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terminal</a:t>
            </a:r>
            <a:endParaRPr/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 bwMode="auto">
          <a:xfrm>
            <a:off x="838200" y="3356992"/>
            <a:ext cx="10525125" cy="35010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>
                <a:latin typeface="Arial"/>
                <a:cs typeface="Arial"/>
              </a:rPr>
              <a:t>Prérequis : </a:t>
            </a:r>
            <a:r>
              <a:rPr lang="fr-FR" sz="2400" u="sng">
                <a:latin typeface="Arial"/>
                <a:cs typeface="Arial"/>
                <a:hlinkClick r:id="rId3" tooltip="https://curl.se/windows"/>
              </a:rPr>
              <a:t>curl</a:t>
            </a:r>
            <a:endParaRPr sz="2400"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Comment y accéder (Windows) : chercher “Invite de commande”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ou Win + r, taper “cmd” puis entrée</a:t>
            </a:r>
            <a:endParaRPr/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	</a:t>
            </a:r>
            <a:r>
              <a:rPr lang="fr-FR" sz="2400">
                <a:solidFill>
                  <a:srgbClr val="337AB7"/>
                </a:solidFill>
                <a:latin typeface="Arial"/>
                <a:cs typeface="Arial"/>
              </a:rPr>
              <a:t>Le Plus : découvrir</a:t>
            </a:r>
            <a:endParaRPr sz="2400">
              <a:solidFill>
                <a:srgbClr val="337AB7"/>
              </a:solidFill>
            </a:endParaRPr>
          </a:p>
          <a:p>
            <a:pPr>
              <a:buClr>
                <a:srgbClr val="275662"/>
              </a:buClr>
              <a:buSzPct val="130000"/>
              <a:buFont typeface="Wingdings"/>
              <a:buChar char="ü"/>
              <a:defRPr/>
            </a:pPr>
            <a:r>
              <a:rPr lang="fr-FR" sz="2400">
                <a:latin typeface="Arial"/>
                <a:cs typeface="Arial"/>
              </a:rPr>
              <a:t>Correspond à la documentation Dataverse</a:t>
            </a:r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	</a:t>
            </a: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Le Moins : praticité</a:t>
            </a:r>
            <a:endParaRPr sz="2400">
              <a:solidFill>
                <a:srgbClr val="C55B28"/>
              </a:solidFill>
            </a:endParaRPr>
          </a:p>
          <a:p>
            <a:pPr>
              <a:buClr>
                <a:srgbClr val="275662"/>
              </a:buClr>
              <a:buSzPct val="130000"/>
              <a:buFont typeface="Arial"/>
              <a:buChar char="-"/>
              <a:defRPr/>
            </a:pPr>
            <a:r>
              <a:rPr lang="fr-FR" sz="2400">
                <a:latin typeface="Arial"/>
                <a:cs typeface="Arial"/>
              </a:rPr>
              <a:t>Connaissance console et autres outils (ex. </a:t>
            </a:r>
            <a:r>
              <a:rPr lang="fr-FR" sz="2400" u="sng">
                <a:latin typeface="Arial"/>
                <a:cs typeface="Arial"/>
                <a:hlinkClick r:id="rId4" tooltip="https://stedolan.github.io/jq/"/>
              </a:rPr>
              <a:t>jq</a:t>
            </a:r>
            <a:r>
              <a:rPr lang="fr-FR" sz="2400">
                <a:latin typeface="Arial"/>
                <a:cs typeface="Arial"/>
              </a:rPr>
              <a:t>) vite nécessaire </a:t>
            </a:r>
            <a:endParaRPr sz="240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114273" y="1726137"/>
            <a:ext cx="7972976" cy="1762124"/>
          </a:xfrm>
          <a:prstGeom prst="rect">
            <a:avLst/>
          </a:prstGeom>
        </p:spPr>
      </p:pic>
      <p:sp>
        <p:nvSpPr>
          <p:cNvPr id="1037707378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</p:spPr>
        <p:txBody>
          <a:bodyPr/>
          <a:lstStyle/>
          <a:p>
            <a:pPr>
              <a:defRPr/>
            </a:pPr>
            <a:fld id="{D1B65D0D-A290-EEAB-5320-2679B4DD208B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838200" y="1482137"/>
            <a:ext cx="2345617" cy="36512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775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Clients API</a:t>
            </a:r>
            <a:endParaRPr/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 bwMode="auto">
          <a:xfrm>
            <a:off x="838198" y="3645023"/>
            <a:ext cx="10525125" cy="3212976"/>
          </a:xfrm>
        </p:spPr>
        <p:txBody>
          <a:bodyPr>
            <a:noAutofit/>
          </a:bodyPr>
          <a:lstStyle/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solidFill>
                  <a:srgbClr val="275662"/>
                </a:solidFill>
                <a:latin typeface="Arial"/>
                <a:ea typeface="Arial"/>
                <a:cs typeface="Arial"/>
              </a:rPr>
              <a:t>Plateforme d’APIs. Permet des requêtes plus modulaires qu’avec la console</a:t>
            </a: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Outil à installer depuis </a:t>
            </a:r>
            <a:r>
              <a:rPr lang="fr-FR" sz="24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insomnia.rest/download"/>
              </a:rPr>
              <a:t>https://insomnia.rest/download</a:t>
            </a:r>
            <a:r>
              <a:rPr lang="fr-FR" sz="2400">
                <a:latin typeface="Arial"/>
                <a:cs typeface="Arial"/>
              </a:rPr>
              <a:t> par exemple</a:t>
            </a:r>
            <a:endParaRPr lang="fr-FR" sz="2400">
              <a:solidFill>
                <a:srgbClr val="27566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	</a:t>
            </a:r>
            <a:r>
              <a:rPr lang="fr-FR" sz="2400">
                <a:solidFill>
                  <a:srgbClr val="337AB7"/>
                </a:solidFill>
                <a:latin typeface="Arial"/>
                <a:cs typeface="Arial"/>
              </a:rPr>
              <a:t>Le Plus</a:t>
            </a:r>
            <a:r>
              <a:rPr lang="fr-FR" sz="2400">
                <a:latin typeface="Arial"/>
                <a:cs typeface="Arial"/>
              </a:rPr>
              <a:t> : User Friendly</a:t>
            </a:r>
            <a:endParaRPr sz="2400">
              <a:latin typeface="Arial"/>
              <a:cs typeface="Arial"/>
            </a:endParaRPr>
          </a:p>
          <a:p>
            <a:pPr>
              <a:buClr>
                <a:srgbClr val="275662"/>
              </a:buClr>
              <a:buSzPct val="130000"/>
              <a:buFont typeface="Wingdings"/>
              <a:buChar char="ü"/>
              <a:defRPr/>
            </a:pPr>
            <a:r>
              <a:rPr lang="fr-FR" sz="2400">
                <a:latin typeface="Arial"/>
                <a:cs typeface="Arial"/>
              </a:rPr>
              <a:t>Distinction et configuration des variables, environnements, sauvegarde...</a:t>
            </a:r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	</a:t>
            </a: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Le Moins</a:t>
            </a:r>
            <a:r>
              <a:rPr lang="fr-FR" sz="2400">
                <a:latin typeface="Arial"/>
                <a:cs typeface="Arial"/>
              </a:rPr>
              <a:t> : automatisation</a:t>
            </a:r>
            <a:endParaRPr sz="2400">
              <a:latin typeface="Arial"/>
              <a:cs typeface="Arial"/>
            </a:endParaRPr>
          </a:p>
          <a:p>
            <a:pPr>
              <a:buClr>
                <a:srgbClr val="275662"/>
              </a:buClr>
              <a:buSzPct val="130000"/>
              <a:buFont typeface="Arial"/>
              <a:buChar char="–"/>
              <a:defRPr/>
            </a:pPr>
            <a:r>
              <a:rPr lang="fr-FR" sz="2400">
                <a:latin typeface="Arial"/>
                <a:cs typeface="Arial"/>
              </a:rPr>
              <a:t>Outil séparé d’une potentielle chaîne de traitement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11860198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</p:spPr>
        <p:txBody>
          <a:bodyPr/>
          <a:lstStyle/>
          <a:p>
            <a:pPr>
              <a:defRPr/>
            </a:pPr>
            <a:fld id="{09BC679A-3982-AA30-CCE6-684A725FDF38}" type="slidenum">
              <a:rPr lang="en-US"/>
              <a:t>43</a:t>
            </a:fld>
            <a:endParaRPr lang="en-US"/>
          </a:p>
        </p:txBody>
      </p:sp>
      <p:pic>
        <p:nvPicPr>
          <p:cNvPr id="611011977" name="Image 61101197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10916" y="1021681"/>
            <a:ext cx="4570123" cy="2571560"/>
          </a:xfrm>
          <a:prstGeom prst="rect">
            <a:avLst/>
          </a:prstGeom>
        </p:spPr>
      </p:pic>
      <p:sp>
        <p:nvSpPr>
          <p:cNvPr id="1219137308" name="ZoneTexte 1219137307"/>
          <p:cNvSpPr txBox="1"/>
          <p:nvPr/>
        </p:nvSpPr>
        <p:spPr bwMode="auto">
          <a:xfrm>
            <a:off x="8513521" y="1405629"/>
            <a:ext cx="3566847" cy="137306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>
                <a:solidFill>
                  <a:srgbClr val="C55B28"/>
                </a:solidFill>
                <a:latin typeface="Marianne"/>
              </a:rPr>
              <a:t>Nécessaire  pour la classe virtuelle</a:t>
            </a:r>
            <a:br>
              <a:rPr sz="2400" b="1">
                <a:solidFill>
                  <a:srgbClr val="C55B28"/>
                </a:solidFill>
                <a:latin typeface="Marianne"/>
              </a:rPr>
            </a:br>
            <a:r>
              <a:rPr sz="2400" b="1">
                <a:solidFill>
                  <a:srgbClr val="C55B28"/>
                </a:solidFill>
                <a:latin typeface="Marianne"/>
              </a:rPr>
              <a:t>« Utilisation des APIs 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343090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087B06-30D9-1483-D06E-FCBBA220F6AC}" type="slidenum">
              <a:rPr lang="en-US"/>
              <a:t>44</a:t>
            </a:fld>
            <a:endParaRPr lang="en-US"/>
          </a:p>
        </p:txBody>
      </p:sp>
      <p:sp>
        <p:nvSpPr>
          <p:cNvPr id="2017476349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7" y="1081084"/>
            <a:ext cx="5806128" cy="365123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80000" lnSpcReduction="20000"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600">
                <a:latin typeface="Marianne"/>
                <a:ea typeface="Marianne"/>
                <a:cs typeface="Marianne"/>
              </a:rPr>
              <a:t>Commandes terminal : pour aller plus loin</a:t>
            </a:r>
            <a:endParaRPr/>
          </a:p>
        </p:txBody>
      </p:sp>
      <p:sp>
        <p:nvSpPr>
          <p:cNvPr id="831970253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334593" y="1534026"/>
            <a:ext cx="11865337" cy="5359692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Utiliser des variables...</a:t>
            </a:r>
            <a:endParaRPr sz="21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sous Windows :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SET SERVER=https://demo.recherche.data.gouv.fr</a:t>
            </a:r>
            <a:endParaRPr sz="2100" b="0" i="0" u="none" strike="noStrike" cap="none" spc="0">
              <a:solidFill>
                <a:schemeClr val="accent3">
                  <a:lumMod val="50000"/>
                </a:schemeClr>
              </a:solidFill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curl </a:t>
            </a:r>
            <a:r>
              <a:rPr lang="fr-FR" sz="2100" b="0" i="0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%SERVER%/api/metadatablocks</a:t>
            </a:r>
            <a:endParaRPr sz="2100" b="0" i="0" u="none" strike="noStrike" cap="none" spc="0">
              <a:solidFill>
                <a:schemeClr val="accent3">
                  <a:lumMod val="50000"/>
                </a:schemeClr>
              </a:solidFill>
              <a:latin typeface="Consolas"/>
              <a:ea typeface="Consolas"/>
              <a:cs typeface="Consolas"/>
            </a:endParaRPr>
          </a:p>
          <a:p>
            <a:pPr>
              <a:defRPr/>
            </a:pPr>
            <a:r>
              <a:rPr lang="fr-FR" sz="2000">
                <a:latin typeface="Arial"/>
                <a:ea typeface="Arial"/>
                <a:cs typeface="Arial"/>
              </a:rPr>
              <a:t>sous Linux ou macOS :</a:t>
            </a:r>
            <a:endParaRPr sz="2000"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0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SERVER=https://demo.recherche.data.gouv.fr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0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curl $SERVER/api/metadatablocks</a:t>
            </a:r>
            <a:endParaRPr sz="2100" b="0" i="0" u="none" strike="noStrike" cap="none" spc="0">
              <a:solidFill>
                <a:schemeClr val="tx1"/>
              </a:solidFill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sz="2200"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>
                <a:latin typeface="Arial"/>
                <a:ea typeface="Arial"/>
                <a:cs typeface="Arial"/>
              </a:rPr>
              <a:t>Sauvegarder le résultat :</a:t>
            </a:r>
            <a:endParaRPr sz="2100"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0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curl https://demo.recherche.data.gouv.fr/api/metadatablocks -o {dir}/resultat.json</a:t>
            </a:r>
          </a:p>
          <a:p>
            <a:pPr marL="0" indent="0">
              <a:buFont typeface="Arial"/>
              <a:buNone/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Récupérer les valeurs contrôlées des métadonnées 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16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curl </a:t>
            </a:r>
            <a:r>
              <a:rPr lang="fr-FR" sz="1600" b="0" i="0" u="sng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  <a:hlinkClick r:id="rId2" tooltip="https://nextcloud.inrae.fr/s/DG4SnAGB2JAgkNw/download/datainraeControlledVocabularies.json"/>
              </a:rPr>
              <a:t>https://nextcloud.inrae.fr/s/DG4SnAGB2JAgkNw/download/datainraeControlledVocabularies.json</a:t>
            </a:r>
            <a:r>
              <a:rPr lang="fr-FR" sz="16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/>
            </a:r>
            <a:br>
              <a:rPr lang="fr-FR" sz="16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</a:br>
            <a:r>
              <a:rPr lang="fr-FR" sz="16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-o {dir}/controlledValues.json</a:t>
            </a:r>
            <a:endParaRPr lang="fr-FR" sz="1800" b="0" i="0" u="none" strike="noStrike" cap="none" spc="0">
              <a:solidFill>
                <a:schemeClr val="accent3">
                  <a:lumMod val="50000"/>
                </a:schemeClr>
              </a:solidFill>
              <a:latin typeface="Consolas"/>
              <a:ea typeface="Consolas"/>
              <a:cs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45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9938320" cy="365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 b="1" i="0" u="none" strike="noStrike" cap="none" spc="0">
                <a:solidFill>
                  <a:schemeClr val="tx2"/>
                </a:solidFill>
                <a:latin typeface="Marianne"/>
                <a:ea typeface="Marianne"/>
                <a:cs typeface="Marianne"/>
              </a:rPr>
              <a:t>Commandes terminal : </a:t>
            </a:r>
            <a:r>
              <a:rPr lang="fr-FR" sz="2400">
                <a:latin typeface="Marianne"/>
              </a:rPr>
              <a:t>au secours, ma commande ne marche pas !</a:t>
            </a:r>
            <a:endParaRPr sz="2400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47303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fr-FR" sz="2400">
                <a:latin typeface="Arial"/>
                <a:cs typeface="Arial"/>
              </a:rPr>
              <a:t>Quelques solutions courantes testables :</a:t>
            </a:r>
            <a:endParaRPr sz="2400"/>
          </a:p>
          <a:p>
            <a:pPr>
              <a:lnSpc>
                <a:spcPct val="200000"/>
              </a:lnSpc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Mettre entre guillemets les URLs</a:t>
            </a:r>
            <a:endParaRPr sz="2400"/>
          </a:p>
          <a:p>
            <a:pPr>
              <a:lnSpc>
                <a:spcPct val="200000"/>
              </a:lnSpc>
              <a:defRPr/>
            </a:pPr>
            <a:r>
              <a:rPr lang="fr-FR" sz="2400">
                <a:latin typeface="Arial"/>
                <a:cs typeface="Arial"/>
              </a:rPr>
              <a:t>Que disent l’erreur et la documentation ?</a:t>
            </a:r>
            <a:endParaRPr sz="2400"/>
          </a:p>
          <a:p>
            <a:pPr>
              <a:lnSpc>
                <a:spcPct val="200000"/>
              </a:lnSpc>
              <a:defRPr/>
            </a:pPr>
            <a:r>
              <a:rPr lang="fr-FR" sz="2400">
                <a:latin typeface="Arial"/>
                <a:cs typeface="Arial"/>
              </a:rPr>
              <a:t>Si variables, tester le texte de la commande avec : </a:t>
            </a:r>
            <a:r>
              <a:rPr lang="fr-FR" sz="240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echo {la_commande}</a:t>
            </a:r>
            <a:endParaRPr sz="2400"/>
          </a:p>
          <a:p>
            <a:pPr>
              <a:lnSpc>
                <a:spcPct val="200000"/>
              </a:lnSpc>
              <a:defRPr/>
            </a:pPr>
            <a:r>
              <a:rPr lang="fr-FR" sz="2400">
                <a:latin typeface="Arial"/>
                <a:cs typeface="Arial"/>
              </a:rPr>
              <a:t>Vérifier avec une durée plus importante entre appels APIs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309016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C4E298-FE0D-7D3F-E1D3-FD212A2B2BBB}" type="slidenum">
              <a:rPr lang="en-US"/>
              <a:t>46</a:t>
            </a:fld>
            <a:endParaRPr lang="en-US"/>
          </a:p>
        </p:txBody>
      </p:sp>
      <p:sp>
        <p:nvSpPr>
          <p:cNvPr id="91751365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8" y="1482137"/>
            <a:ext cx="9555482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ea typeface="Marianne"/>
                <a:cs typeface="Marianne"/>
              </a:rPr>
              <a:t>Les autres formations et guides Recherche Data Gouv</a:t>
            </a:r>
            <a:endParaRPr sz="2400">
              <a:latin typeface="Marianne"/>
              <a:cs typeface="Marianne"/>
            </a:endParaRPr>
          </a:p>
        </p:txBody>
      </p:sp>
      <p:sp>
        <p:nvSpPr>
          <p:cNvPr id="1558931154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1"/>
            <a:ext cx="10525124" cy="31851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lnSpc>
                <a:spcPct val="200000"/>
              </a:lnSpc>
              <a:defRPr/>
            </a:pPr>
            <a:r>
              <a:rPr sz="2400" u="sng" dirty="0">
                <a:latin typeface="Arial"/>
                <a:cs typeface="Arial"/>
                <a:hlinkClick r:id="rId2" tooltip="https://recherche.data.gouv.fr/fr/categorie/33/guide/dv-uploader"/>
              </a:rPr>
              <a:t>Guide </a:t>
            </a:r>
            <a:r>
              <a:rPr sz="2400" u="sng" dirty="0" err="1">
                <a:latin typeface="Arial"/>
                <a:cs typeface="Arial"/>
                <a:hlinkClick r:id="rId2" tooltip="https://recherche.data.gouv.fr/fr/categorie/33/guide/dv-uploader"/>
              </a:rPr>
              <a:t>DVUploader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200000"/>
              </a:lnSpc>
              <a:defRPr/>
            </a:pPr>
            <a:r>
              <a:rPr sz="2400" u="sng" dirty="0">
                <a:latin typeface="Arial"/>
                <a:cs typeface="Arial"/>
                <a:hlinkClick r:id="rId3" tooltip="https://recherche.data.gouv.fr/fr/page/classes-virtuelles"/>
              </a:rPr>
              <a:t>Formation : </a:t>
            </a:r>
            <a:r>
              <a:rPr sz="2400" u="sng" dirty="0" err="1">
                <a:latin typeface="Arial"/>
                <a:cs typeface="Arial"/>
                <a:hlinkClick r:id="rId3" tooltip="https://recherche.data.gouv.fr/fr/page/classes-virtuelles"/>
              </a:rPr>
              <a:t>Utiliser</a:t>
            </a:r>
            <a:r>
              <a:rPr sz="2400" u="sng" dirty="0">
                <a:latin typeface="Arial"/>
                <a:cs typeface="Arial"/>
                <a:hlinkClick r:id="rId3" tooltip="https://recherche.data.gouv.fr/fr/page/classes-virtuelles"/>
              </a:rPr>
              <a:t> les APIs Recherche Data </a:t>
            </a:r>
            <a:r>
              <a:rPr sz="2400" u="sng" dirty="0" smtClean="0">
                <a:latin typeface="Arial"/>
                <a:cs typeface="Arial"/>
                <a:hlinkClick r:id="rId3" tooltip="https://recherche.data.gouv.fr/fr/page/classes-virtuelles"/>
              </a:rPr>
              <a:t>Gouv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47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La documentation des APIs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/>
        <p:txBody>
          <a:bodyPr/>
          <a:lstStyle/>
          <a:p>
            <a:pPr marL="0" indent="0">
              <a:buSzPct val="130000"/>
              <a:buNone/>
              <a:defRPr/>
            </a:pPr>
            <a:r>
              <a:rPr lang="fr-FR" sz="3200" dirty="0">
                <a:latin typeface="Arial"/>
                <a:cs typeface="Arial"/>
              </a:rPr>
              <a:t>Guide </a:t>
            </a:r>
            <a:r>
              <a:rPr lang="fr-FR" sz="3200" dirty="0" err="1">
                <a:latin typeface="Arial"/>
                <a:cs typeface="Arial"/>
              </a:rPr>
              <a:t>Dataverse</a:t>
            </a:r>
            <a:r>
              <a:rPr lang="fr-FR" sz="3200" dirty="0">
                <a:latin typeface="Arial"/>
                <a:cs typeface="Arial"/>
              </a:rPr>
              <a:t> :</a:t>
            </a:r>
            <a:endParaRPr lang="fr-FR" dirty="0">
              <a:latin typeface="Arial"/>
              <a:cs typeface="Arial"/>
            </a:endParaRPr>
          </a:p>
          <a:p>
            <a:pPr marL="0" indent="0" algn="ctr">
              <a:buSzPct val="130000"/>
              <a:buNone/>
              <a:defRPr/>
            </a:pPr>
            <a:r>
              <a:rPr lang="fr-FR" sz="3200" u="sng" dirty="0">
                <a:latin typeface="Arial"/>
                <a:cs typeface="Arial"/>
                <a:hlinkClick r:id="rId2"/>
              </a:rPr>
              <a:t>https://guides.dataverse.org/en/5.14/api/ </a:t>
            </a:r>
            <a:endParaRPr lang="fr-FR" sz="3200" u="sng" dirty="0" smtClean="0">
              <a:latin typeface="Arial"/>
              <a:cs typeface="Arial"/>
            </a:endParaRPr>
          </a:p>
          <a:p>
            <a:pPr marL="0" indent="0" algn="ctr">
              <a:buSzPct val="130000"/>
              <a:buNone/>
              <a:defRPr/>
            </a:pPr>
            <a:r>
              <a:rPr lang="fr-FR" dirty="0" smtClean="0">
                <a:solidFill>
                  <a:srgbClr val="C55B28"/>
                </a:solidFill>
                <a:latin typeface="Arial"/>
                <a:cs typeface="Arial"/>
              </a:rPr>
              <a:t>⚠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>
                <a:latin typeface="Arial"/>
                <a:cs typeface="Arial"/>
              </a:rPr>
              <a:t>bien préciser la version de </a:t>
            </a:r>
            <a:r>
              <a:rPr lang="fr-FR" dirty="0" err="1">
                <a:latin typeface="Arial"/>
                <a:cs typeface="Arial"/>
              </a:rPr>
              <a:t>Dataverse</a:t>
            </a:r>
            <a:r>
              <a:rPr lang="fr-FR" dirty="0">
                <a:latin typeface="Arial"/>
                <a:cs typeface="Arial"/>
              </a:rPr>
              <a:t> utilisée.</a:t>
            </a:r>
            <a:endParaRPr dirty="0"/>
          </a:p>
          <a:p>
            <a:pPr marL="0" indent="0">
              <a:buSzPct val="130000"/>
              <a:buNone/>
              <a:defRPr/>
            </a:pPr>
            <a:endParaRPr lang="fr-FR" dirty="0">
              <a:latin typeface="Arial"/>
              <a:cs typeface="Arial"/>
            </a:endParaRPr>
          </a:p>
          <a:p>
            <a:pPr marL="0" indent="0">
              <a:buSzPct val="130000"/>
              <a:buNone/>
              <a:defRPr/>
            </a:pPr>
            <a:r>
              <a:rPr lang="fr-FR" dirty="0">
                <a:latin typeface="Arial"/>
                <a:cs typeface="Arial"/>
              </a:rPr>
              <a:t>Les différentes APIs y sont documentées séparément</a:t>
            </a:r>
            <a:br>
              <a:rPr lang="fr-FR" dirty="0">
                <a:latin typeface="Arial"/>
                <a:cs typeface="Arial"/>
              </a:rPr>
            </a:br>
            <a:r>
              <a:rPr lang="fr-FR" dirty="0">
                <a:latin typeface="Arial"/>
                <a:cs typeface="Arial"/>
              </a:rPr>
              <a:t>(cf. section </a:t>
            </a:r>
            <a:r>
              <a:rPr lang="fr-FR" u="sng" dirty="0">
                <a:latin typeface="Arial"/>
                <a:cs typeface="Arial"/>
                <a:hlinkClick r:id="rId3" action="ppaction://hlinksldjump" tooltip="ppaction://hlinksldjumpslide18"/>
              </a:rPr>
              <a:t>“Pour quoi faire”</a:t>
            </a:r>
            <a:r>
              <a:rPr lang="fr-FR" dirty="0">
                <a:latin typeface="Arial"/>
                <a:cs typeface="Arial"/>
              </a:rPr>
              <a:t>)</a:t>
            </a:r>
            <a:endParaRPr dirty="0"/>
          </a:p>
          <a:p>
            <a:pPr>
              <a:defRPr/>
            </a:pPr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48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Comment tester ?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9" y="2052310"/>
            <a:ext cx="6125309" cy="425470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 dirty="0">
                <a:latin typeface="Arial"/>
                <a:ea typeface="Arial"/>
                <a:cs typeface="Arial"/>
              </a:rPr>
              <a:t>Pour les tests et d’autant plus en écriture :</a:t>
            </a:r>
            <a:br>
              <a:rPr lang="fr-FR" sz="2400" dirty="0">
                <a:latin typeface="Arial"/>
                <a:ea typeface="Arial"/>
                <a:cs typeface="Arial"/>
              </a:rPr>
            </a:br>
            <a:r>
              <a:rPr lang="fr-FR" sz="2400" b="1" dirty="0">
                <a:latin typeface="Arial"/>
                <a:ea typeface="Arial"/>
                <a:cs typeface="Arial"/>
              </a:rPr>
              <a:t>Utiliser le bac à sable !</a:t>
            </a:r>
            <a:endParaRPr sz="2400" dirty="0">
              <a:latin typeface="Arial"/>
              <a:ea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 dirty="0">
                <a:latin typeface="Arial"/>
                <a:ea typeface="Arial"/>
                <a:cs typeface="Arial"/>
              </a:rPr>
              <a:t>Pour tester la publication, utiliser si </a:t>
            </a:r>
            <a:r>
              <a:rPr lang="fr-FR" sz="2400" dirty="0" smtClean="0">
                <a:latin typeface="Arial"/>
                <a:ea typeface="Arial"/>
                <a:cs typeface="Arial"/>
              </a:rPr>
              <a:t>possible toujours le </a:t>
            </a:r>
            <a:r>
              <a:rPr lang="fr-FR" sz="2400" dirty="0">
                <a:latin typeface="Arial"/>
                <a:ea typeface="Arial"/>
                <a:cs typeface="Arial"/>
              </a:rPr>
              <a:t>même jeu de données</a:t>
            </a:r>
            <a:endParaRPr sz="2400" dirty="0">
              <a:latin typeface="Arial"/>
              <a:ea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 dirty="0">
                <a:latin typeface="Arial"/>
                <a:ea typeface="Arial"/>
                <a:cs typeface="Arial"/>
              </a:rPr>
              <a:t>Si possible, supprimer les tests au fur </a:t>
            </a:r>
            <a:r>
              <a:rPr lang="fr-FR" sz="2400" dirty="0" smtClean="0">
                <a:latin typeface="Arial"/>
                <a:ea typeface="Arial"/>
                <a:cs typeface="Arial"/>
              </a:rPr>
              <a:t>et </a:t>
            </a:r>
            <a:r>
              <a:rPr lang="fr-FR" sz="2400" dirty="0">
                <a:latin typeface="Arial"/>
                <a:ea typeface="Arial"/>
                <a:cs typeface="Arial"/>
              </a:rPr>
              <a:t>à mesure</a:t>
            </a:r>
            <a:endParaRPr sz="2400" dirty="0">
              <a:latin typeface="Arial"/>
              <a:ea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63876" y="702210"/>
            <a:ext cx="3446585" cy="5284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fr-FR" sz="4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r>
              <a:rPr lang="fr-FR" sz="5400" b="1" dirty="0">
                <a:solidFill>
                  <a:schemeClr val="bg1"/>
                </a:solidFill>
                <a:latin typeface="Arial"/>
                <a:cs typeface="Arial"/>
              </a:rPr>
              <a:t>Merci</a:t>
            </a:r>
            <a:endParaRPr dirty="0"/>
          </a:p>
          <a:p>
            <a:pPr marL="0" indent="0" algn="ctr">
              <a:buNone/>
              <a:defRPr/>
            </a:pPr>
            <a:r>
              <a:rPr lang="fr-FR" sz="5400" b="1" dirty="0">
                <a:solidFill>
                  <a:schemeClr val="bg1"/>
                </a:solidFill>
                <a:latin typeface="Arial"/>
                <a:cs typeface="Arial"/>
              </a:rPr>
              <a:t>pour votre écoute</a:t>
            </a:r>
            <a:endParaRPr dirty="0"/>
          </a:p>
        </p:txBody>
      </p:sp>
      <p:sp>
        <p:nvSpPr>
          <p:cNvPr id="86767394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1038A7-758B-D188-6413-C180E141531A}" type="slidenum">
              <a:rPr lang="fr-FR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83154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013643-2115-9935-FD4D-7AE438D2C047}" type="slidenum">
              <a:rPr lang="fr-FR"/>
              <a:t>5</a:t>
            </a:fld>
            <a:endParaRPr lang="fr-FR"/>
          </a:p>
        </p:txBody>
      </p:sp>
      <p:sp>
        <p:nvSpPr>
          <p:cNvPr id="147694564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9938319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L’écosystème Recherche Data Gouv</a:t>
            </a:r>
            <a:endParaRPr/>
          </a:p>
        </p:txBody>
      </p:sp>
      <p:sp>
        <p:nvSpPr>
          <p:cNvPr id="1982842676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6559936" y="2052311"/>
            <a:ext cx="5296701" cy="425700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fr-FR" b="1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sz="2400" b="1" dirty="0">
                <a:latin typeface="Arial"/>
                <a:cs typeface="Arial"/>
              </a:rPr>
              <a:t>4</a:t>
            </a:r>
            <a:r>
              <a:rPr lang="fr-FR" sz="2400" dirty="0">
                <a:latin typeface="Arial"/>
                <a:cs typeface="Arial"/>
              </a:rPr>
              <a:t> Modules d’accompagnement :</a:t>
            </a:r>
            <a:endParaRPr dirty="0"/>
          </a:p>
          <a:p>
            <a:pPr lvl="1">
              <a:lnSpc>
                <a:spcPct val="100000"/>
              </a:lnSpc>
              <a:defRPr/>
            </a:pPr>
            <a:r>
              <a:rPr lang="fr-FR" sz="2100" b="0" dirty="0">
                <a:latin typeface="Arial"/>
                <a:cs typeface="Arial"/>
              </a:rPr>
              <a:t>Ateliers de la donnée</a:t>
            </a:r>
            <a:endParaRPr dirty="0"/>
          </a:p>
          <a:p>
            <a:pPr lvl="1">
              <a:lnSpc>
                <a:spcPct val="100000"/>
              </a:lnSpc>
              <a:defRPr/>
            </a:pPr>
            <a:r>
              <a:rPr lang="fr-FR" sz="2100" b="0" dirty="0">
                <a:latin typeface="Arial"/>
              </a:rPr>
              <a:t>Centres de référence </a:t>
            </a:r>
            <a:r>
              <a:rPr lang="fr-FR" sz="2100" b="0" dirty="0" smtClean="0">
                <a:latin typeface="Arial"/>
              </a:rPr>
              <a:t>établissement</a:t>
            </a:r>
          </a:p>
          <a:p>
            <a:pPr lvl="1">
              <a:lnSpc>
                <a:spcPct val="100000"/>
              </a:lnSpc>
              <a:defRPr/>
            </a:pPr>
            <a:r>
              <a:rPr lang="fr-FR" sz="2100" b="0" dirty="0" smtClean="0">
                <a:latin typeface="Arial"/>
              </a:rPr>
              <a:t>Centres </a:t>
            </a:r>
            <a:r>
              <a:rPr lang="fr-FR" sz="2100" b="0" dirty="0">
                <a:latin typeface="Arial"/>
                <a:cs typeface="Arial"/>
              </a:rPr>
              <a:t>de référence </a:t>
            </a:r>
            <a:r>
              <a:rPr lang="fr-FR" sz="2100" b="0" dirty="0" smtClean="0">
                <a:latin typeface="Arial"/>
                <a:cs typeface="Arial"/>
              </a:rPr>
              <a:t>thématiques</a:t>
            </a:r>
            <a:endParaRPr dirty="0"/>
          </a:p>
          <a:p>
            <a:pPr lvl="1">
              <a:lnSpc>
                <a:spcPct val="100000"/>
              </a:lnSpc>
              <a:defRPr/>
            </a:pPr>
            <a:r>
              <a:rPr lang="fr-FR" sz="2100" b="0" dirty="0">
                <a:latin typeface="Arial"/>
                <a:cs typeface="Arial"/>
              </a:rPr>
              <a:t>Centres de ressources</a:t>
            </a:r>
            <a:endParaRPr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fr-FR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sz="2400" b="1" dirty="0">
                <a:latin typeface="Arial"/>
                <a:cs typeface="Arial"/>
              </a:rPr>
              <a:t>2</a:t>
            </a:r>
            <a:r>
              <a:rPr lang="fr-FR" sz="2400" dirty="0">
                <a:latin typeface="Arial"/>
                <a:cs typeface="Arial"/>
              </a:rPr>
              <a:t> Modules de partage :</a:t>
            </a:r>
            <a:endParaRPr dirty="0"/>
          </a:p>
          <a:p>
            <a:pPr lvl="1">
              <a:lnSpc>
                <a:spcPct val="100000"/>
              </a:lnSpc>
              <a:defRPr/>
            </a:pPr>
            <a:r>
              <a:rPr lang="fr-FR" sz="2100" b="0" dirty="0">
                <a:latin typeface="Arial"/>
                <a:cs typeface="Arial"/>
              </a:rPr>
              <a:t>Entrepôt </a:t>
            </a:r>
            <a:endParaRPr dirty="0"/>
          </a:p>
          <a:p>
            <a:pPr lvl="1">
              <a:lnSpc>
                <a:spcPct val="100000"/>
              </a:lnSpc>
              <a:defRPr/>
            </a:pPr>
            <a:r>
              <a:rPr lang="fr-FR" sz="2100" b="0" dirty="0">
                <a:latin typeface="Arial"/>
                <a:cs typeface="Arial"/>
              </a:rPr>
              <a:t>Catalogue (à venir)</a:t>
            </a:r>
            <a:endParaRPr dirty="0"/>
          </a:p>
        </p:txBody>
      </p:sp>
      <p:pic>
        <p:nvPicPr>
          <p:cNvPr id="1120740378" name="Image 112074037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3120" y="1382906"/>
            <a:ext cx="5595816" cy="5595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age 7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3352" y="3142697"/>
            <a:ext cx="3901778" cy="146316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50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47392" y="3051466"/>
            <a:ext cx="7841329" cy="477590"/>
          </a:xfrm>
        </p:spPr>
        <p:txBody>
          <a:bodyPr/>
          <a:lstStyle/>
          <a:p>
            <a:pPr>
              <a:defRPr/>
            </a:pPr>
            <a:r>
              <a:rPr lang="fr-FR" sz="2800" i="1" dirty="0">
                <a:latin typeface="Marianne"/>
              </a:rPr>
              <a:t>Classe Virtuelle : </a:t>
            </a:r>
            <a:r>
              <a:rPr lang="fr-FR" sz="2800" i="1" dirty="0" smtClean="0">
                <a:latin typeface="Marianne"/>
              </a:rPr>
              <a:t>Découverte des APIs</a:t>
            </a:r>
            <a:endParaRPr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440266" y="4275512"/>
            <a:ext cx="6989234" cy="360039"/>
          </a:xfrm>
        </p:spPr>
        <p:txBody>
          <a:bodyPr/>
          <a:lstStyle/>
          <a:p>
            <a:pPr>
              <a:defRPr/>
            </a:pPr>
            <a:r>
              <a:rPr lang="fr-FR" sz="2000" u="sng" dirty="0">
                <a:latin typeface="Arial"/>
                <a:cs typeface="Arial"/>
                <a:hlinkClick r:id="rId4" tooltip="mailto:support-recherchedatagouv@inrae.fr"/>
              </a:rPr>
              <a:t>support-recherchedatagouv@inrae.fr</a:t>
            </a:r>
            <a:endParaRPr lang="fr-FR" sz="2000" dirty="0">
              <a:latin typeface="Arial"/>
              <a:cs typeface="Arial"/>
            </a:endParaRPr>
          </a:p>
        </p:txBody>
      </p:sp>
      <p:pic>
        <p:nvPicPr>
          <p:cNvPr id="7" name="Image 6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024385" y="0"/>
            <a:ext cx="3167615" cy="31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51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 bwMode="auto">
          <a:xfrm>
            <a:off x="736600" y="2959343"/>
            <a:ext cx="2428631" cy="270433"/>
          </a:xfrm>
        </p:spPr>
        <p:txBody>
          <a:bodyPr/>
          <a:lstStyle/>
          <a:p>
            <a:pPr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partenariat avec 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dirty="0">
                <a:latin typeface="Marianne" panose="02000000000000000000" pitchFamily="50" charset="0"/>
              </a:rPr>
              <a:t>Les institutions membres</a:t>
            </a:r>
            <a:endParaRPr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833724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157D3A-533B-477D-A3D1-A2E809B6FE82}" type="slidenum">
              <a:rPr lang="fr-FR"/>
              <a:t>6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L’entrepôt</a:t>
            </a:r>
            <a:endParaRPr/>
          </a:p>
        </p:txBody>
      </p:sp>
      <p:pic>
        <p:nvPicPr>
          <p:cNvPr id="7" name="Espace réservé du contenu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395978" y="1190266"/>
            <a:ext cx="4066040" cy="4066040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6"/>
          </p:nvPr>
        </p:nvSpPr>
        <p:spPr bwMode="auto">
          <a:xfrm>
            <a:off x="6096000" y="1779189"/>
            <a:ext cx="5257800" cy="4531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endParaRPr lang="fr-FR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 dirty="0">
                <a:latin typeface="Arial"/>
                <a:cs typeface="Arial"/>
              </a:rPr>
              <a:t>Documenter et partager </a:t>
            </a:r>
            <a:r>
              <a:rPr lang="fr-FR" sz="2400" dirty="0">
                <a:solidFill>
                  <a:schemeClr val="tx1"/>
                </a:solidFill>
                <a:latin typeface="Arial"/>
                <a:cs typeface="Arial"/>
              </a:rPr>
              <a:t>tout type </a:t>
            </a:r>
            <a:r>
              <a:rPr lang="fr-FR" sz="2400" dirty="0">
                <a:latin typeface="Arial"/>
                <a:cs typeface="Arial"/>
              </a:rPr>
              <a:t>de données de recherche ;</a:t>
            </a:r>
            <a:endParaRPr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fr-FR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 dirty="0">
                <a:latin typeface="Arial"/>
                <a:cs typeface="Arial"/>
              </a:rPr>
              <a:t>Rechercher, découvrir, accéder et réutiliser ;</a:t>
            </a:r>
            <a:endParaRPr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fr-FR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 dirty="0">
                <a:latin typeface="Arial"/>
                <a:cs typeface="Arial"/>
              </a:rPr>
              <a:t>Toutes fonctionnalités accessibles </a:t>
            </a:r>
            <a:r>
              <a:rPr lang="fr-FR" sz="2400" i="1" dirty="0">
                <a:latin typeface="Arial"/>
                <a:cs typeface="Arial"/>
              </a:rPr>
              <a:t>via</a:t>
            </a:r>
            <a:r>
              <a:rPr lang="fr-FR" sz="2400" dirty="0">
                <a:latin typeface="Arial"/>
                <a:cs typeface="Arial"/>
              </a:rPr>
              <a:t> </a:t>
            </a:r>
            <a:r>
              <a:rPr lang="fr-FR" sz="2400" b="1" dirty="0">
                <a:latin typeface="Arial"/>
                <a:cs typeface="Arial"/>
              </a:rPr>
              <a:t>interface web</a:t>
            </a:r>
            <a:r>
              <a:rPr lang="fr-FR" sz="2400" dirty="0">
                <a:latin typeface="Arial"/>
                <a:cs typeface="Arial"/>
              </a:rPr>
              <a:t> ou </a:t>
            </a:r>
            <a:r>
              <a:rPr lang="fr-FR" sz="2400" b="1" dirty="0">
                <a:latin typeface="Arial"/>
                <a:cs typeface="Arial"/>
              </a:rPr>
              <a:t>API.</a:t>
            </a:r>
            <a:endParaRPr sz="2400" dirty="0"/>
          </a:p>
        </p:txBody>
      </p:sp>
      <p:sp>
        <p:nvSpPr>
          <p:cNvPr id="8" name="ZoneTexte 7"/>
          <p:cNvSpPr txBox="1"/>
          <p:nvPr/>
        </p:nvSpPr>
        <p:spPr bwMode="auto">
          <a:xfrm>
            <a:off x="1457429" y="4846111"/>
            <a:ext cx="3679393" cy="6898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b="1">
                <a:solidFill>
                  <a:schemeClr val="tx2"/>
                </a:solidFill>
                <a:latin typeface="Arial"/>
                <a:cs typeface="Arial"/>
              </a:rPr>
              <a:t>Environnement de production</a:t>
            </a:r>
            <a:endParaRPr b="1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1600" u="sng">
                <a:latin typeface="Arial"/>
                <a:cs typeface="Arial"/>
                <a:hlinkClick r:id="rId4" tooltip="https://entrepot.recherche.data.gouv.fr"/>
              </a:rPr>
              <a:t>https://entrepot.recherche.data.gouv.fr </a:t>
            </a: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1457429" y="5535977"/>
            <a:ext cx="34837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2"/>
                </a:solidFill>
                <a:latin typeface="Arial"/>
                <a:cs typeface="Arial"/>
              </a:rPr>
              <a:t>Environnement bac-à-sable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1600" u="sng">
                <a:solidFill>
                  <a:schemeClr val="hlink"/>
                </a:solidFill>
                <a:latin typeface="Arial"/>
                <a:cs typeface="Arial"/>
                <a:hlinkClick r:id="rId5" tooltip="https://demo.recherche.data.gouv.fr"/>
              </a:rPr>
              <a:t>https://demo.recherche.data.gouv.fr</a:t>
            </a:r>
            <a:endParaRPr lang="fr-FR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concepts clés de l’application Dataverse</a:t>
            </a:r>
            <a:endParaRPr lang="fr-FR" cap="smal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817582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9FEC60-3727-D4DC-00AD-1818CB159F12}" type="slidenum">
              <a:rPr lang="fr-FR"/>
              <a:t>8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882271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Dataverse, moteur de l’entrepôt et du catalogue</a:t>
            </a:r>
            <a:endParaRPr/>
          </a:p>
        </p:txBody>
      </p:sp>
      <p:sp>
        <p:nvSpPr>
          <p:cNvPr id="11" name="Espace réservé du contenu 2"/>
          <p:cNvSpPr txBox="1">
            <a:spLocks noGrp="1"/>
          </p:cNvSpPr>
          <p:nvPr>
            <p:ph idx="16"/>
          </p:nvPr>
        </p:nvSpPr>
        <p:spPr bwMode="auto">
          <a:xfrm>
            <a:off x="7990761" y="2339635"/>
            <a:ext cx="4019527" cy="4018829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 sz="2400" dirty="0" smtClean="0">
                <a:latin typeface="Arial"/>
                <a:cs typeface="Arial"/>
              </a:rPr>
              <a:t>Projet </a:t>
            </a:r>
            <a:r>
              <a:rPr lang="fr-FR" sz="2400" dirty="0">
                <a:latin typeface="Arial"/>
                <a:cs typeface="Arial"/>
              </a:rPr>
              <a:t>Open Source</a:t>
            </a:r>
            <a:endParaRPr sz="2400" dirty="0"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 sz="2400" dirty="0">
                <a:latin typeface="Arial"/>
                <a:cs typeface="Arial"/>
              </a:rPr>
              <a:t>Conçu par Harvard</a:t>
            </a:r>
            <a:endParaRPr sz="2400" dirty="0"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 sz="2400" dirty="0">
                <a:latin typeface="Arial"/>
                <a:cs typeface="Arial"/>
              </a:rPr>
              <a:t>34 Institutions (18 pays)</a:t>
            </a:r>
            <a:br>
              <a:rPr lang="fr-FR" sz="2400" dirty="0">
                <a:latin typeface="Arial"/>
                <a:cs typeface="Arial"/>
              </a:rPr>
            </a:br>
            <a:r>
              <a:rPr lang="fr-FR" sz="2400" dirty="0">
                <a:latin typeface="Arial"/>
                <a:cs typeface="Arial"/>
              </a:rPr>
              <a:t>dans la gouvernance</a:t>
            </a:r>
            <a:br>
              <a:rPr lang="fr-FR" sz="2400" dirty="0">
                <a:latin typeface="Arial"/>
                <a:cs typeface="Arial"/>
              </a:rPr>
            </a:br>
            <a:r>
              <a:rPr lang="fr-FR" sz="2400" dirty="0">
                <a:latin typeface="Arial"/>
                <a:cs typeface="Arial"/>
              </a:rPr>
              <a:t>(dont INRAE et le CNRS)</a:t>
            </a:r>
            <a:endParaRPr sz="2400" dirty="0"/>
          </a:p>
        </p:txBody>
      </p:sp>
      <p:pic>
        <p:nvPicPr>
          <p:cNvPr id="12" name="Espace réservé du contenu 1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24222" y="1681037"/>
            <a:ext cx="3152603" cy="1024101"/>
          </a:xfrm>
          <a:prstGeom prst="rect">
            <a:avLst/>
          </a:prstGeom>
        </p:spPr>
      </p:pic>
      <p:pic>
        <p:nvPicPr>
          <p:cNvPr id="24" name="Picture 4" descr="RÃ©sultat de recherche d'images pour &quot;harvard&quot;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265333" y="3318270"/>
            <a:ext cx="735138" cy="735138"/>
          </a:xfrm>
          <a:prstGeom prst="rect">
            <a:avLst/>
          </a:prstGeom>
          <a:noFill/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265333" y="2474375"/>
            <a:ext cx="735138" cy="735138"/>
          </a:xfrm>
          <a:prstGeom prst="rect">
            <a:avLst/>
          </a:prstGeom>
        </p:spPr>
      </p:pic>
      <p:pic>
        <p:nvPicPr>
          <p:cNvPr id="43" name="Graphique 2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265333" y="4123084"/>
            <a:ext cx="735138" cy="770256"/>
          </a:xfrm>
          <a:prstGeom prst="rect">
            <a:avLst/>
          </a:prstGeom>
        </p:spPr>
      </p:pic>
      <p:sp>
        <p:nvSpPr>
          <p:cNvPr id="17" name=" 2143127214"/>
          <p:cNvSpPr/>
          <p:nvPr/>
        </p:nvSpPr>
        <p:spPr bwMode="auto">
          <a:xfrm>
            <a:off x="218831" y="6240112"/>
            <a:ext cx="6937189" cy="27467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Source : </a:t>
            </a:r>
            <a:r>
              <a:rPr sz="1200" u="sng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2" tooltip="https://dataverse.org/"/>
              </a:rPr>
              <a:t>https://dataverse.org/</a:t>
            </a: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11</a:t>
            </a:r>
            <a:r>
              <a:rPr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04</a:t>
            </a:r>
            <a:r>
              <a:rPr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/202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4" y="2222605"/>
            <a:ext cx="7012087" cy="401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6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fr-FR" sz="2400" b="1" dirty="0" smtClean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400" b="1" dirty="0" smtClean="0">
                <a:latin typeface="Arial"/>
                <a:ea typeface="Arial"/>
                <a:cs typeface="Arial"/>
              </a:rPr>
              <a:t> </a:t>
            </a:r>
            <a:r>
              <a:rPr lang="fr-FR" sz="2400" b="1" dirty="0" smtClean="0">
                <a:solidFill>
                  <a:srgbClr val="C55B28"/>
                </a:solidFill>
                <a:latin typeface="Arial"/>
                <a:ea typeface="Arial"/>
                <a:cs typeface="Arial"/>
              </a:rPr>
              <a:t>collection</a:t>
            </a:r>
            <a:r>
              <a:rPr lang="fr-FR" sz="2400" b="1" dirty="0" smtClean="0">
                <a:latin typeface="Arial"/>
                <a:ea typeface="Arial"/>
                <a:cs typeface="Arial"/>
              </a:rPr>
              <a:t> </a:t>
            </a:r>
            <a:r>
              <a:rPr lang="fr-FR" sz="2400" b="1" dirty="0">
                <a:latin typeface="Arial"/>
                <a:ea typeface="Arial"/>
                <a:cs typeface="Arial"/>
              </a:rPr>
              <a:t>: </a:t>
            </a:r>
            <a:r>
              <a:rPr lang="fr-FR" sz="2400" dirty="0">
                <a:latin typeface="Arial"/>
                <a:ea typeface="Arial"/>
                <a:cs typeface="Arial"/>
              </a:rPr>
              <a:t>contient des jeux de données et/ou des sous-collections</a:t>
            </a:r>
            <a:endParaRPr lang="fr-FR" sz="2400" dirty="0"/>
          </a:p>
          <a:p>
            <a:pPr>
              <a:defRPr/>
            </a:pPr>
            <a:endParaRPr lang="fr-FR" sz="2400" b="1" dirty="0" smtClean="0">
              <a:latin typeface="Arial"/>
            </a:endParaRPr>
          </a:p>
          <a:p>
            <a:pPr>
              <a:defRPr/>
            </a:pPr>
            <a:r>
              <a:rPr lang="fr-FR" sz="2400" b="1" dirty="0" smtClean="0">
                <a:latin typeface="Arial"/>
              </a:rPr>
              <a:t> </a:t>
            </a:r>
            <a:r>
              <a:rPr lang="fr-FR" sz="2400" b="1" dirty="0">
                <a:solidFill>
                  <a:srgbClr val="337AB7"/>
                </a:solidFill>
                <a:latin typeface="Arial"/>
              </a:rPr>
              <a:t>jeu de données</a:t>
            </a:r>
            <a:r>
              <a:rPr lang="fr-FR" sz="2400" dirty="0">
                <a:latin typeface="Arial"/>
              </a:rPr>
              <a:t> : rassemble les fichiers et la documentation</a:t>
            </a:r>
            <a:endParaRPr lang="fr-FR" sz="2400" dirty="0"/>
          </a:p>
          <a:p>
            <a:pPr>
              <a:defRPr/>
            </a:pPr>
            <a:endParaRPr lang="fr-FR" sz="2400" b="1" dirty="0" smtClean="0">
              <a:latin typeface="Arial"/>
            </a:endParaRPr>
          </a:p>
          <a:p>
            <a:pPr>
              <a:defRPr/>
            </a:pPr>
            <a:r>
              <a:rPr lang="fr-FR" sz="2400" b="1" dirty="0" smtClean="0">
                <a:latin typeface="Arial"/>
              </a:rPr>
              <a:t> </a:t>
            </a:r>
            <a:r>
              <a:rPr lang="fr-FR" sz="2400" b="1" dirty="0">
                <a:solidFill>
                  <a:schemeClr val="accent3"/>
                </a:solidFill>
                <a:latin typeface="Arial"/>
              </a:rPr>
              <a:t>fichier</a:t>
            </a:r>
            <a:r>
              <a:rPr lang="fr-FR" sz="2400" dirty="0">
                <a:latin typeface="Arial"/>
              </a:rPr>
              <a:t> : Un </a:t>
            </a:r>
            <a:r>
              <a:rPr lang="fr-FR" sz="2400" b="1" dirty="0">
                <a:latin typeface="Arial"/>
              </a:rPr>
              <a:t>fichier </a:t>
            </a:r>
            <a:r>
              <a:rPr lang="fr-FR" sz="2400" dirty="0">
                <a:latin typeface="Arial"/>
              </a:rPr>
              <a:t>de données ou de documentation (</a:t>
            </a:r>
            <a:r>
              <a:rPr lang="fr-FR" sz="2400" i="1" dirty="0" err="1">
                <a:latin typeface="Arial"/>
              </a:rPr>
              <a:t>e.g</a:t>
            </a:r>
            <a:r>
              <a:rPr lang="fr-FR" sz="2400" i="1" dirty="0">
                <a:latin typeface="Arial"/>
              </a:rPr>
              <a:t>.</a:t>
            </a:r>
            <a:r>
              <a:rPr lang="fr-FR" sz="2400" dirty="0">
                <a:latin typeface="Arial"/>
              </a:rPr>
              <a:t> README)</a:t>
            </a:r>
            <a:endParaRPr lang="fr-FR" sz="2400" dirty="0"/>
          </a:p>
          <a:p>
            <a:pPr marL="0" indent="0">
              <a:buNone/>
              <a:defRPr/>
            </a:pPr>
            <a:endParaRPr lang="fr-FR" sz="240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5"/>
          </p:nvPr>
        </p:nvSpPr>
        <p:spPr bwMode="auto">
          <a:xfrm>
            <a:off x="846666" y="1359884"/>
            <a:ext cx="5181601" cy="36512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2400">
                <a:latin typeface="Marianne"/>
              </a:rPr>
              <a:t>Les objets</a:t>
            </a:r>
            <a:endParaRPr sz="2400"/>
          </a:p>
        </p:txBody>
      </p:sp>
      <p:grpSp>
        <p:nvGrpSpPr>
          <p:cNvPr id="29" name="Groupe 28"/>
          <p:cNvGrpSpPr/>
          <p:nvPr/>
        </p:nvGrpSpPr>
        <p:grpSpPr bwMode="auto">
          <a:xfrm>
            <a:off x="846666" y="1888606"/>
            <a:ext cx="5162130" cy="4236882"/>
            <a:chOff x="0" y="0"/>
            <a:chExt cx="4626770" cy="3662245"/>
          </a:xfrm>
        </p:grpSpPr>
        <p:sp>
          <p:nvSpPr>
            <p:cNvPr id="30" name="Rectangle 30"/>
            <p:cNvSpPr/>
            <p:nvPr/>
          </p:nvSpPr>
          <p:spPr bwMode="auto">
            <a:xfrm>
              <a:off x="1919406" y="2233053"/>
              <a:ext cx="807182" cy="550267"/>
            </a:xfrm>
            <a:custGeom>
              <a:avLst/>
              <a:gdLst>
                <a:gd name="connsiteX0" fmla="*/ 0 w 861593"/>
                <a:gd name="connsiteY0" fmla="*/ 0 h 441533"/>
                <a:gd name="connsiteX1" fmla="*/ 861593 w 861593"/>
                <a:gd name="connsiteY1" fmla="*/ 0 h 441533"/>
                <a:gd name="connsiteX2" fmla="*/ 861593 w 861593"/>
                <a:gd name="connsiteY2" fmla="*/ 441533 h 441533"/>
                <a:gd name="connsiteX3" fmla="*/ 0 w 861593"/>
                <a:gd name="connsiteY3" fmla="*/ 441533 h 441533"/>
                <a:gd name="connsiteX4" fmla="*/ 0 w 861593"/>
                <a:gd name="connsiteY4" fmla="*/ 0 h 441533"/>
                <a:gd name="connsiteX0" fmla="*/ 0 w 861593"/>
                <a:gd name="connsiteY0" fmla="*/ 0 h 441533"/>
                <a:gd name="connsiteX1" fmla="*/ 210796 w 861593"/>
                <a:gd name="connsiteY1" fmla="*/ 3564 h 441533"/>
                <a:gd name="connsiteX2" fmla="*/ 861593 w 861593"/>
                <a:gd name="connsiteY2" fmla="*/ 0 h 441533"/>
                <a:gd name="connsiteX3" fmla="*/ 861593 w 861593"/>
                <a:gd name="connsiteY3" fmla="*/ 441533 h 441533"/>
                <a:gd name="connsiteX4" fmla="*/ 0 w 861593"/>
                <a:gd name="connsiteY4" fmla="*/ 441533 h 441533"/>
                <a:gd name="connsiteX5" fmla="*/ 0 w 861593"/>
                <a:gd name="connsiteY5" fmla="*/ 0 h 441533"/>
                <a:gd name="connsiteX0" fmla="*/ 0 w 861593"/>
                <a:gd name="connsiteY0" fmla="*/ 1198 h 442731"/>
                <a:gd name="connsiteX1" fmla="*/ 208414 w 861593"/>
                <a:gd name="connsiteY1" fmla="*/ 0 h 442731"/>
                <a:gd name="connsiteX2" fmla="*/ 861593 w 861593"/>
                <a:gd name="connsiteY2" fmla="*/ 1198 h 442731"/>
                <a:gd name="connsiteX3" fmla="*/ 861593 w 861593"/>
                <a:gd name="connsiteY3" fmla="*/ 442731 h 442731"/>
                <a:gd name="connsiteX4" fmla="*/ 0 w 861593"/>
                <a:gd name="connsiteY4" fmla="*/ 442731 h 442731"/>
                <a:gd name="connsiteX5" fmla="*/ 0 w 861593"/>
                <a:gd name="connsiteY5" fmla="*/ 1198 h 442731"/>
                <a:gd name="connsiteX0" fmla="*/ 0 w 861593"/>
                <a:gd name="connsiteY0" fmla="*/ 17735 h 459268"/>
                <a:gd name="connsiteX1" fmla="*/ 208414 w 861593"/>
                <a:gd name="connsiteY1" fmla="*/ 16537 h 459268"/>
                <a:gd name="connsiteX2" fmla="*/ 861593 w 861593"/>
                <a:gd name="connsiteY2" fmla="*/ 17735 h 459268"/>
                <a:gd name="connsiteX3" fmla="*/ 861593 w 861593"/>
                <a:gd name="connsiteY3" fmla="*/ 459268 h 459268"/>
                <a:gd name="connsiteX4" fmla="*/ 0 w 861593"/>
                <a:gd name="connsiteY4" fmla="*/ 459268 h 459268"/>
                <a:gd name="connsiteX5" fmla="*/ 0 w 861593"/>
                <a:gd name="connsiteY5" fmla="*/ 17735 h 459268"/>
                <a:gd name="connsiteX0" fmla="*/ 3709 w 865302"/>
                <a:gd name="connsiteY0" fmla="*/ 72636 h 514169"/>
                <a:gd name="connsiteX1" fmla="*/ 16861 w 865302"/>
                <a:gd name="connsiteY1" fmla="*/ 0 h 514169"/>
                <a:gd name="connsiteX2" fmla="*/ 212123 w 865302"/>
                <a:gd name="connsiteY2" fmla="*/ 71438 h 514169"/>
                <a:gd name="connsiteX3" fmla="*/ 865302 w 865302"/>
                <a:gd name="connsiteY3" fmla="*/ 72636 h 514169"/>
                <a:gd name="connsiteX4" fmla="*/ 865302 w 865302"/>
                <a:gd name="connsiteY4" fmla="*/ 514169 h 514169"/>
                <a:gd name="connsiteX5" fmla="*/ 3709 w 865302"/>
                <a:gd name="connsiteY5" fmla="*/ 514169 h 514169"/>
                <a:gd name="connsiteX6" fmla="*/ 3709 w 865302"/>
                <a:gd name="connsiteY6" fmla="*/ 72636 h 514169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86922 h 528455"/>
                <a:gd name="connsiteX1" fmla="*/ 16861 w 865302"/>
                <a:gd name="connsiteY1" fmla="*/ 14286 h 528455"/>
                <a:gd name="connsiteX2" fmla="*/ 219268 w 865302"/>
                <a:gd name="connsiteY2" fmla="*/ 0 h 528455"/>
                <a:gd name="connsiteX3" fmla="*/ 212123 w 865302"/>
                <a:gd name="connsiteY3" fmla="*/ 85724 h 528455"/>
                <a:gd name="connsiteX4" fmla="*/ 865302 w 865302"/>
                <a:gd name="connsiteY4" fmla="*/ 86922 h 528455"/>
                <a:gd name="connsiteX5" fmla="*/ 865302 w 865302"/>
                <a:gd name="connsiteY5" fmla="*/ 528455 h 528455"/>
                <a:gd name="connsiteX6" fmla="*/ 3709 w 865302"/>
                <a:gd name="connsiteY6" fmla="*/ 528455 h 528455"/>
                <a:gd name="connsiteX7" fmla="*/ 3709 w 865302"/>
                <a:gd name="connsiteY7" fmla="*/ 86922 h 528455"/>
                <a:gd name="connsiteX0" fmla="*/ 5355 w 866948"/>
                <a:gd name="connsiteY0" fmla="*/ 86922 h 528455"/>
                <a:gd name="connsiteX1" fmla="*/ 16126 w 866948"/>
                <a:gd name="connsiteY1" fmla="*/ 9523 h 528455"/>
                <a:gd name="connsiteX2" fmla="*/ 220914 w 866948"/>
                <a:gd name="connsiteY2" fmla="*/ 0 h 528455"/>
                <a:gd name="connsiteX3" fmla="*/ 213769 w 866948"/>
                <a:gd name="connsiteY3" fmla="*/ 85724 h 528455"/>
                <a:gd name="connsiteX4" fmla="*/ 866948 w 866948"/>
                <a:gd name="connsiteY4" fmla="*/ 86922 h 528455"/>
                <a:gd name="connsiteX5" fmla="*/ 866948 w 866948"/>
                <a:gd name="connsiteY5" fmla="*/ 528455 h 528455"/>
                <a:gd name="connsiteX6" fmla="*/ 5355 w 866948"/>
                <a:gd name="connsiteY6" fmla="*/ 528455 h 528455"/>
                <a:gd name="connsiteX7" fmla="*/ 5355 w 866948"/>
                <a:gd name="connsiteY7" fmla="*/ 86922 h 528455"/>
                <a:gd name="connsiteX0" fmla="*/ 0 w 861593"/>
                <a:gd name="connsiteY0" fmla="*/ 86922 h 528455"/>
                <a:gd name="connsiteX1" fmla="*/ 10771 w 861593"/>
                <a:gd name="connsiteY1" fmla="*/ 9523 h 528455"/>
                <a:gd name="connsiteX2" fmla="*/ 215559 w 861593"/>
                <a:gd name="connsiteY2" fmla="*/ 0 h 528455"/>
                <a:gd name="connsiteX3" fmla="*/ 208414 w 861593"/>
                <a:gd name="connsiteY3" fmla="*/ 85724 h 528455"/>
                <a:gd name="connsiteX4" fmla="*/ 861593 w 861593"/>
                <a:gd name="connsiteY4" fmla="*/ 86922 h 528455"/>
                <a:gd name="connsiteX5" fmla="*/ 861593 w 861593"/>
                <a:gd name="connsiteY5" fmla="*/ 528455 h 528455"/>
                <a:gd name="connsiteX6" fmla="*/ 0 w 861593"/>
                <a:gd name="connsiteY6" fmla="*/ 528455 h 528455"/>
                <a:gd name="connsiteX7" fmla="*/ 0 w 861593"/>
                <a:gd name="connsiteY7" fmla="*/ 86922 h 528455"/>
                <a:gd name="connsiteX0" fmla="*/ 0 w 861593"/>
                <a:gd name="connsiteY0" fmla="*/ 86922 h 528455"/>
                <a:gd name="connsiteX1" fmla="*/ 3627 w 861593"/>
                <a:gd name="connsiteY1" fmla="*/ 7142 h 528455"/>
                <a:gd name="connsiteX2" fmla="*/ 215559 w 861593"/>
                <a:gd name="connsiteY2" fmla="*/ 0 h 528455"/>
                <a:gd name="connsiteX3" fmla="*/ 208414 w 861593"/>
                <a:gd name="connsiteY3" fmla="*/ 85724 h 528455"/>
                <a:gd name="connsiteX4" fmla="*/ 861593 w 861593"/>
                <a:gd name="connsiteY4" fmla="*/ 86922 h 528455"/>
                <a:gd name="connsiteX5" fmla="*/ 861593 w 861593"/>
                <a:gd name="connsiteY5" fmla="*/ 528455 h 528455"/>
                <a:gd name="connsiteX6" fmla="*/ 0 w 861593"/>
                <a:gd name="connsiteY6" fmla="*/ 528455 h 528455"/>
                <a:gd name="connsiteX7" fmla="*/ 0 w 861593"/>
                <a:gd name="connsiteY7" fmla="*/ 86922 h 528455"/>
                <a:gd name="connsiteX0" fmla="*/ 688 w 862281"/>
                <a:gd name="connsiteY0" fmla="*/ 87200 h 528733"/>
                <a:gd name="connsiteX1" fmla="*/ 1533 w 862281"/>
                <a:gd name="connsiteY1" fmla="*/ 233 h 528733"/>
                <a:gd name="connsiteX2" fmla="*/ 216247 w 862281"/>
                <a:gd name="connsiteY2" fmla="*/ 278 h 528733"/>
                <a:gd name="connsiteX3" fmla="*/ 209102 w 862281"/>
                <a:gd name="connsiteY3" fmla="*/ 86002 h 528733"/>
                <a:gd name="connsiteX4" fmla="*/ 862281 w 862281"/>
                <a:gd name="connsiteY4" fmla="*/ 87200 h 528733"/>
                <a:gd name="connsiteX5" fmla="*/ 862281 w 862281"/>
                <a:gd name="connsiteY5" fmla="*/ 528733 h 528733"/>
                <a:gd name="connsiteX6" fmla="*/ 688 w 862281"/>
                <a:gd name="connsiteY6" fmla="*/ 528733 h 528733"/>
                <a:gd name="connsiteX7" fmla="*/ 688 w 862281"/>
                <a:gd name="connsiteY7" fmla="*/ 87200 h 528733"/>
                <a:gd name="connsiteX0" fmla="*/ 688 w 862281"/>
                <a:gd name="connsiteY0" fmla="*/ 86967 h 528500"/>
                <a:gd name="connsiteX1" fmla="*/ 1533 w 862281"/>
                <a:gd name="connsiteY1" fmla="*/ 0 h 528500"/>
                <a:gd name="connsiteX2" fmla="*/ 216247 w 862281"/>
                <a:gd name="connsiteY2" fmla="*/ 45 h 528500"/>
                <a:gd name="connsiteX3" fmla="*/ 209102 w 862281"/>
                <a:gd name="connsiteY3" fmla="*/ 85769 h 528500"/>
                <a:gd name="connsiteX4" fmla="*/ 862281 w 862281"/>
                <a:gd name="connsiteY4" fmla="*/ 86967 h 528500"/>
                <a:gd name="connsiteX5" fmla="*/ 862281 w 862281"/>
                <a:gd name="connsiteY5" fmla="*/ 528500 h 528500"/>
                <a:gd name="connsiteX6" fmla="*/ 688 w 862281"/>
                <a:gd name="connsiteY6" fmla="*/ 528500 h 528500"/>
                <a:gd name="connsiteX7" fmla="*/ 688 w 862281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0269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593" h="528500" extrusionOk="0">
                  <a:moveTo>
                    <a:pt x="0" y="86967"/>
                  </a:moveTo>
                  <a:cubicBezTo>
                    <a:pt x="459" y="-494"/>
                    <a:pt x="-215" y="87747"/>
                    <a:pt x="845" y="0"/>
                  </a:cubicBezTo>
                  <a:cubicBezTo>
                    <a:pt x="215718" y="85"/>
                    <a:pt x="1050" y="226"/>
                    <a:pt x="215559" y="45"/>
                  </a:cubicBezTo>
                  <a:cubicBezTo>
                    <a:pt x="214641" y="93335"/>
                    <a:pt x="215479" y="-6782"/>
                    <a:pt x="214675" y="85769"/>
                  </a:cubicBezTo>
                  <a:lnTo>
                    <a:pt x="861593" y="86967"/>
                  </a:lnTo>
                  <a:lnTo>
                    <a:pt x="861593" y="528500"/>
                  </a:lnTo>
                  <a:lnTo>
                    <a:pt x="0" y="528500"/>
                  </a:lnTo>
                  <a:lnTo>
                    <a:pt x="0" y="86967"/>
                  </a:lnTo>
                  <a:close/>
                </a:path>
              </a:pathLst>
            </a:custGeom>
            <a:grpFill/>
            <a:ln>
              <a:solidFill>
                <a:srgbClr val="337AB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300">
                  <a:solidFill>
                    <a:srgbClr val="337AB7"/>
                  </a:solidFill>
                </a:rPr>
                <a:t>Dataset</a:t>
              </a:r>
              <a:endParaRPr>
                <a:solidFill>
                  <a:srgbClr val="337AB7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020735" y="2334384"/>
              <a:ext cx="852708" cy="550267"/>
            </a:xfrm>
            <a:custGeom>
              <a:avLst/>
              <a:gdLst>
                <a:gd name="connsiteX0" fmla="*/ 0 w 861593"/>
                <a:gd name="connsiteY0" fmla="*/ 0 h 441533"/>
                <a:gd name="connsiteX1" fmla="*/ 861593 w 861593"/>
                <a:gd name="connsiteY1" fmla="*/ 0 h 441533"/>
                <a:gd name="connsiteX2" fmla="*/ 861593 w 861593"/>
                <a:gd name="connsiteY2" fmla="*/ 441533 h 441533"/>
                <a:gd name="connsiteX3" fmla="*/ 0 w 861593"/>
                <a:gd name="connsiteY3" fmla="*/ 441533 h 441533"/>
                <a:gd name="connsiteX4" fmla="*/ 0 w 861593"/>
                <a:gd name="connsiteY4" fmla="*/ 0 h 441533"/>
                <a:gd name="connsiteX0" fmla="*/ 0 w 861593"/>
                <a:gd name="connsiteY0" fmla="*/ 0 h 441533"/>
                <a:gd name="connsiteX1" fmla="*/ 210796 w 861593"/>
                <a:gd name="connsiteY1" fmla="*/ 3564 h 441533"/>
                <a:gd name="connsiteX2" fmla="*/ 861593 w 861593"/>
                <a:gd name="connsiteY2" fmla="*/ 0 h 441533"/>
                <a:gd name="connsiteX3" fmla="*/ 861593 w 861593"/>
                <a:gd name="connsiteY3" fmla="*/ 441533 h 441533"/>
                <a:gd name="connsiteX4" fmla="*/ 0 w 861593"/>
                <a:gd name="connsiteY4" fmla="*/ 441533 h 441533"/>
                <a:gd name="connsiteX5" fmla="*/ 0 w 861593"/>
                <a:gd name="connsiteY5" fmla="*/ 0 h 441533"/>
                <a:gd name="connsiteX0" fmla="*/ 0 w 861593"/>
                <a:gd name="connsiteY0" fmla="*/ 1198 h 442731"/>
                <a:gd name="connsiteX1" fmla="*/ 208414 w 861593"/>
                <a:gd name="connsiteY1" fmla="*/ 0 h 442731"/>
                <a:gd name="connsiteX2" fmla="*/ 861593 w 861593"/>
                <a:gd name="connsiteY2" fmla="*/ 1198 h 442731"/>
                <a:gd name="connsiteX3" fmla="*/ 861593 w 861593"/>
                <a:gd name="connsiteY3" fmla="*/ 442731 h 442731"/>
                <a:gd name="connsiteX4" fmla="*/ 0 w 861593"/>
                <a:gd name="connsiteY4" fmla="*/ 442731 h 442731"/>
                <a:gd name="connsiteX5" fmla="*/ 0 w 861593"/>
                <a:gd name="connsiteY5" fmla="*/ 1198 h 442731"/>
                <a:gd name="connsiteX0" fmla="*/ 0 w 861593"/>
                <a:gd name="connsiteY0" fmla="*/ 17735 h 459268"/>
                <a:gd name="connsiteX1" fmla="*/ 208414 w 861593"/>
                <a:gd name="connsiteY1" fmla="*/ 16537 h 459268"/>
                <a:gd name="connsiteX2" fmla="*/ 861593 w 861593"/>
                <a:gd name="connsiteY2" fmla="*/ 17735 h 459268"/>
                <a:gd name="connsiteX3" fmla="*/ 861593 w 861593"/>
                <a:gd name="connsiteY3" fmla="*/ 459268 h 459268"/>
                <a:gd name="connsiteX4" fmla="*/ 0 w 861593"/>
                <a:gd name="connsiteY4" fmla="*/ 459268 h 459268"/>
                <a:gd name="connsiteX5" fmla="*/ 0 w 861593"/>
                <a:gd name="connsiteY5" fmla="*/ 17735 h 459268"/>
                <a:gd name="connsiteX0" fmla="*/ 3709 w 865302"/>
                <a:gd name="connsiteY0" fmla="*/ 72636 h 514169"/>
                <a:gd name="connsiteX1" fmla="*/ 16861 w 865302"/>
                <a:gd name="connsiteY1" fmla="*/ 0 h 514169"/>
                <a:gd name="connsiteX2" fmla="*/ 212123 w 865302"/>
                <a:gd name="connsiteY2" fmla="*/ 71438 h 514169"/>
                <a:gd name="connsiteX3" fmla="*/ 865302 w 865302"/>
                <a:gd name="connsiteY3" fmla="*/ 72636 h 514169"/>
                <a:gd name="connsiteX4" fmla="*/ 865302 w 865302"/>
                <a:gd name="connsiteY4" fmla="*/ 514169 h 514169"/>
                <a:gd name="connsiteX5" fmla="*/ 3709 w 865302"/>
                <a:gd name="connsiteY5" fmla="*/ 514169 h 514169"/>
                <a:gd name="connsiteX6" fmla="*/ 3709 w 865302"/>
                <a:gd name="connsiteY6" fmla="*/ 72636 h 514169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86922 h 528455"/>
                <a:gd name="connsiteX1" fmla="*/ 16861 w 865302"/>
                <a:gd name="connsiteY1" fmla="*/ 14286 h 528455"/>
                <a:gd name="connsiteX2" fmla="*/ 219268 w 865302"/>
                <a:gd name="connsiteY2" fmla="*/ 0 h 528455"/>
                <a:gd name="connsiteX3" fmla="*/ 212123 w 865302"/>
                <a:gd name="connsiteY3" fmla="*/ 85724 h 528455"/>
                <a:gd name="connsiteX4" fmla="*/ 865302 w 865302"/>
                <a:gd name="connsiteY4" fmla="*/ 86922 h 528455"/>
                <a:gd name="connsiteX5" fmla="*/ 865302 w 865302"/>
                <a:gd name="connsiteY5" fmla="*/ 528455 h 528455"/>
                <a:gd name="connsiteX6" fmla="*/ 3709 w 865302"/>
                <a:gd name="connsiteY6" fmla="*/ 528455 h 528455"/>
                <a:gd name="connsiteX7" fmla="*/ 3709 w 865302"/>
                <a:gd name="connsiteY7" fmla="*/ 86922 h 528455"/>
                <a:gd name="connsiteX0" fmla="*/ 5355 w 866948"/>
                <a:gd name="connsiteY0" fmla="*/ 86922 h 528455"/>
                <a:gd name="connsiteX1" fmla="*/ 16126 w 866948"/>
                <a:gd name="connsiteY1" fmla="*/ 9523 h 528455"/>
                <a:gd name="connsiteX2" fmla="*/ 220914 w 866948"/>
                <a:gd name="connsiteY2" fmla="*/ 0 h 528455"/>
                <a:gd name="connsiteX3" fmla="*/ 213769 w 866948"/>
                <a:gd name="connsiteY3" fmla="*/ 85724 h 528455"/>
                <a:gd name="connsiteX4" fmla="*/ 866948 w 866948"/>
                <a:gd name="connsiteY4" fmla="*/ 86922 h 528455"/>
                <a:gd name="connsiteX5" fmla="*/ 866948 w 866948"/>
                <a:gd name="connsiteY5" fmla="*/ 528455 h 528455"/>
                <a:gd name="connsiteX6" fmla="*/ 5355 w 866948"/>
                <a:gd name="connsiteY6" fmla="*/ 528455 h 528455"/>
                <a:gd name="connsiteX7" fmla="*/ 5355 w 866948"/>
                <a:gd name="connsiteY7" fmla="*/ 86922 h 528455"/>
                <a:gd name="connsiteX0" fmla="*/ 0 w 861593"/>
                <a:gd name="connsiteY0" fmla="*/ 86922 h 528455"/>
                <a:gd name="connsiteX1" fmla="*/ 10771 w 861593"/>
                <a:gd name="connsiteY1" fmla="*/ 9523 h 528455"/>
                <a:gd name="connsiteX2" fmla="*/ 215559 w 861593"/>
                <a:gd name="connsiteY2" fmla="*/ 0 h 528455"/>
                <a:gd name="connsiteX3" fmla="*/ 208414 w 861593"/>
                <a:gd name="connsiteY3" fmla="*/ 85724 h 528455"/>
                <a:gd name="connsiteX4" fmla="*/ 861593 w 861593"/>
                <a:gd name="connsiteY4" fmla="*/ 86922 h 528455"/>
                <a:gd name="connsiteX5" fmla="*/ 861593 w 861593"/>
                <a:gd name="connsiteY5" fmla="*/ 528455 h 528455"/>
                <a:gd name="connsiteX6" fmla="*/ 0 w 861593"/>
                <a:gd name="connsiteY6" fmla="*/ 528455 h 528455"/>
                <a:gd name="connsiteX7" fmla="*/ 0 w 861593"/>
                <a:gd name="connsiteY7" fmla="*/ 86922 h 528455"/>
                <a:gd name="connsiteX0" fmla="*/ 0 w 861593"/>
                <a:gd name="connsiteY0" fmla="*/ 86922 h 528455"/>
                <a:gd name="connsiteX1" fmla="*/ 3627 w 861593"/>
                <a:gd name="connsiteY1" fmla="*/ 7142 h 528455"/>
                <a:gd name="connsiteX2" fmla="*/ 215559 w 861593"/>
                <a:gd name="connsiteY2" fmla="*/ 0 h 528455"/>
                <a:gd name="connsiteX3" fmla="*/ 208414 w 861593"/>
                <a:gd name="connsiteY3" fmla="*/ 85724 h 528455"/>
                <a:gd name="connsiteX4" fmla="*/ 861593 w 861593"/>
                <a:gd name="connsiteY4" fmla="*/ 86922 h 528455"/>
                <a:gd name="connsiteX5" fmla="*/ 861593 w 861593"/>
                <a:gd name="connsiteY5" fmla="*/ 528455 h 528455"/>
                <a:gd name="connsiteX6" fmla="*/ 0 w 861593"/>
                <a:gd name="connsiteY6" fmla="*/ 528455 h 528455"/>
                <a:gd name="connsiteX7" fmla="*/ 0 w 861593"/>
                <a:gd name="connsiteY7" fmla="*/ 86922 h 528455"/>
                <a:gd name="connsiteX0" fmla="*/ 688 w 862281"/>
                <a:gd name="connsiteY0" fmla="*/ 87200 h 528733"/>
                <a:gd name="connsiteX1" fmla="*/ 1533 w 862281"/>
                <a:gd name="connsiteY1" fmla="*/ 233 h 528733"/>
                <a:gd name="connsiteX2" fmla="*/ 216247 w 862281"/>
                <a:gd name="connsiteY2" fmla="*/ 278 h 528733"/>
                <a:gd name="connsiteX3" fmla="*/ 209102 w 862281"/>
                <a:gd name="connsiteY3" fmla="*/ 86002 h 528733"/>
                <a:gd name="connsiteX4" fmla="*/ 862281 w 862281"/>
                <a:gd name="connsiteY4" fmla="*/ 87200 h 528733"/>
                <a:gd name="connsiteX5" fmla="*/ 862281 w 862281"/>
                <a:gd name="connsiteY5" fmla="*/ 528733 h 528733"/>
                <a:gd name="connsiteX6" fmla="*/ 688 w 862281"/>
                <a:gd name="connsiteY6" fmla="*/ 528733 h 528733"/>
                <a:gd name="connsiteX7" fmla="*/ 688 w 862281"/>
                <a:gd name="connsiteY7" fmla="*/ 87200 h 528733"/>
                <a:gd name="connsiteX0" fmla="*/ 688 w 862281"/>
                <a:gd name="connsiteY0" fmla="*/ 86967 h 528500"/>
                <a:gd name="connsiteX1" fmla="*/ 1533 w 862281"/>
                <a:gd name="connsiteY1" fmla="*/ 0 h 528500"/>
                <a:gd name="connsiteX2" fmla="*/ 216247 w 862281"/>
                <a:gd name="connsiteY2" fmla="*/ 45 h 528500"/>
                <a:gd name="connsiteX3" fmla="*/ 209102 w 862281"/>
                <a:gd name="connsiteY3" fmla="*/ 85769 h 528500"/>
                <a:gd name="connsiteX4" fmla="*/ 862281 w 862281"/>
                <a:gd name="connsiteY4" fmla="*/ 86967 h 528500"/>
                <a:gd name="connsiteX5" fmla="*/ 862281 w 862281"/>
                <a:gd name="connsiteY5" fmla="*/ 528500 h 528500"/>
                <a:gd name="connsiteX6" fmla="*/ 688 w 862281"/>
                <a:gd name="connsiteY6" fmla="*/ 528500 h 528500"/>
                <a:gd name="connsiteX7" fmla="*/ 688 w 862281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0269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593" h="528500" extrusionOk="0">
                  <a:moveTo>
                    <a:pt x="0" y="86967"/>
                  </a:moveTo>
                  <a:cubicBezTo>
                    <a:pt x="459" y="-494"/>
                    <a:pt x="-215" y="87747"/>
                    <a:pt x="845" y="0"/>
                  </a:cubicBezTo>
                  <a:cubicBezTo>
                    <a:pt x="215718" y="85"/>
                    <a:pt x="1050" y="226"/>
                    <a:pt x="215559" y="45"/>
                  </a:cubicBezTo>
                  <a:cubicBezTo>
                    <a:pt x="214641" y="93335"/>
                    <a:pt x="215479" y="-6782"/>
                    <a:pt x="214675" y="85769"/>
                  </a:cubicBezTo>
                  <a:lnTo>
                    <a:pt x="861593" y="86967"/>
                  </a:lnTo>
                  <a:lnTo>
                    <a:pt x="861593" y="528500"/>
                  </a:lnTo>
                  <a:lnTo>
                    <a:pt x="0" y="528500"/>
                  </a:lnTo>
                  <a:lnTo>
                    <a:pt x="0" y="8696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37AB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300">
                  <a:solidFill>
                    <a:srgbClr val="337AB7"/>
                  </a:solidFill>
                </a:rPr>
                <a:t>Dataset</a:t>
              </a:r>
              <a:endParaRPr>
                <a:solidFill>
                  <a:srgbClr val="337AB7"/>
                </a:solidFill>
              </a:endParaRPr>
            </a:p>
          </p:txBody>
        </p:sp>
        <p:grpSp>
          <p:nvGrpSpPr>
            <p:cNvPr id="32" name="Groupe 27"/>
            <p:cNvGrpSpPr/>
            <p:nvPr/>
          </p:nvGrpSpPr>
          <p:grpSpPr bwMode="auto">
            <a:xfrm>
              <a:off x="614461" y="0"/>
              <a:ext cx="4012309" cy="3662245"/>
              <a:chOff x="0" y="0"/>
              <a:chExt cx="4012309" cy="3662245"/>
            </a:xfrm>
            <a:solidFill>
              <a:schemeClr val="bg1"/>
            </a:solidFill>
          </p:grpSpPr>
          <p:sp>
            <p:nvSpPr>
              <p:cNvPr id="35" name="Flèche droite 29"/>
              <p:cNvSpPr/>
              <p:nvPr/>
            </p:nvSpPr>
            <p:spPr bwMode="auto">
              <a:xfrm rot="3936391">
                <a:off x="1838089" y="781524"/>
                <a:ext cx="690949" cy="28088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36" name="Cube 32"/>
              <p:cNvSpPr/>
              <p:nvPr/>
            </p:nvSpPr>
            <p:spPr bwMode="auto">
              <a:xfrm>
                <a:off x="1685296" y="1356471"/>
                <a:ext cx="1483150" cy="474133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C55B2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</a:rPr>
                  <a:t>Dataverse</a:t>
                </a:r>
                <a:endParaRPr>
                  <a:solidFill>
                    <a:srgbClr val="C55B28"/>
                  </a:solidFill>
                </a:endParaRPr>
              </a:p>
            </p:txBody>
          </p:sp>
          <p:sp>
            <p:nvSpPr>
              <p:cNvPr id="37" name="Flèche droite 41"/>
              <p:cNvSpPr/>
              <p:nvPr/>
            </p:nvSpPr>
            <p:spPr bwMode="auto">
              <a:xfrm rot="7272656">
                <a:off x="408364" y="790742"/>
                <a:ext cx="751783" cy="28253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38" name="Cube 43"/>
              <p:cNvSpPr/>
              <p:nvPr/>
            </p:nvSpPr>
            <p:spPr bwMode="auto">
              <a:xfrm>
                <a:off x="845037" y="0"/>
                <a:ext cx="1598154" cy="521266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C55B2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</a:rPr>
                  <a:t>Collection</a:t>
                </a:r>
                <a:endParaRPr>
                  <a:solidFill>
                    <a:srgbClr val="C55B28"/>
                  </a:solidFill>
                </a:endParaRPr>
              </a:p>
            </p:txBody>
          </p:sp>
          <p:sp>
            <p:nvSpPr>
              <p:cNvPr id="39" name="Cube 45"/>
              <p:cNvSpPr/>
              <p:nvPr/>
            </p:nvSpPr>
            <p:spPr bwMode="auto">
              <a:xfrm>
                <a:off x="1822808" y="1497726"/>
                <a:ext cx="1494460" cy="474133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C55B2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</a:rPr>
                  <a:t>Dataverse</a:t>
                </a:r>
                <a:endParaRPr>
                  <a:solidFill>
                    <a:srgbClr val="C55B28"/>
                  </a:solidFill>
                </a:endParaRPr>
              </a:p>
            </p:txBody>
          </p:sp>
          <p:sp>
            <p:nvSpPr>
              <p:cNvPr id="40" name="Cube 47"/>
              <p:cNvSpPr/>
              <p:nvPr/>
            </p:nvSpPr>
            <p:spPr bwMode="auto">
              <a:xfrm>
                <a:off x="1960321" y="1638982"/>
                <a:ext cx="1475924" cy="474133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C55B2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</a:rPr>
                  <a:t>Sous-Collection</a:t>
                </a:r>
                <a:endParaRPr>
                  <a:solidFill>
                    <a:srgbClr val="C55B28"/>
                  </a:solidFill>
                </a:endParaRPr>
              </a:p>
            </p:txBody>
          </p:sp>
          <p:sp>
            <p:nvSpPr>
              <p:cNvPr id="41" name="Flèche droite 52"/>
              <p:cNvSpPr/>
              <p:nvPr/>
            </p:nvSpPr>
            <p:spPr bwMode="auto">
              <a:xfrm rot="7272656">
                <a:off x="2144070" y="2216538"/>
                <a:ext cx="267177" cy="22521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42" name="Cube 53"/>
              <p:cNvSpPr/>
              <p:nvPr/>
            </p:nvSpPr>
            <p:spPr bwMode="auto">
              <a:xfrm>
                <a:off x="2563644" y="2513811"/>
                <a:ext cx="1448665" cy="474133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C55B2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</a:rPr>
                  <a:t>Sous-Collection</a:t>
                </a:r>
                <a:endParaRPr>
                  <a:solidFill>
                    <a:srgbClr val="C55B28"/>
                  </a:solidFill>
                </a:endParaRPr>
              </a:p>
            </p:txBody>
          </p:sp>
          <p:sp>
            <p:nvSpPr>
              <p:cNvPr id="43" name="Flèche droite 54"/>
              <p:cNvSpPr/>
              <p:nvPr/>
            </p:nvSpPr>
            <p:spPr bwMode="auto">
              <a:xfrm rot="3110438">
                <a:off x="2573546" y="2216538"/>
                <a:ext cx="267177" cy="22521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44" name="Rectangle 55"/>
              <p:cNvSpPr/>
              <p:nvPr/>
            </p:nvSpPr>
            <p:spPr bwMode="auto">
              <a:xfrm>
                <a:off x="1550799" y="3205010"/>
                <a:ext cx="457333" cy="457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fr" sz="2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…</a:t>
                </a:r>
                <a:endParaRPr lang="fr-FR" sz="2400" b="1">
                  <a:solidFill>
                    <a:srgbClr val="4472C4"/>
                  </a:solidFill>
                </a:endParaRPr>
              </a:p>
            </p:txBody>
          </p:sp>
          <p:sp>
            <p:nvSpPr>
              <p:cNvPr id="45" name="Rectangle 56"/>
              <p:cNvSpPr/>
              <p:nvPr/>
            </p:nvSpPr>
            <p:spPr bwMode="auto">
              <a:xfrm>
                <a:off x="2823485" y="3205010"/>
                <a:ext cx="493783" cy="39905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fr" sz="2400" b="1">
                    <a:solidFill>
                      <a:srgbClr val="C55B28"/>
                    </a:solidFill>
                  </a:rPr>
                  <a:t>…</a:t>
                </a:r>
                <a:endParaRPr lang="fr-FR" sz="2400" b="1">
                  <a:solidFill>
                    <a:srgbClr val="C55B28"/>
                  </a:solidFill>
                </a:endParaRPr>
              </a:p>
            </p:txBody>
          </p:sp>
          <p:sp>
            <p:nvSpPr>
              <p:cNvPr id="46" name="Flèche droite 57"/>
              <p:cNvSpPr/>
              <p:nvPr/>
            </p:nvSpPr>
            <p:spPr bwMode="auto">
              <a:xfrm rot="5399976">
                <a:off x="2934032" y="3109497"/>
                <a:ext cx="267176" cy="20165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47" name="Flèche droite 58"/>
              <p:cNvSpPr/>
              <p:nvPr/>
            </p:nvSpPr>
            <p:spPr bwMode="auto">
              <a:xfrm rot="5399976">
                <a:off x="1633356" y="3097716"/>
                <a:ext cx="267176" cy="22521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48" name="Rectangle 30"/>
              <p:cNvSpPr/>
              <p:nvPr/>
            </p:nvSpPr>
            <p:spPr bwMode="auto">
              <a:xfrm>
                <a:off x="0" y="1331084"/>
                <a:ext cx="822704" cy="618673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ln>
                <a:solidFill>
                  <a:srgbClr val="337AB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337AB7"/>
                    </a:solidFill>
                  </a:rPr>
                  <a:t>Jeu de données</a:t>
                </a:r>
                <a:endParaRPr>
                  <a:solidFill>
                    <a:srgbClr val="337AB7"/>
                  </a:solidFill>
                </a:endParaRPr>
              </a:p>
            </p:txBody>
          </p:sp>
          <p:sp>
            <p:nvSpPr>
              <p:cNvPr id="49" name="Rectangle 30"/>
              <p:cNvSpPr/>
              <p:nvPr/>
            </p:nvSpPr>
            <p:spPr bwMode="auto">
              <a:xfrm>
                <a:off x="1527243" y="2460573"/>
                <a:ext cx="828882" cy="550268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grpFill/>
              <a:ln>
                <a:solidFill>
                  <a:srgbClr val="337AB7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337AB7"/>
                    </a:solidFill>
                  </a:rPr>
                  <a:t>Jeu de données</a:t>
                </a:r>
                <a:endParaRPr>
                  <a:solidFill>
                    <a:srgbClr val="337AB7"/>
                  </a:solidFill>
                </a:endParaRPr>
              </a:p>
            </p:txBody>
          </p:sp>
        </p:grpSp>
        <p:sp>
          <p:nvSpPr>
            <p:cNvPr id="33" name="Flèche droite 41"/>
            <p:cNvSpPr/>
            <p:nvPr/>
          </p:nvSpPr>
          <p:spPr bwMode="auto">
            <a:xfrm rot="7272656">
              <a:off x="418097" y="2168107"/>
              <a:ext cx="618078" cy="28253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34" name="Organigramme : Multidocument 33"/>
            <p:cNvSpPr/>
            <p:nvPr/>
          </p:nvSpPr>
          <p:spPr bwMode="auto">
            <a:xfrm>
              <a:off x="0" y="2665677"/>
              <a:ext cx="892346" cy="638488"/>
            </a:xfrm>
            <a:prstGeom prst="flowChartMultidocument">
              <a:avLst/>
            </a:prstGeom>
            <a:solidFill>
              <a:schemeClr val="bg1"/>
            </a:solidFill>
            <a:ln w="28575" cap="flat" cmpd="sng" algn="ctr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sz="1400">
                  <a:solidFill>
                    <a:schemeClr val="accent3"/>
                  </a:solidFill>
                </a:rPr>
                <a:t>Fichiers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RechercheDataGouv">
  <a:themeElements>
    <a:clrScheme name="Recherche Data Gouv">
      <a:dk1>
        <a:srgbClr val="37635F"/>
      </a:dk1>
      <a:lt1>
        <a:srgbClr val="FFFFFF"/>
      </a:lt1>
      <a:dk2>
        <a:srgbClr val="009081"/>
      </a:dk2>
      <a:lt2>
        <a:srgbClr val="FFFFFF"/>
      </a:lt2>
      <a:accent1>
        <a:srgbClr val="37635F"/>
      </a:accent1>
      <a:accent2>
        <a:srgbClr val="21AB88"/>
      </a:accent2>
      <a:accent3>
        <a:srgbClr val="A5A5A5"/>
      </a:accent3>
      <a:accent4>
        <a:srgbClr val="7F7F7F"/>
      </a:accent4>
      <a:accent5>
        <a:srgbClr val="3F3F3F"/>
      </a:accent5>
      <a:accent6>
        <a:srgbClr val="009081"/>
      </a:accent6>
      <a:hlink>
        <a:srgbClr val="595959"/>
      </a:hlink>
      <a:folHlink>
        <a:srgbClr val="009081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2023-03-05_Recherche-Data-Gouv-generique</Template>
  <TotalTime>236</TotalTime>
  <Words>2006</Words>
  <Application>Microsoft Office PowerPoint</Application>
  <DocSecurity>0</DocSecurity>
  <PresentationFormat>Grand écran</PresentationFormat>
  <Paragraphs>424</Paragraphs>
  <Slides>51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Consolas</vt:lpstr>
      <vt:lpstr>Marianne</vt:lpstr>
      <vt:lpstr>Open Sans Semibold</vt:lpstr>
      <vt:lpstr>Wingdings</vt:lpstr>
      <vt:lpstr>RechercheDataGouv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IRSTEA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Damien Sans</dc:creator>
  <cp:keywords/>
  <dc:description/>
  <cp:lastModifiedBy>Damien Sans</cp:lastModifiedBy>
  <cp:revision>20</cp:revision>
  <dcterms:created xsi:type="dcterms:W3CDTF">2023-10-06T07:02:26Z</dcterms:created>
  <dcterms:modified xsi:type="dcterms:W3CDTF">2024-04-16T14:22:22Z</dcterms:modified>
  <cp:category/>
  <dc:identifier/>
  <cp:contentStatus/>
  <dc:language/>
  <cp:version/>
</cp:coreProperties>
</file>