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59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52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slides/slide51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6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7.xml" ContentType="application/vnd.openxmlformats-officedocument.presentationml.slide+xml"/>
  <Override PartName="/ppt/slides/slide57.xml" ContentType="application/vnd.openxmlformats-officedocument.presentationml.slide+xml"/>
  <Override PartName="/ppt/slides/slide44.xml" ContentType="application/vnd.openxmlformats-officedocument.presentationml.slide+xml"/>
  <Override PartName="/ppt/slides/slide6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35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27.xml" ContentType="application/vnd.openxmlformats-officedocument.presentationml.slide+xml"/>
  <Override PartName="/ppt/slides/slide48.xml" ContentType="application/vnd.openxmlformats-officedocument.presentationml.slide+xml"/>
  <Override PartName="/ppt/slides/slide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47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4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7.xml" ContentType="application/vnd.openxmlformats-officedocument.presentationml.notes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3.xml" ContentType="application/vnd.openxmlformats-officedocument.presentationml.slide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4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49.xml" ContentType="application/vnd.openxmlformats-officedocument.presentationml.slide+xml"/>
  <Override PartName="/ppt/notesSlides/notesSlide55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42.xml" ContentType="application/vnd.openxmlformats-officedocument.presentationml.notesSlide+xml"/>
  <Override PartName="/ppt/slides/slide34.xml" ContentType="application/vnd.openxmlformats-officedocument.presentationml.slide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54.xml" ContentType="application/vnd.openxmlformats-officedocument.presentationml.slide+xml"/>
  <Override PartName="/ppt/notesSlides/notesSlide22.xml" ContentType="application/vnd.openxmlformats-officedocument.presentationml.notesSlide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6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83" d="100"/>
          <a:sy n="83" d="100"/>
        </p:scale>
        <p:origin x="658" y="67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notesMaster" Target="notesMasters/notesMaster1.xml"/><Relationship Id="rId64" Type="http://schemas.openxmlformats.org/officeDocument/2006/relationships/presProps" Target="presProps.xml" /><Relationship Id="rId65" Type="http://schemas.openxmlformats.org/officeDocument/2006/relationships/tableStyles" Target="tableStyles.xml" /><Relationship Id="rId6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923600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6424339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FB32BF1-211A-4074-886F-35F392B50741}" type="datetimeFigureOut">
              <a:rPr lang="fr-FR"/>
              <a:t>21/02/2025</a:t>
            </a:fld>
            <a:endParaRPr lang="fr-FR"/>
          </a:p>
        </p:txBody>
      </p:sp>
      <p:sp>
        <p:nvSpPr>
          <p:cNvPr id="2049293275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672949314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65227329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81064858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6161BF-B615-4BE6-8907-0E69D61841FD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 ?>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 ?>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 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 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 ?>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 ?>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 ?>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 ?>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 ?>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 ?>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 ?>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 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 ?>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 ?>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 ?>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 ?>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 ?>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 ?>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 ?>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 ?>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 ?>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 ?>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 ?>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 ?>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 ?>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 ?>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 ?>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 ?>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 ?>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 ?>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 ?>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 ?>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 ?>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14971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115426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769198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80578C-758D-FCF7-DFA3-BC9480618F46}" type="slidenum">
              <a:rPr/>
              <a:t/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85737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721893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127823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83E704-9E84-6F9B-5D5F-1C98CB70B17E}" type="slidenum">
              <a:rPr/>
              <a:t>10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1996976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1114719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8814081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11</a:t>
            </a:fld>
            <a:endParaRPr lang="fr-FR"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263340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888789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916250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FF1E858-0398-5311-F45C-189F7A892802}" type="slidenum">
              <a:rPr/>
              <a:t/>
            </a:fld>
            <a:endParaRPr/>
          </a:p>
        </p:txBody>
      </p:sp>
    </p:spTree>
  </p:cSld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98615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30085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51661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60C2767-5E96-E3F9-67C8-8286F0AF7B35}" type="slidenum">
              <a:rPr/>
              <a:t/>
            </a:fld>
            <a:endParaRPr/>
          </a:p>
        </p:txBody>
      </p:sp>
    </p:spTree>
  </p:cSld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70533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304453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378947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761523-A4E0-F506-5ECF-C28CF72EB8A5}" type="slidenum">
              <a:rPr/>
              <a:t>14</a:t>
            </a:fld>
            <a:endParaRPr/>
          </a:p>
        </p:txBody>
      </p:sp>
    </p:spTree>
  </p:cSld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893533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5096241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857666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8D5E0E4-7E6C-CB1C-0501-2261DDB3EB02}" type="slidenum">
              <a:rPr/>
              <a:t/>
            </a:fld>
            <a:endParaRPr/>
          </a:p>
        </p:txBody>
      </p:sp>
    </p:spTree>
  </p:cSld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813460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4946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556548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2B178A8-E8CE-6E70-3744-AD1A63CED8B7}" type="slidenum">
              <a:rPr/>
              <a:t/>
            </a:fld>
            <a:endParaRPr/>
          </a:p>
        </p:txBody>
      </p:sp>
    </p:spTree>
  </p:cSld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56884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393256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713872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0761523-A4E0-F506-5ECF-C28CF72EB8A5}" type="slidenum">
              <a:rPr/>
              <a:t>17</a:t>
            </a:fld>
            <a:endParaRPr/>
          </a:p>
        </p:txBody>
      </p:sp>
    </p:spTree>
  </p:cSld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4623578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041612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993505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F80BDC9-C559-714A-26E1-AE8D677948B1}" type="slidenum">
              <a:rPr/>
              <a:t/>
            </a:fld>
            <a:endParaRPr/>
          </a:p>
        </p:txBody>
      </p:sp>
    </p:spTree>
  </p:cSld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77331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6442228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694542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4C2666-26C2-B8B2-3ABD-2F7FB4772BDA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421118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187689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046786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EA10DB-9775-B49E-24A8-077CB8538DB8}" type="slidenum">
              <a:rPr/>
              <a:t/>
            </a:fld>
            <a:endParaRPr/>
          </a:p>
        </p:txBody>
      </p:sp>
    </p:spTree>
  </p:cSld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46320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3797995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28744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557682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0614330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856964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1AC93BF-00DE-1B2F-55E1-15DCC27A0964}" type="slidenum">
              <a:rPr/>
              <a:t/>
            </a:fld>
            <a:endParaRPr/>
          </a:p>
        </p:txBody>
      </p:sp>
    </p:spTree>
  </p:cSld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312577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9337036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2667660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3D8334-0386-8F52-7325-89F5DA1F5FED}" type="slidenum">
              <a:rPr/>
              <a:t/>
            </a:fld>
            <a:endParaRPr/>
          </a:p>
        </p:txBody>
      </p:sp>
    </p:spTree>
  </p:cSld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389371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334617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726173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AE1DC64-9B75-CA34-6911-874B2ACE4C7C}" type="slidenum">
              <a:rPr/>
              <a:t/>
            </a:fld>
            <a:endParaRPr/>
          </a:p>
        </p:txBody>
      </p:sp>
    </p:spTree>
  </p:cSld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220029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112849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795376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6BFFE00-A0BB-77DC-B02C-38DD8735D779}" type="slidenum">
              <a:rPr/>
              <a:t/>
            </a:fld>
            <a:endParaRPr/>
          </a:p>
        </p:txBody>
      </p:sp>
    </p:spTree>
  </p:cSld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38096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469397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05078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288361F-67FD-F69C-6CF8-C798F2EBC986}" type="slidenum">
              <a:rPr/>
              <a:t/>
            </a:fld>
            <a:endParaRPr/>
          </a:p>
        </p:txBody>
      </p:sp>
    </p:spTree>
  </p:cSld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55833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784105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506923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527F8C-F6E0-2B9B-C927-EF26B2A6A148}" type="slidenum">
              <a:rPr/>
              <a:t/>
            </a:fld>
            <a:endParaRPr/>
          </a:p>
        </p:txBody>
      </p:sp>
    </p:spTree>
  </p:cSld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21922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924971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9983927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3F5601-C4A5-5670-7418-83F24F2306DE}" type="slidenum">
              <a:rPr/>
              <a:t/>
            </a:fld>
            <a:endParaRPr/>
          </a:p>
        </p:txBody>
      </p:sp>
    </p:spTree>
  </p:cSld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65217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104099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76148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954F49-3BFF-5899-B964-55354BEB7CD5}" type="slidenum">
              <a:rPr/>
              <a:t/>
            </a:fld>
            <a:endParaRPr/>
          </a:p>
        </p:txBody>
      </p:sp>
    </p:spTree>
  </p:cSld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238781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434779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292799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016729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754896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58141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7E2EBA-AC91-71A1-8765-48F31E97A253}" type="slidenum">
              <a:rPr/>
              <a:t/>
            </a:fld>
            <a:endParaRPr/>
          </a:p>
        </p:txBody>
      </p:sp>
    </p:spTree>
  </p:cSld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9526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4780183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243519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01220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279941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017830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825DFD-8910-0256-EA40-2933C3D473AA}" type="slidenum">
              <a:rPr/>
              <a:t/>
            </a:fld>
            <a:endParaRPr/>
          </a:p>
        </p:txBody>
      </p:sp>
    </p:spTree>
  </p:cSld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56117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134206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8835092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AACEE6B-97EB-0C57-ED20-67292D4EA622}" type="slidenum">
              <a:rPr/>
              <a:t/>
            </a:fld>
            <a:endParaRPr/>
          </a:p>
        </p:txBody>
      </p:sp>
    </p:spTree>
  </p:cSld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69568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1078080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8403233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900BF0-BD39-199D-8A6C-B6D49AEBC581}" type="slidenum">
              <a:rPr/>
              <a:t/>
            </a:fld>
            <a:endParaRPr/>
          </a:p>
        </p:txBody>
      </p:sp>
    </p:spTree>
  </p:cSld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617141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19322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696349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B0378B-B9C5-1B4A-B4D7-3B57BE479849}" type="slidenum">
              <a:rPr/>
              <a:t/>
            </a:fld>
            <a:endParaRPr/>
          </a:p>
        </p:txBody>
      </p:sp>
    </p:spTree>
  </p:cSld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206122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455201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8893789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C94C489-0BFB-D314-A42D-C952E0F60896}" type="slidenum">
              <a:rPr/>
              <a:t/>
            </a:fld>
            <a:endParaRPr/>
          </a:p>
        </p:txBody>
      </p:sp>
    </p:spTree>
  </p:cSld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287268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5492477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775444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B272D64-CCBD-1C4F-CD0C-509BD7238C3D}" type="slidenum">
              <a:rPr/>
              <a:t/>
            </a:fld>
            <a:endParaRPr/>
          </a:p>
        </p:txBody>
      </p:sp>
    </p:spTree>
  </p:cSld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823774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166056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487203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1C45C82-3210-40D5-7228-131736180E27}" type="slidenum">
              <a:rPr/>
              <a:t/>
            </a:fld>
            <a:endParaRPr/>
          </a:p>
        </p:txBody>
      </p:sp>
    </p:spTree>
  </p:cSld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0425596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43040030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6238439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38</a:t>
            </a:fld>
            <a:endParaRPr lang="fr-FR"/>
          </a:p>
        </p:txBody>
      </p:sp>
    </p:spTree>
  </p:cSld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132575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853051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8440794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2F622E-DA46-EF14-9CF6-69DC17AB1D8C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3325673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486902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774300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8634B8-E811-562C-37A1-658F846D66E3}" type="slidenum">
              <a:rPr/>
              <a:t/>
            </a:fld>
            <a:endParaRPr/>
          </a:p>
        </p:txBody>
      </p:sp>
    </p:spTree>
  </p:cSld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806968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399021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284681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5007550-7841-4A90-26D1-102DECDA9EC2}" type="slidenum">
              <a:rPr/>
              <a:t/>
            </a:fld>
            <a:endParaRPr/>
          </a:p>
        </p:txBody>
      </p:sp>
    </p:spTree>
  </p:cSld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8152157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28009146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2502539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41</a:t>
            </a:fld>
            <a:endParaRPr lang="fr-FR"/>
          </a:p>
        </p:txBody>
      </p:sp>
    </p:spTree>
  </p:cSld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69841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497599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545448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609C57-D62E-B419-B9D2-1F54C9A2F910}" type="slidenum">
              <a:rPr/>
              <a:t/>
            </a:fld>
            <a:endParaRPr/>
          </a:p>
        </p:txBody>
      </p:sp>
    </p:spTree>
  </p:cSld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24730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877015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637816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3FCEA49-6E51-3C2F-131E-4F59214686CB}" type="slidenum">
              <a:rPr/>
              <a:t/>
            </a:fld>
            <a:endParaRPr/>
          </a:p>
        </p:txBody>
      </p:sp>
    </p:spTree>
  </p:cSld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50320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703501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6002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326081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0404689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361233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DE4C548-7361-3761-BF10-64C4BF4E4D51}" type="slidenum">
              <a:rPr/>
              <a:t/>
            </a:fld>
            <a:endParaRPr/>
          </a:p>
        </p:txBody>
      </p:sp>
    </p:spTree>
  </p:cSld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31373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3722130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429278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F72968-6261-C285-CB51-1E14FEF7D3C8}" type="slidenum">
              <a:rPr/>
              <a:t/>
            </a:fld>
            <a:endParaRPr/>
          </a:p>
        </p:txBody>
      </p:sp>
    </p:spTree>
  </p:cSld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656486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657605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8456375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13F02B7-527B-FFEA-216C-590A75D400E2}" type="slidenum">
              <a:rPr/>
              <a:t/>
            </a:fld>
            <a:endParaRPr/>
          </a:p>
        </p:txBody>
      </p:sp>
    </p:spTree>
  </p:cSld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285162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696740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39646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A985A80-AB1B-45E7-6FC3-F06A0EA6816A}" type="slidenum">
              <a:rPr/>
              <a:t/>
            </a:fld>
            <a:endParaRPr/>
          </a:p>
        </p:txBody>
      </p:sp>
    </p:spTree>
  </p:cSld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841338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9537318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45256427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49</a:t>
            </a:fld>
            <a:endParaRPr lang="fr-FR"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9757556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14696867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 lvl="1">
              <a:defRPr/>
            </a:pPr>
            <a:endParaRPr/>
          </a:p>
          <a:p>
            <a:pPr lvl="1">
              <a:defRPr/>
            </a:pP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/>
          </a:p>
        </p:txBody>
      </p:sp>
      <p:sp>
        <p:nvSpPr>
          <p:cNvPr id="268768782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3DB0F24-B52F-14F6-F7C8-F97D26C7FD5A}" type="slidenum">
              <a:rPr lang="fr-FR"/>
              <a:t>5</a:t>
            </a:fld>
            <a:endParaRPr lang="fr-FR"/>
          </a:p>
        </p:txBody>
      </p:sp>
    </p:spTree>
  </p:cSld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636822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6155908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406284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B4ABBF-B215-7303-17D3-C2FCED0C60DC}" type="slidenum">
              <a:rPr/>
              <a:t/>
            </a:fld>
            <a:endParaRPr/>
          </a:p>
        </p:txBody>
      </p:sp>
    </p:spTree>
  </p:cSld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774327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5804291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292299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4A7207-EB52-A362-A9AA-2AA7CC075204}" type="slidenum">
              <a:rPr/>
              <a:t/>
            </a:fld>
            <a:endParaRPr/>
          </a:p>
        </p:txBody>
      </p:sp>
    </p:spTree>
  </p:cSld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8263510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813295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4536863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BD21E97-ED10-476F-9875-5FB7C56BD638}" type="slidenum">
              <a:rPr lang="fr-FR"/>
              <a:t>53</a:t>
            </a:fld>
            <a:endParaRPr lang="fr-FR"/>
          </a:p>
        </p:txBody>
      </p:sp>
    </p:spTree>
  </p:cSld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303857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881780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4130055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61B3A19-63D3-D31B-F9DA-7B1AFF919F59}" type="slidenum">
              <a:rPr/>
              <a:t/>
            </a:fld>
            <a:endParaRPr/>
          </a:p>
        </p:txBody>
      </p:sp>
    </p:spTree>
  </p:cSld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98748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498478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2756242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9D84F28-8FE8-3C1B-FC05-2136F8EEE7D0}" type="slidenum">
              <a:rPr/>
              <a:t/>
            </a:fld>
            <a:endParaRPr/>
          </a:p>
        </p:txBody>
      </p:sp>
    </p:spTree>
  </p:cSld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114963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46767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4096056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6AC37E6-F120-39E6-5128-38614C7F160A}" type="slidenum">
              <a:rPr/>
              <a:t/>
            </a:fld>
            <a:endParaRPr/>
          </a:p>
        </p:txBody>
      </p:sp>
    </p:spTree>
  </p:cSld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517543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2659997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250698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2747BE-58D0-559E-A851-EFEDEC07DFCC}" type="slidenum">
              <a:rPr/>
              <a:t/>
            </a:fld>
            <a:endParaRPr/>
          </a:p>
        </p:txBody>
      </p:sp>
    </p:spTree>
  </p:cSld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305613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9709396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649943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6E98F11-20A9-4BF0-DA83-D88B1D72356C}" type="slidenum">
              <a:rPr/>
              <a:t/>
            </a:fld>
            <a:endParaRPr/>
          </a:p>
        </p:txBody>
      </p:sp>
    </p:spTree>
  </p:cSld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880765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768070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03496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B6843D0-5507-BEA6-1839-303FE9B4D7A5}" type="slidenum">
              <a:rPr/>
              <a:t/>
            </a:fld>
            <a:endParaRPr/>
          </a:p>
        </p:txBody>
      </p:sp>
    </p:spTree>
  </p:cSld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01531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34802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3503638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F03E41-D95D-FF50-D7D0-2F8830688580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96565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1450613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2713195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F22F907-D27A-ECE4-0E23-D251EB44C013}" type="slidenum">
              <a:rPr/>
              <a:t>6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39696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4218846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85928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BE469E9-0E84-F229-E051-E8DEFB302FF6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13189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4005591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592357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96E360-233B-8EA2-7E43-25DB2883537F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246596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8318937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34351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382A796-5AB2-E3C8-F2EC-1A3C19B0DD3B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5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7.png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 Présentation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618675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51838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184870738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1838" y="6461247"/>
            <a:ext cx="592666" cy="208938"/>
          </a:xfrm>
          <a:prstGeom prst="rect">
            <a:avLst/>
          </a:prstGeom>
        </p:spPr>
      </p:pic>
      <p:pic>
        <p:nvPicPr>
          <p:cNvPr id="1743796625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115941" y="6370784"/>
            <a:ext cx="723858" cy="399569"/>
          </a:xfrm>
          <a:prstGeom prst="rect">
            <a:avLst/>
          </a:prstGeom>
        </p:spPr>
      </p:pic>
      <p:pic>
        <p:nvPicPr>
          <p:cNvPr id="374163002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51838" y="2205678"/>
            <a:ext cx="3196596" cy="789364"/>
          </a:xfrm>
          <a:prstGeom prst="rect">
            <a:avLst/>
          </a:prstGeom>
        </p:spPr>
      </p:pic>
      <p:sp>
        <p:nvSpPr>
          <p:cNvPr id="1975197594" name="Rectangle 6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25539920" name="Graphique 8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935472607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896795057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819323881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382500484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78858591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245499985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1618962824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1462268805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Logo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1363491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pic>
        <p:nvPicPr>
          <p:cNvPr id="1157292340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36600" y="5135795"/>
            <a:ext cx="1020578" cy="1020576"/>
          </a:xfrm>
          <a:prstGeom prst="rect">
            <a:avLst/>
          </a:prstGeom>
        </p:spPr>
      </p:pic>
      <p:pic>
        <p:nvPicPr>
          <p:cNvPr id="544539401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33334" y="1726221"/>
            <a:ext cx="1020578" cy="1020576"/>
          </a:xfrm>
          <a:prstGeom prst="rect">
            <a:avLst/>
          </a:prstGeom>
        </p:spPr>
      </p:pic>
      <p:pic>
        <p:nvPicPr>
          <p:cNvPr id="214386883" name="Image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335374" y="5135795"/>
            <a:ext cx="1020578" cy="1020576"/>
          </a:xfrm>
          <a:prstGeom prst="rect">
            <a:avLst/>
          </a:prstGeom>
        </p:spPr>
      </p:pic>
      <p:pic>
        <p:nvPicPr>
          <p:cNvPr id="168718768" name="Image 20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854370" y="3391886"/>
            <a:ext cx="1020578" cy="1020576"/>
          </a:xfrm>
          <a:prstGeom prst="rect">
            <a:avLst/>
          </a:prstGeom>
        </p:spPr>
      </p:pic>
      <p:pic>
        <p:nvPicPr>
          <p:cNvPr id="1709017543" name="Image 26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149386" y="5135795"/>
            <a:ext cx="1020578" cy="1020576"/>
          </a:xfrm>
          <a:prstGeom prst="rect">
            <a:avLst/>
          </a:prstGeom>
        </p:spPr>
      </p:pic>
      <p:pic>
        <p:nvPicPr>
          <p:cNvPr id="1737538761" name="Imag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3429005"/>
            <a:ext cx="1020578" cy="1020576"/>
          </a:xfrm>
          <a:prstGeom prst="rect">
            <a:avLst/>
          </a:prstGeom>
        </p:spPr>
      </p:pic>
      <p:pic>
        <p:nvPicPr>
          <p:cNvPr id="129230950" name="Imag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905160" y="3539650"/>
            <a:ext cx="909933" cy="909931"/>
          </a:xfrm>
          <a:prstGeom prst="rect">
            <a:avLst/>
          </a:prstGeom>
        </p:spPr>
      </p:pic>
      <p:pic>
        <p:nvPicPr>
          <p:cNvPr id="2103249956" name="Image 22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7130470" y="3324934"/>
            <a:ext cx="1154481" cy="1154479"/>
          </a:xfrm>
          <a:prstGeom prst="rect">
            <a:avLst/>
          </a:prstGeom>
        </p:spPr>
      </p:pic>
      <p:pic>
        <p:nvPicPr>
          <p:cNvPr id="1286818833" name="Image 24"/>
          <p:cNvPicPr>
            <a:picLocks noChangeAspect="1"/>
          </p:cNvPicPr>
          <p:nvPr/>
        </p:nvPicPr>
        <p:blipFill>
          <a:blip r:embed="rId10"/>
          <a:stretch/>
        </p:blipFill>
        <p:spPr bwMode="auto">
          <a:xfrm>
            <a:off x="8415527" y="3295051"/>
            <a:ext cx="1252348" cy="1252346"/>
          </a:xfrm>
          <a:prstGeom prst="rect">
            <a:avLst/>
          </a:prstGeom>
        </p:spPr>
      </p:pic>
      <p:pic>
        <p:nvPicPr>
          <p:cNvPr id="1876550850" name="Image 28"/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6021542" y="3442170"/>
            <a:ext cx="1020578" cy="1020576"/>
          </a:xfrm>
          <a:prstGeom prst="rect">
            <a:avLst/>
          </a:prstGeom>
        </p:spPr>
      </p:pic>
      <p:pic>
        <p:nvPicPr>
          <p:cNvPr id="1702002050" name="Image 30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955392" y="5135795"/>
            <a:ext cx="1020578" cy="1020576"/>
          </a:xfrm>
          <a:prstGeom prst="rect">
            <a:avLst/>
          </a:prstGeom>
        </p:spPr>
      </p:pic>
      <p:sp>
        <p:nvSpPr>
          <p:cNvPr id="1404906514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736600" y="2959343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En partenariat avec :</a:t>
            </a:r>
            <a:endParaRPr/>
          </a:p>
        </p:txBody>
      </p:sp>
      <p:sp>
        <p:nvSpPr>
          <p:cNvPr id="1973947266" name="Espace réservé du texte 2"/>
          <p:cNvSpPr>
            <a:spLocks noGrp="1"/>
          </p:cNvSpPr>
          <p:nvPr>
            <p:ph type="body" idx="14" hasCustomPrompt="1"/>
          </p:nvPr>
        </p:nvSpPr>
        <p:spPr bwMode="auto">
          <a:xfrm>
            <a:off x="736599" y="4548305"/>
            <a:ext cx="2172451" cy="2704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Texte :</a:t>
            </a:r>
            <a:endParaRPr/>
          </a:p>
        </p:txBody>
      </p:sp>
      <p:sp>
        <p:nvSpPr>
          <p:cNvPr id="100449723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633334" y="1270539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Logos</a:t>
            </a:r>
            <a:endParaRPr/>
          </a:p>
        </p:txBody>
      </p:sp>
      <p:pic>
        <p:nvPicPr>
          <p:cNvPr id="243981846" name="Image 21"/>
          <p:cNvPicPr>
            <a:picLocks noChangeAspect="1"/>
          </p:cNvPicPr>
          <p:nvPr/>
        </p:nvPicPr>
        <p:blipFill>
          <a:blip r:embed="rId13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293623434" name="Image 2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4778711" y="3356428"/>
            <a:ext cx="1154481" cy="1154481"/>
          </a:xfrm>
          <a:prstGeom prst="rect">
            <a:avLst/>
          </a:prstGeom>
        </p:spPr>
      </p:pic>
      <p:pic>
        <p:nvPicPr>
          <p:cNvPr id="433108604" name="Image 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3932834" y="3556204"/>
            <a:ext cx="757527" cy="7575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sposition personnalisée fi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0153938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561361843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47392" y="3165170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1105008002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12988" y="4619443"/>
            <a:ext cx="592666" cy="208938"/>
          </a:xfrm>
          <a:prstGeom prst="rect">
            <a:avLst/>
          </a:prstGeom>
        </p:spPr>
      </p:pic>
      <p:pic>
        <p:nvPicPr>
          <p:cNvPr id="1826493772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7392" y="4883273"/>
            <a:ext cx="723858" cy="399569"/>
          </a:xfrm>
          <a:prstGeom prst="rect">
            <a:avLst/>
          </a:prstGeom>
        </p:spPr>
      </p:pic>
      <p:pic>
        <p:nvPicPr>
          <p:cNvPr id="2119815600" name="Imag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40267" y="2207144"/>
            <a:ext cx="3196596" cy="789364"/>
          </a:xfrm>
          <a:prstGeom prst="rect">
            <a:avLst/>
          </a:prstGeom>
        </p:spPr>
      </p:pic>
      <p:sp>
        <p:nvSpPr>
          <p:cNvPr id="609337519" name="Espace réservé du texte 2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40267" y="3845791"/>
            <a:ext cx="5499100" cy="6823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>
              <a:defRPr/>
            </a:pPr>
            <a:r>
              <a:rPr lang="fr-FR"/>
              <a:t>Auteur, fonction, entité</a:t>
            </a:r>
            <a:endParaRPr/>
          </a:p>
          <a:p>
            <a:pPr lvl="0">
              <a:defRPr/>
            </a:pPr>
            <a:r>
              <a:rPr lang="fr-FR"/>
              <a:t>Contact : nomprenom@entite.com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6120170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pic>
        <p:nvPicPr>
          <p:cNvPr id="1559605731" name="Imag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89271" y="199457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Titre Présentation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123686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404772" y="5342936"/>
            <a:ext cx="5564228" cy="527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 cap="small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NOM DE LA PRÉSENTATION</a:t>
            </a:r>
            <a:endParaRPr/>
          </a:p>
        </p:txBody>
      </p:sp>
      <p:pic>
        <p:nvPicPr>
          <p:cNvPr id="343537383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375230" y="5606766"/>
            <a:ext cx="592666" cy="208938"/>
          </a:xfrm>
          <a:prstGeom prst="rect">
            <a:avLst/>
          </a:prstGeom>
        </p:spPr>
      </p:pic>
      <p:pic>
        <p:nvPicPr>
          <p:cNvPr id="1722068709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309634" y="5870596"/>
            <a:ext cx="723858" cy="399569"/>
          </a:xfrm>
          <a:prstGeom prst="rect">
            <a:avLst/>
          </a:prstGeom>
        </p:spPr>
      </p:pic>
      <p:pic>
        <p:nvPicPr>
          <p:cNvPr id="386902061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404772" y="4499967"/>
            <a:ext cx="3196596" cy="789364"/>
          </a:xfrm>
          <a:prstGeom prst="rect">
            <a:avLst/>
          </a:prstGeom>
        </p:spPr>
      </p:pic>
      <p:sp>
        <p:nvSpPr>
          <p:cNvPr id="1833421061" name="Rectangle 8"/>
          <p:cNvSpPr/>
          <p:nvPr/>
        </p:nvSpPr>
        <p:spPr bwMode="auto">
          <a:xfrm>
            <a:off x="0" y="0"/>
            <a:ext cx="12192000" cy="41675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pic>
        <p:nvPicPr>
          <p:cNvPr id="727050218" name="Graphique 10"/>
          <p:cNvPicPr>
            <a:picLocks noChangeAspect="1"/>
          </p:cNvPicPr>
          <p:nvPr/>
        </p:nvPicPr>
        <p:blipFill>
          <a:blip r:embed="rId5"/>
          <a:srcRect l="25430" t="0" r="0" b="0"/>
          <a:stretch/>
        </p:blipFill>
        <p:spPr bwMode="auto">
          <a:xfrm>
            <a:off x="0" y="377349"/>
            <a:ext cx="2583401" cy="3629876"/>
          </a:xfrm>
          <a:prstGeom prst="rect">
            <a:avLst/>
          </a:prstGeom>
        </p:spPr>
      </p:pic>
      <p:pic>
        <p:nvPicPr>
          <p:cNvPr id="176970152" name="Graphique 1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9489109" y="2005320"/>
            <a:ext cx="1049453" cy="730771"/>
          </a:xfrm>
          <a:prstGeom prst="rect">
            <a:avLst/>
          </a:prstGeom>
        </p:spPr>
      </p:pic>
      <p:pic>
        <p:nvPicPr>
          <p:cNvPr id="2029729602" name="Graphique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542587" y="7237093"/>
            <a:ext cx="302065" cy="210338"/>
          </a:xfrm>
          <a:prstGeom prst="rect">
            <a:avLst/>
          </a:prstGeom>
        </p:spPr>
      </p:pic>
      <p:pic>
        <p:nvPicPr>
          <p:cNvPr id="690870188" name="Graphique 13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952440" y="2336619"/>
            <a:ext cx="622920" cy="433760"/>
          </a:xfrm>
          <a:prstGeom prst="rect">
            <a:avLst/>
          </a:prstGeom>
        </p:spPr>
      </p:pic>
      <p:pic>
        <p:nvPicPr>
          <p:cNvPr id="932136850" name="Graphique 1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079204" y="1604382"/>
            <a:ext cx="888523" cy="618710"/>
          </a:xfrm>
          <a:prstGeom prst="rect">
            <a:avLst/>
          </a:prstGeom>
        </p:spPr>
      </p:pic>
      <p:pic>
        <p:nvPicPr>
          <p:cNvPr id="2048846931" name="Graphique 15"/>
          <p:cNvPicPr>
            <a:picLocks noChangeAspect="1"/>
          </p:cNvPicPr>
          <p:nvPr/>
        </p:nvPicPr>
        <p:blipFill>
          <a:blip r:embed="rId5"/>
          <a:srcRect l="51300" t="0" r="0" b="0"/>
          <a:stretch/>
        </p:blipFill>
        <p:spPr bwMode="auto">
          <a:xfrm rot="10800000">
            <a:off x="10888460" y="501161"/>
            <a:ext cx="1303540" cy="2804528"/>
          </a:xfrm>
          <a:prstGeom prst="rect">
            <a:avLst/>
          </a:prstGeom>
        </p:spPr>
      </p:pic>
      <p:pic>
        <p:nvPicPr>
          <p:cNvPr id="116082947" name="Graphique 16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075030" y="6959509"/>
            <a:ext cx="551961" cy="384349"/>
          </a:xfrm>
          <a:prstGeom prst="rect">
            <a:avLst/>
          </a:prstGeom>
        </p:spPr>
      </p:pic>
      <p:pic>
        <p:nvPicPr>
          <p:cNvPr id="1841119016" name="Graphique 17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5623967" y="1153186"/>
            <a:ext cx="180578" cy="125743"/>
          </a:xfrm>
          <a:prstGeom prst="rect">
            <a:avLst/>
          </a:prstGeom>
        </p:spPr>
      </p:pic>
      <p:pic>
        <p:nvPicPr>
          <p:cNvPr id="129475619" name="Graphique 1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5782284" y="907314"/>
            <a:ext cx="404057" cy="281359"/>
          </a:xfrm>
          <a:prstGeom prst="rect">
            <a:avLst/>
          </a:prstGeom>
        </p:spPr>
      </p:pic>
      <p:pic>
        <p:nvPicPr>
          <p:cNvPr id="1085433816" name="Graphiqu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592229" y="2572685"/>
            <a:ext cx="545302" cy="379714"/>
          </a:xfrm>
          <a:prstGeom prst="rect">
            <a:avLst/>
          </a:prstGeom>
        </p:spPr>
      </p:pic>
      <p:pic>
        <p:nvPicPr>
          <p:cNvPr id="1034896919" name="Graphique 20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272394" y="465991"/>
            <a:ext cx="384159" cy="2675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614140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63158132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803950656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240404386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507113351" name="Graphiqu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378669" y="1529861"/>
            <a:ext cx="3613708" cy="37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2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991599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446879189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817761183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882248629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83267375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91842" y="1110573"/>
            <a:ext cx="5721738" cy="46349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1_Diapo_texte+phot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038433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39458418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60729576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4929067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984613057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pic>
        <p:nvPicPr>
          <p:cNvPr id="196573612" name="Graphiqu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0258640" y="239460"/>
            <a:ext cx="1581852" cy="1099307"/>
          </a:xfrm>
          <a:prstGeom prst="rect">
            <a:avLst/>
          </a:prstGeom>
        </p:spPr>
      </p:pic>
      <p:pic>
        <p:nvPicPr>
          <p:cNvPr id="1062656548" name="Graphiqu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025838" y="1400010"/>
            <a:ext cx="729478" cy="507960"/>
          </a:xfrm>
          <a:prstGeom prst="rect">
            <a:avLst/>
          </a:prstGeom>
        </p:spPr>
      </p:pic>
      <p:pic>
        <p:nvPicPr>
          <p:cNvPr id="1318903599" name="Graphique 1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557436" y="969268"/>
            <a:ext cx="426479" cy="2969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sitive texte+photo fond gri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0167843" name="Rectangle 1"/>
          <p:cNvSpPr/>
          <p:nvPr/>
        </p:nvSpPr>
        <p:spPr bwMode="auto">
          <a:xfrm>
            <a:off x="1" y="1107828"/>
            <a:ext cx="6807199" cy="5074081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bg2"/>
              </a:solidFill>
            </a:endParaRPr>
          </a:p>
        </p:txBody>
      </p:sp>
      <p:sp>
        <p:nvSpPr>
          <p:cNvPr id="119724395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>
            <a:off x="9965266" y="5192712"/>
            <a:ext cx="1388533" cy="2587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22691271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7333555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963157001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200" y="2052310"/>
            <a:ext cx="5384800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 cap="small"/>
            </a:lvl2pPr>
            <a:lvl3pPr>
              <a:defRPr cap="small"/>
            </a:lvl3pPr>
            <a:lvl4pPr>
              <a:defRPr cap="small"/>
            </a:lvl4pPr>
            <a:lvl5pPr>
              <a:defRPr cap="small"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814437474" name="Image 1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  <p:sp>
        <p:nvSpPr>
          <p:cNvPr id="1036085705" name="Rectangle 9"/>
          <p:cNvSpPr/>
          <p:nvPr/>
        </p:nvSpPr>
        <p:spPr bwMode="auto">
          <a:xfrm>
            <a:off x="6814038" y="1107830"/>
            <a:ext cx="5377962" cy="5081954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classiqu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650491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204290624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200" y="1482136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24860397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0"/>
            <a:ext cx="10525125" cy="318511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534375414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classique fond ver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7875599" name="Rectangle 7"/>
          <p:cNvSpPr/>
          <p:nvPr/>
        </p:nvSpPr>
        <p:spPr bwMode="auto">
          <a:xfrm>
            <a:off x="-8792" y="1143000"/>
            <a:ext cx="12192000" cy="5064369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b="1"/>
          </a:p>
        </p:txBody>
      </p:sp>
      <p:sp>
        <p:nvSpPr>
          <p:cNvPr id="790347255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10524067" cy="4351338"/>
          </a:xfrm>
          <a:prstGeom prst="rect">
            <a:avLst/>
          </a:prstGeom>
        </p:spPr>
        <p:txBody>
          <a:bodyPr/>
          <a:lstStyle>
            <a:lvl2pPr>
              <a:defRPr cap="small">
                <a:solidFill>
                  <a:schemeClr val="bg1"/>
                </a:solidFill>
                <a:latin typeface="Marianne"/>
              </a:defRPr>
            </a:lvl2pPr>
            <a:lvl3pPr>
              <a:defRPr cap="small">
                <a:solidFill>
                  <a:schemeClr val="bg1"/>
                </a:solidFill>
                <a:latin typeface="Marianne"/>
              </a:defRPr>
            </a:lvl3pPr>
            <a:lvl4pPr>
              <a:defRPr cap="small">
                <a:solidFill>
                  <a:schemeClr val="bg1"/>
                </a:solidFill>
                <a:latin typeface="Marianne"/>
              </a:defRPr>
            </a:lvl4pPr>
            <a:lvl5pPr>
              <a:defRPr cap="small">
                <a:solidFill>
                  <a:schemeClr val="bg1"/>
                </a:solidFill>
                <a:latin typeface="Marianne"/>
              </a:defRPr>
            </a:lvl5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23384139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1790760203" name="Espace réservé du texte 2"/>
          <p:cNvSpPr>
            <a:spLocks noGrp="1"/>
          </p:cNvSpPr>
          <p:nvPr>
            <p:ph type="body" idx="13" hasCustomPrompt="1"/>
          </p:nvPr>
        </p:nvSpPr>
        <p:spPr bwMode="auto">
          <a:xfrm>
            <a:off x="838200" y="1188244"/>
            <a:ext cx="4929066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bg1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pic>
        <p:nvPicPr>
          <p:cNvPr id="1443034316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iapo 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8409021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sp>
        <p:nvSpPr>
          <p:cNvPr id="321922944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8" y="1367836"/>
            <a:ext cx="5181601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1323108059" name="Espace réservé du contenu 2"/>
          <p:cNvSpPr>
            <a:spLocks noGrp="1"/>
          </p:cNvSpPr>
          <p:nvPr>
            <p:ph idx="1" hasCustomPrompt="1"/>
          </p:nvPr>
        </p:nvSpPr>
        <p:spPr bwMode="auto">
          <a:xfrm>
            <a:off x="829733" y="1779190"/>
            <a:ext cx="5181601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1384118777" name="Espace réservé du contenu 2"/>
          <p:cNvSpPr>
            <a:spLocks noGrp="1"/>
          </p:cNvSpPr>
          <p:nvPr>
            <p:ph idx="16" hasCustomPrompt="1"/>
          </p:nvPr>
        </p:nvSpPr>
        <p:spPr bwMode="auto">
          <a:xfrm>
            <a:off x="6096000" y="1779190"/>
            <a:ext cx="5257800" cy="4351338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pic>
        <p:nvPicPr>
          <p:cNvPr id="135882223" name="Image 7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8063" y="195566"/>
            <a:ext cx="3196596" cy="789364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9495240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  <a:p>
            <a:pPr lvl="4">
              <a:defRPr/>
            </a:pPr>
            <a:endParaRPr lang="fr-FR"/>
          </a:p>
        </p:txBody>
      </p:sp>
      <p:sp>
        <p:nvSpPr>
          <p:cNvPr id="142689457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143934" y="6409530"/>
            <a:ext cx="5926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DE322A-368E-46E8-91D5-07C9C1844422}" type="slidenum">
              <a:rPr lang="fr-FR"/>
              <a:t>‹N°›</a:t>
            </a:fld>
            <a:endParaRPr lang="fr-FR"/>
          </a:p>
        </p:txBody>
      </p:sp>
      <p:pic>
        <p:nvPicPr>
          <p:cNvPr id="1324350057" name="Image 13"/>
          <p:cNvPicPr>
            <a:picLocks noChangeAspect="1"/>
          </p:cNvPicPr>
          <p:nvPr/>
        </p:nvPicPr>
        <p:blipFill>
          <a:blip r:embed="rId14"/>
          <a:stretch/>
        </p:blipFill>
        <p:spPr bwMode="auto">
          <a:xfrm>
            <a:off x="10035503" y="6397624"/>
            <a:ext cx="258763" cy="258763"/>
          </a:xfrm>
          <a:prstGeom prst="rect">
            <a:avLst/>
          </a:prstGeom>
        </p:spPr>
      </p:pic>
      <p:pic>
        <p:nvPicPr>
          <p:cNvPr id="490778275" name="Image 15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10365703" y="6397624"/>
            <a:ext cx="293830" cy="258763"/>
          </a:xfrm>
          <a:prstGeom prst="rect">
            <a:avLst/>
          </a:prstGeom>
        </p:spPr>
      </p:pic>
      <p:sp>
        <p:nvSpPr>
          <p:cNvPr id="1919757162" name="Rectangle 16"/>
          <p:cNvSpPr/>
          <p:nvPr/>
        </p:nvSpPr>
        <p:spPr bwMode="auto">
          <a:xfrm>
            <a:off x="10612966" y="6370784"/>
            <a:ext cx="14816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200">
                <a:solidFill>
                  <a:schemeClr val="tx2"/>
                </a:solidFill>
              </a:rPr>
              <a:t>@</a:t>
            </a:r>
            <a:r>
              <a:rPr lang="fr-FR" sz="1200">
                <a:solidFill>
                  <a:schemeClr val="tx2"/>
                </a:solidFill>
              </a:rPr>
              <a:t>RechercheDataGv</a:t>
            </a:r>
            <a:endParaRPr>
              <a:solidFill>
                <a:schemeClr val="tx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lang="fr-FR" sz="2200" b="0" i="1" u="none" strike="noStrike" baseline="300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Arial"/>
          <a:ea typeface="+mn-ea"/>
          <a:cs typeface="Arial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 b="1" u="none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 u="sng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 i="1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image" Target="../media/image34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hyperlink" Target="https://entrepot.recherche.data.gouv.fr/dataverse/root" TargetMode="External"/><Relationship Id="rId8" Type="http://schemas.openxmlformats.org/officeDocument/2006/relationships/image" Target="../media/image2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9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1.png"/><Relationship Id="rId4" Type="http://schemas.openxmlformats.org/officeDocument/2006/relationships/hyperlink" Target="https://entrepot.recherche.data.gouv.fr/dataverse/root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3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github.com/gdcc/dataverse-previewers/wiki/How-to-create-a-previewer" TargetMode="External"/><Relationship Id="rId4" Type="http://schemas.openxmlformats.org/officeDocument/2006/relationships/hyperlink" Target="https://recherche.data.gouv.fr/fr/categorie/21/guide/afficher-et-explorer-des-donnees#4" TargetMode="Externa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hub.com/GlobalDataverseCommunityConsortium/dataverse-uploader/releases/download/v1.3.0-beta/DVUploader-v1.3.0-beta.jar" TargetMode="External"/><Relationship Id="rId4" Type="http://schemas.openxmlformats.org/officeDocument/2006/relationships/hyperlink" Target="https://www.java.com/fr/download/" TargetMode="Externa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github.com/GlobalDataverseCommunityConsortium/dataverse-uploader/blob/master/README.md" TargetMode="External"/><Relationship Id="rId4" Type="http://schemas.openxmlformats.org/officeDocument/2006/relationships/hyperlink" Target="https://github.com/GlobalDataverseCommunityConsortium/dataverse-uploader/wiki/DVUploader,-a-Command-line-Bulk-Uploader-for-Dataverse" TargetMode="Externa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GlobalDataverseCommunityConsortium/dataverse-uploader/blob/master/README.md" TargetMode="Externa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demo.recherche.data.gouv.fr/" TargetMode="External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demo.recherche.data.gouv.fr/" TargetMode="Externa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slide" Target="slide1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5.png"/></Relationships>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5.png"/></Relationships>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5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enseignementsup-recherche.gouv.fr/sites/default/files/content_migration/document/MEN_brochure_PNSO_web_1415209.pdf" TargetMode="External"/><Relationship Id="rId4" Type="http://schemas.openxmlformats.org/officeDocument/2006/relationships/image" Target="../media/image28.png"/><Relationship Id="rId5" Type="http://schemas.openxmlformats.org/officeDocument/2006/relationships/hyperlink" Target="https://www.coretrustseal.org/" TargetMode="External"/></Relationships>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/Relationships>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s://entrepot.recherche.data.gouv.fr/api/metadatablocks" TargetMode="External"/></Relationships>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entrepot.recherche.data.gouv.fr/api/v1/search?q=*&amp;fq=publicationStatus:Published" TargetMode="External"/></Relationships>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hyperlink" Target="https://entrepot.recherche.data.gouv.fr/api/metadatablocks/citation" TargetMode="External"/><Relationship Id="rId4" Type="http://schemas.openxmlformats.org/officeDocument/2006/relationships/hyperlink" Target="https://entrepot.recherche.data.gouv.fr/api/search?q=banana" TargetMode="External"/></Relationships>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entrepot.recherche.data.gouv.fr/api/search?q=tree" TargetMode="External"/><Relationship Id="rId4" Type="http://schemas.openxmlformats.org/officeDocument/2006/relationships/hyperlink" Target="https://entrepot.recherche.data.gouv.fr/api/search?q=tree&amp;fq=title:tree" TargetMode="External"/><Relationship Id="rId5" Type="http://schemas.openxmlformats.org/officeDocument/2006/relationships/hyperlink" Target="https://entrepot.recherche.data.gouv.fr/api/search?per_page=1&amp;q=tree&amp;fq=title:tree" TargetMode="External"/></Relationships>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Relationship Id="rId3" Type="http://schemas.openxmlformats.org/officeDocument/2006/relationships/hyperlink" Target="https://entrepot.recherche.data.gouv.fr/api/metadatablocks" TargetMode="External"/></Relationships>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hyperlink" Target="https://github.com/eblondel/atom4R" TargetMode="External"/><Relationship Id="rId4" Type="http://schemas.openxmlformats.org/officeDocument/2006/relationships/hyperlink" Target="https://github.com/IQSS/dataverse-client-r" TargetMode="External"/><Relationship Id="rId5" Type="http://schemas.openxmlformats.org/officeDocument/2006/relationships/hyperlink" Target="https://github.com/gdcc/pyDataverse" TargetMode="External"/><Relationship Id="rId6" Type="http://schemas.openxmlformats.org/officeDocument/2006/relationships/hyperlink" Target="https://github.com/IQSS/dataverse-client-java" TargetMode="External"/><Relationship Id="rId7" Type="http://schemas.openxmlformats.org/officeDocument/2006/relationships/hyperlink" Target="https://github.com/IQSS/dataverse-client-javascript" TargetMode="External"/><Relationship Id="rId8" Type="http://schemas.openxmlformats.org/officeDocument/2006/relationships/hyperlink" Target="https://github.com/libis/dataverse_api" TargetMode="External"/></Relationships>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curl.se/windows" TargetMode="External"/><Relationship Id="rId4" Type="http://schemas.openxmlformats.org/officeDocument/2006/relationships/hyperlink" Target="https://stedolan.github.io/jq/" TargetMode="External"/><Relationship Id="rId5" Type="http://schemas.openxmlformats.org/officeDocument/2006/relationships/image" Target="../media/image52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9.png"/></Relationships>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insomnia.rest/download" TargetMode="External"/><Relationship Id="rId4" Type="http://schemas.openxmlformats.org/officeDocument/2006/relationships/image" Target="../media/image53.png"/></Relationships>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hyperlink" Target="https://nextcloud.inrae.fr/s/DG4SnAGB2JAgkNw/download/datainraeControlledVocabularies.json" TargetMode="External"/></Relationships>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hyperlink" Target="https://recherche.data.gouv.fr/fr/categorie/33/guide/dv-uploader" TargetMode="External"/><Relationship Id="rId4" Type="http://schemas.openxmlformats.org/officeDocument/2006/relationships/hyperlink" Target="https://recherche.data.gouv.fr/fr/page/classes-virtuelles" TargetMode="External"/></Relationships>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hyperlink" Target="https://guides.dataverse.org/en/5.14/api/" TargetMode="External"/><Relationship Id="rId4" Type="http://schemas.openxmlformats.org/officeDocument/2006/relationships/slide" Target="slide28.xml"/></Relationships>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png"/></Relationships>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6.xml"/><Relationship Id="rId3" Type="http://schemas.openxmlformats.org/officeDocument/2006/relationships/hyperlink" Target="https://entrepot.recherche.data.gouv.fr" TargetMode="External"/><Relationship Id="rId4" Type="http://schemas.openxmlformats.org/officeDocument/2006/relationships/hyperlink" Target="https://demo.recherche.data.gouv.fr" TargetMode="External"/><Relationship Id="rId5" Type="http://schemas.openxmlformats.org/officeDocument/2006/relationships/hyperlink" Target="https://recherche.data.gouv.fr/fr/categorie/33/guide/fiche-chrono-depot" TargetMode="External"/><Relationship Id="rId6" Type="http://schemas.openxmlformats.org/officeDocument/2006/relationships/hyperlink" Target="https://recherche.data.gouv.fr/fr/categorie/9/guide/deposer-un-jeu-de-donnees#Cas+des+fichiers+de+donn%C3%A9es+tabul%C3%A9es" TargetMode="External"/><Relationship Id="rId7" Type="http://schemas.openxmlformats.org/officeDocument/2006/relationships/hyperlink" Target="https://recherche.data.gouv.fr/fr/categorie/33/guide/ingestion-de-fichiers-csv" TargetMode="External"/><Relationship Id="rId8" Type="http://schemas.openxmlformats.org/officeDocument/2006/relationships/hyperlink" Target="https://recherche.data.gouv.fr/fr/categorie/33/guide/modele-de-readme" TargetMode="External"/><Relationship Id="rId9" Type="http://schemas.openxmlformats.org/officeDocument/2006/relationships/hyperlink" Target="https://recherche.data.gouv.fr/fr/categorie/33/guide/modele-de-rapport-de-curation" TargetMode="External"/><Relationship Id="rId10" Type="http://schemas.openxmlformats.org/officeDocument/2006/relationships/hyperlink" Target="https://recherche.data.gouv.fr/fr/categorie/33/guide/dv-uploader" TargetMode="External"/><Relationship Id="rId11" Type="http://schemas.openxmlformats.org/officeDocument/2006/relationships/hyperlink" Target="https://recherche.data.gouv.fr/fr/categorie/21/guide/afficher-et-explorer-des-donnees" TargetMode="External"/><Relationship Id="rId12" Type="http://schemas.openxmlformats.org/officeDocument/2006/relationships/hyperlink" Target="https://www.bnf.fr/fr/protocole-oai-pmh#:~:text=OAI%2DPMH est le sigle,Initiative pour les Archives ouvertes %C2%BB." TargetMode="External"/><Relationship Id="rId13" Type="http://schemas.openxmlformats.org/officeDocument/2006/relationships/hyperlink" Target="https://www.java.com/fr/download/" TargetMode="External"/><Relationship Id="rId14" Type="http://schemas.openxmlformats.org/officeDocument/2006/relationships/hyperlink" Target="https://github.com/GlobalDataverseCommunityConsortium/dataverse-uploader/releases/download/v1.2.1/DVUploader-v1.2.1.jar" TargetMode="External"/><Relationship Id="rId15" Type="http://schemas.openxmlformats.org/officeDocument/2006/relationships/hyperlink" Target="https://guides.dataverse.org/en/latest/api/index.html" TargetMode="External"/><Relationship Id="rId16" Type="http://schemas.openxmlformats.org/officeDocument/2006/relationships/hyperlink" Target="https://insomnia.rest/download" TargetMode="External"/></Relationships>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recherche.data.gouv.fr/fr/page/centres-de-ressources" TargetMode="External"/><Relationship Id="rId4" Type="http://schemas.openxmlformats.org/officeDocument/2006/relationships/image" Target="../media/image27.png"/><Relationship Id="rId5" Type="http://schemas.openxmlformats.org/officeDocument/2006/relationships/hyperlink" Target="mailto:support-recherchedatagouv@inrae.fr" TargetMode="External"/><Relationship Id="rId6" Type="http://schemas.openxmlformats.org/officeDocument/2006/relationships/hyperlink" Target="https://entrepot.recherche.data.gouv.fr/dataverse/root" TargetMode="External"/><Relationship Id="rId7" Type="http://schemas.openxmlformats.org/officeDocument/2006/relationships/image" Target="../media/image26.png"/></Relationships>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ntrepot.recherche.data.gouv.fr/dataverse/root" TargetMode="External"/><Relationship Id="rId4" Type="http://schemas.openxmlformats.org/officeDocument/2006/relationships/image" Target="../media/image26.png"/><Relationship Id="rId5" Type="http://schemas.openxmlformats.org/officeDocument/2006/relationships/hyperlink" Target="https://entrepot.recherche.data.gouv.fr/" TargetMode="External"/><Relationship Id="rId6" Type="http://schemas.openxmlformats.org/officeDocument/2006/relationships/hyperlink" Target="https://demo.recherche.data.gouv.fr/" TargetMode="Externa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ataverse.org/" TargetMode="External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6.png"/><Relationship Id="rId8" Type="http://schemas.openxmlformats.org/officeDocument/2006/relationships/image" Target="../media/image33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468222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4451838" y="3165170"/>
            <a:ext cx="6793524" cy="527660"/>
          </a:xfrm>
        </p:spPr>
        <p:txBody>
          <a:bodyPr/>
          <a:lstStyle/>
          <a:p>
            <a:pPr>
              <a:defRPr/>
            </a:pPr>
            <a:r>
              <a:rPr lang="fr-FR" sz="3200">
                <a:latin typeface="Marianne"/>
              </a:rPr>
              <a:t>Découverte des APIs de </a:t>
            </a:r>
            <a:br>
              <a:rPr lang="fr-FR" sz="3200">
                <a:latin typeface="Marianne"/>
              </a:rPr>
            </a:br>
            <a:r>
              <a:rPr lang="fr-FR" sz="3200">
                <a:latin typeface="Marianne"/>
              </a:rPr>
              <a:t>l’entrepôt </a:t>
            </a:r>
            <a:r>
              <a:rPr lang="fr-FR" sz="3200" i="0">
                <a:latin typeface="Marianne"/>
              </a:rPr>
              <a:t>Recherche Data Gouv</a:t>
            </a:r>
            <a:endParaRPr/>
          </a:p>
          <a:p>
            <a:pPr>
              <a:defRPr/>
            </a:pPr>
            <a:endParaRPr lang="fr-FR" sz="1800" b="0" i="1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fld id="{C297CA81-F811-497C-9BD2-398A42D55596}" type="datetime2">
              <a:rPr lang="fr-FR" sz="1800" b="0" i="1">
                <a:solidFill>
                  <a:schemeClr val="tx1"/>
                </a:solidFill>
                <a:latin typeface="Arial"/>
                <a:cs typeface="Arial"/>
              </a:rPr>
              <a:t>vendredi 21 février 2025</a:t>
            </a:fld>
            <a:endParaRPr lang="fr-FR" sz="1800" b="0" i="1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15844048" name="Rectangle 4"/>
          <p:cNvSpPr/>
          <p:nvPr/>
        </p:nvSpPr>
        <p:spPr bwMode="auto">
          <a:xfrm>
            <a:off x="0" y="0"/>
            <a:ext cx="4127383" cy="6858000"/>
          </a:xfrm>
          <a:prstGeom prst="rect">
            <a:avLst/>
          </a:prstGeom>
          <a:solidFill>
            <a:srgbClr val="12B0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75281034" name="Graphique 3"/>
          <p:cNvPicPr>
            <a:picLocks noChangeAspect="1"/>
          </p:cNvPicPr>
          <p:nvPr/>
        </p:nvPicPr>
        <p:blipFill>
          <a:blip r:embed="rId3"/>
          <a:srcRect l="25430" t="0" r="0" b="0"/>
          <a:stretch/>
        </p:blipFill>
        <p:spPr bwMode="auto">
          <a:xfrm>
            <a:off x="-1" y="2531465"/>
            <a:ext cx="2583401" cy="3629876"/>
          </a:xfrm>
          <a:prstGeom prst="rect">
            <a:avLst/>
          </a:prstGeom>
        </p:spPr>
      </p:pic>
      <p:pic>
        <p:nvPicPr>
          <p:cNvPr id="1935842661" name="Graphiqu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760671" y="1706382"/>
            <a:ext cx="1049453" cy="730771"/>
          </a:xfrm>
          <a:prstGeom prst="rect">
            <a:avLst/>
          </a:prstGeom>
        </p:spPr>
      </p:pic>
      <p:pic>
        <p:nvPicPr>
          <p:cNvPr id="133280007" name="Graphiqu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21119" y="6507332"/>
            <a:ext cx="302065" cy="210338"/>
          </a:xfrm>
          <a:prstGeom prst="rect">
            <a:avLst/>
          </a:prstGeom>
        </p:spPr>
      </p:pic>
      <p:pic>
        <p:nvPicPr>
          <p:cNvPr id="674679510" name="Graphiqu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230971" y="1606858"/>
            <a:ext cx="622920" cy="433760"/>
          </a:xfrm>
          <a:prstGeom prst="rect">
            <a:avLst/>
          </a:prstGeom>
        </p:spPr>
      </p:pic>
      <p:pic>
        <p:nvPicPr>
          <p:cNvPr id="1804039733" name="Graphiqu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90119" y="5921406"/>
            <a:ext cx="888523" cy="618710"/>
          </a:xfrm>
          <a:prstGeom prst="rect">
            <a:avLst/>
          </a:prstGeom>
        </p:spPr>
      </p:pic>
      <p:pic>
        <p:nvPicPr>
          <p:cNvPr id="1863444052" name="Graphique 9"/>
          <p:cNvPicPr>
            <a:picLocks noChangeAspect="1"/>
          </p:cNvPicPr>
          <p:nvPr/>
        </p:nvPicPr>
        <p:blipFill>
          <a:blip r:embed="rId3"/>
          <a:srcRect l="51300" t="0" r="0" b="0"/>
          <a:stretch/>
        </p:blipFill>
        <p:spPr bwMode="auto">
          <a:xfrm rot="10800000">
            <a:off x="2806821" y="0"/>
            <a:ext cx="1303540" cy="2804528"/>
          </a:xfrm>
          <a:prstGeom prst="rect">
            <a:avLst/>
          </a:prstGeom>
        </p:spPr>
      </p:pic>
      <p:pic>
        <p:nvPicPr>
          <p:cNvPr id="2121934797" name="Graphique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53561" y="6229748"/>
            <a:ext cx="551961" cy="384349"/>
          </a:xfrm>
          <a:prstGeom prst="rect">
            <a:avLst/>
          </a:prstGeom>
        </p:spPr>
      </p:pic>
      <p:pic>
        <p:nvPicPr>
          <p:cNvPr id="270918744" name="Graphiqu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902499" y="423425"/>
            <a:ext cx="180578" cy="125743"/>
          </a:xfrm>
          <a:prstGeom prst="rect">
            <a:avLst/>
          </a:prstGeom>
        </p:spPr>
      </p:pic>
      <p:pic>
        <p:nvPicPr>
          <p:cNvPr id="2118372889" name="Graphiqu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60815" y="177553"/>
            <a:ext cx="404057" cy="281359"/>
          </a:xfrm>
          <a:prstGeom prst="rect">
            <a:avLst/>
          </a:prstGeom>
        </p:spPr>
      </p:pic>
      <p:pic>
        <p:nvPicPr>
          <p:cNvPr id="944664968" name="Image 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  <p:pic>
        <p:nvPicPr>
          <p:cNvPr id="626889864" name="Image 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879975" y="5157192"/>
            <a:ext cx="3901778" cy="1463167"/>
          </a:xfrm>
          <a:prstGeom prst="rect">
            <a:avLst/>
          </a:prstGeom>
        </p:spPr>
      </p:pic>
      <p:sp>
        <p:nvSpPr>
          <p:cNvPr id="1308887473" name="ZoneTexte 15"/>
          <p:cNvSpPr txBox="1"/>
          <p:nvPr/>
        </p:nvSpPr>
        <p:spPr bwMode="auto">
          <a:xfrm>
            <a:off x="104871" y="2877279"/>
            <a:ext cx="3919077" cy="210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>
                <a:solidFill>
                  <a:schemeClr val="bg1"/>
                </a:solidFill>
                <a:latin typeface="Arial"/>
                <a:cs typeface="Arial"/>
              </a:rPr>
              <a:t>Bonjour et bienvenue !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Cette classe virtuelle démarrera</a:t>
            </a:r>
            <a:endParaRPr/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à XX h</a:t>
            </a:r>
            <a:endParaRPr/>
          </a:p>
          <a:p>
            <a:pPr algn="ctr">
              <a:defRPr/>
            </a:pPr>
            <a:endParaRPr lang="fr-FR" b="1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fr-FR" b="1">
                <a:solidFill>
                  <a:schemeClr val="bg1"/>
                </a:solidFill>
                <a:latin typeface="Arial"/>
                <a:cs typeface="Arial"/>
              </a:rPr>
              <a:t>Le support est téléchargeable ici : </a:t>
            </a:r>
            <a:endParaRPr/>
          </a:p>
        </p:txBody>
      </p:sp>
      <p:sp>
        <p:nvSpPr>
          <p:cNvPr id="406526552" name="Flèche vers le bas 16"/>
          <p:cNvSpPr/>
          <p:nvPr/>
        </p:nvSpPr>
        <p:spPr bwMode="auto">
          <a:xfrm rot="2266071">
            <a:off x="425074" y="5189254"/>
            <a:ext cx="792087" cy="1455691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066938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10</a:t>
            </a:fld>
            <a:endParaRPr lang="fr-FR"/>
          </a:p>
        </p:txBody>
      </p:sp>
      <p:sp>
        <p:nvSpPr>
          <p:cNvPr id="853948027" name="Espace réservé du texte 5"/>
          <p:cNvSpPr>
            <a:spLocks noGrp="1"/>
          </p:cNvSpPr>
          <p:nvPr>
            <p:ph type="body" idx="15"/>
          </p:nvPr>
        </p:nvSpPr>
        <p:spPr bwMode="auto">
          <a:xfrm>
            <a:off x="838197" y="1185273"/>
            <a:ext cx="5181600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métadonnées en bref</a:t>
            </a:r>
            <a:endParaRPr/>
          </a:p>
        </p:txBody>
      </p:sp>
      <p:sp>
        <p:nvSpPr>
          <p:cNvPr id="276268131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8040216" y="2067222"/>
            <a:ext cx="3313584" cy="4063306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Données décrivant les données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Facilite la découverte</a:t>
            </a:r>
            <a:endParaRPr/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Pour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comprendre</a:t>
            </a:r>
            <a:r>
              <a:rPr lang="fr-FR" sz="2400">
                <a:latin typeface="Arial"/>
                <a:cs typeface="Arial"/>
              </a:rPr>
              <a:t> les données et les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conditions de production</a:t>
            </a:r>
            <a:endParaRPr>
              <a:solidFill>
                <a:schemeClr val="tx2"/>
              </a:solidFill>
            </a:endParaRPr>
          </a:p>
          <a:p>
            <a:pPr marL="0" indent="0">
              <a:buNone/>
              <a:defRPr/>
            </a:pPr>
            <a:endParaRPr lang="fr-FR"/>
          </a:p>
        </p:txBody>
      </p:sp>
      <p:pic>
        <p:nvPicPr>
          <p:cNvPr id="1972250049" name="Image 9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pic>
        <p:nvPicPr>
          <p:cNvPr id="2052412263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38197" y="1550397"/>
            <a:ext cx="7202018" cy="4895574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31198722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7130008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solidFill>
                  <a:srgbClr val="12B09D"/>
                </a:solidFill>
                <a:latin typeface="Marianne"/>
              </a:rPr>
              <a:t>Blocs de métadonnées</a:t>
            </a:r>
            <a:endParaRPr>
              <a:solidFill>
                <a:srgbClr val="12B09D"/>
              </a:solidFill>
            </a:endParaRPr>
          </a:p>
        </p:txBody>
      </p:sp>
      <p:sp>
        <p:nvSpPr>
          <p:cNvPr id="1074071022" name="Rectangle à coins arrondis 9"/>
          <p:cNvSpPr/>
          <p:nvPr/>
        </p:nvSpPr>
        <p:spPr bwMode="auto">
          <a:xfrm>
            <a:off x="5200358" y="5292436"/>
            <a:ext cx="2009578" cy="1400600"/>
          </a:xfrm>
          <a:prstGeom prst="roundRect">
            <a:avLst>
              <a:gd name="adj" fmla="val 16667"/>
            </a:avLst>
          </a:prstGeom>
          <a:solidFill>
            <a:srgbClr val="12B09D"/>
          </a:solidFill>
          <a:ln>
            <a:solidFill>
              <a:srgbClr val="12B09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>
                <a:latin typeface="Arial"/>
                <a:cs typeface="Arial"/>
              </a:rPr>
              <a:t>Conformes aux </a:t>
            </a:r>
            <a:r>
              <a:rPr lang="fr-FR" sz="1600" b="1">
                <a:latin typeface="Arial"/>
                <a:cs typeface="Arial"/>
              </a:rPr>
              <a:t>standards</a:t>
            </a:r>
            <a:r>
              <a:rPr lang="fr-FR" sz="1600">
                <a:latin typeface="Arial"/>
                <a:cs typeface="Arial"/>
              </a:rPr>
              <a:t> DDI, Dublin </a:t>
            </a:r>
            <a:r>
              <a:rPr lang="fr-FR" sz="1600">
                <a:latin typeface="Arial"/>
                <a:cs typeface="Arial"/>
              </a:rPr>
              <a:t>Core</a:t>
            </a:r>
            <a:r>
              <a:rPr lang="fr-FR" sz="1600">
                <a:latin typeface="Arial"/>
                <a:cs typeface="Arial"/>
              </a:rPr>
              <a:t>, </a:t>
            </a:r>
            <a:r>
              <a:rPr lang="fr-FR" sz="1600">
                <a:latin typeface="Arial"/>
                <a:cs typeface="Arial"/>
              </a:rPr>
              <a:t>DataCite</a:t>
            </a:r>
            <a:r>
              <a:rPr lang="fr-FR" sz="1600">
                <a:latin typeface="Arial"/>
                <a:cs typeface="Arial"/>
              </a:rPr>
              <a:t>, </a:t>
            </a:r>
            <a:r>
              <a:rPr lang="fr-FR" sz="1600">
                <a:latin typeface="Arial"/>
                <a:cs typeface="Arial"/>
              </a:rPr>
              <a:t>ISA-TAB, </a:t>
            </a:r>
            <a:r>
              <a:rPr lang="fr-FR" sz="1600">
                <a:latin typeface="Arial"/>
                <a:cs typeface="Arial"/>
              </a:rPr>
              <a:t>ObsCore</a:t>
            </a:r>
            <a:endParaRPr>
              <a:latin typeface="Arial"/>
              <a:cs typeface="Arial"/>
            </a:endParaRPr>
          </a:p>
        </p:txBody>
      </p:sp>
      <p:pic>
        <p:nvPicPr>
          <p:cNvPr id="1023243412" name="Image 8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</p:spPr>
      </p:pic>
      <p:sp>
        <p:nvSpPr>
          <p:cNvPr id="76215871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1064443" y="2184289"/>
            <a:ext cx="4949860" cy="4798401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fr-FR" sz="2400" b="1"/>
              <a:t>Métadonnées générales :</a:t>
            </a:r>
            <a:endParaRPr/>
          </a:p>
          <a:p>
            <a:pPr>
              <a:spcAft>
                <a:spcPts val="600"/>
              </a:spcAft>
              <a:defRPr/>
            </a:pPr>
            <a:r>
              <a:rPr lang="fr-FR" sz="2200"/>
              <a:t> </a:t>
            </a:r>
            <a:r>
              <a:rPr lang="fr-FR" sz="2200">
                <a:solidFill>
                  <a:schemeClr val="accent6"/>
                </a:solidFill>
              </a:rPr>
              <a:t>6 </a:t>
            </a:r>
            <a:r>
              <a:rPr lang="fr-FR" sz="2200">
                <a:solidFill>
                  <a:schemeClr val="accent6"/>
                </a:solidFill>
              </a:rPr>
              <a:t>sont obligatoires</a:t>
            </a:r>
            <a:r>
              <a:rPr lang="fr-FR" sz="2200"/>
              <a:t> :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Titre</a:t>
            </a:r>
            <a:endParaRPr lang="fr-FR" sz="2200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Auteur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Nom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Point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de contact Courriel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Description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Texte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Sujet</a:t>
            </a:r>
            <a:endParaRPr lang="fr-FR" sz="2200">
              <a:solidFill>
                <a:schemeClr val="tx2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Type </a:t>
            </a:r>
            <a:r>
              <a:rPr lang="fr-FR" sz="2200">
                <a:solidFill>
                  <a:schemeClr val="tx2"/>
                </a:solidFill>
                <a:latin typeface="Arial"/>
                <a:cs typeface="Arial"/>
              </a:rPr>
              <a:t>de données</a:t>
            </a:r>
            <a:endParaRPr/>
          </a:p>
          <a:p>
            <a:pPr>
              <a:spcBef>
                <a:spcPts val="8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fr-FR" sz="2400">
                <a:solidFill>
                  <a:srgbClr val="37635F"/>
                </a:solidFill>
                <a:latin typeface="Arial"/>
                <a:cs typeface="Arial"/>
              </a:rPr>
              <a:t>L</a:t>
            </a:r>
            <a:r>
              <a:rPr lang="fr-FR" sz="2400" b="0">
                <a:solidFill>
                  <a:srgbClr val="37635F"/>
                </a:solidFill>
                <a:latin typeface="Arial"/>
                <a:cs typeface="Arial"/>
              </a:rPr>
              <a:t>iens avec d’autres objets :</a:t>
            </a:r>
            <a:endParaRPr/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Liens vers les données</a:t>
            </a:r>
            <a:endParaRPr lang="fr-FR" sz="2200" b="0">
              <a:solidFill>
                <a:srgbClr val="37635F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Autre identifiant</a:t>
            </a:r>
            <a:endParaRPr lang="fr-FR" sz="2200" b="0">
              <a:solidFill>
                <a:srgbClr val="37635F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Publication associée</a:t>
            </a:r>
            <a:endParaRPr lang="fr-FR" sz="2200" b="0">
              <a:solidFill>
                <a:srgbClr val="37635F"/>
              </a:solidFill>
              <a:latin typeface="Arial"/>
              <a:cs typeface="Arial"/>
            </a:endParaRPr>
          </a:p>
          <a:p>
            <a:pPr lvl="1">
              <a:spcBef>
                <a:spcPts val="0"/>
              </a:spcBef>
              <a:buFont typeface="Arial"/>
              <a:buChar char="•"/>
              <a:defRPr/>
            </a:pP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Jeu de données </a:t>
            </a:r>
            <a:r>
              <a:rPr lang="fr-FR" sz="2200">
                <a:solidFill>
                  <a:srgbClr val="37635F"/>
                </a:solidFill>
                <a:latin typeface="Arial"/>
                <a:cs typeface="Arial"/>
              </a:rPr>
              <a:t>associé</a:t>
            </a:r>
            <a:endParaRPr lang="fr-FR" sz="16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spcBef>
                <a:spcPts val="800"/>
              </a:spcBef>
              <a:buFont typeface="Arial"/>
              <a:buChar char="•"/>
              <a:defRPr/>
            </a:pPr>
            <a:r>
              <a:rPr lang="fr-FR" sz="2400">
                <a:solidFill>
                  <a:srgbClr val="37635F"/>
                </a:solidFill>
                <a:latin typeface="Arial"/>
                <a:cs typeface="Arial"/>
              </a:rPr>
              <a:t>Etc.</a:t>
            </a:r>
            <a:endParaRPr lang="fr-FR" sz="2400">
              <a:solidFill>
                <a:srgbClr val="37635F"/>
              </a:solidFill>
            </a:endParaRP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fr-FR" sz="20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fr-FR"/>
          </a:p>
        </p:txBody>
      </p:sp>
      <p:sp>
        <p:nvSpPr>
          <p:cNvPr id="1001196364" name="Espace réservé du contenu 3"/>
          <p:cNvSpPr txBox="1"/>
          <p:nvPr/>
        </p:nvSpPr>
        <p:spPr bwMode="auto">
          <a:xfrm>
            <a:off x="6817247" y="2184290"/>
            <a:ext cx="4949860" cy="4508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fr-FR" sz="2400" b="1">
                <a:solidFill>
                  <a:srgbClr val="37635F"/>
                </a:solidFill>
                <a:latin typeface="Arial"/>
                <a:cs typeface="Arial"/>
              </a:rPr>
              <a:t>Métadonnées spécifiques </a:t>
            </a:r>
            <a:r>
              <a:rPr lang="fr-FR" sz="2400" b="1">
                <a:solidFill>
                  <a:srgbClr val="37635F"/>
                </a:solidFill>
                <a:latin typeface="Arial"/>
                <a:cs typeface="Arial"/>
              </a:rPr>
              <a:t>:</a:t>
            </a:r>
            <a:endParaRPr lang="fr-FR" sz="2400" i="1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géospatiales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sciences humaines et sociales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science de la vie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revue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ressources sémantiques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d’astronomie et astrophysique</a:t>
            </a:r>
            <a:endParaRPr lang="fr-FR" sz="2000" b="0">
              <a:solidFill>
                <a:srgbClr val="37635F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 lang="fr-FR" sz="2000" b="0">
                <a:solidFill>
                  <a:srgbClr val="37635F"/>
                </a:solidFill>
                <a:latin typeface="Arial"/>
                <a:cs typeface="Arial"/>
              </a:rPr>
              <a:t>Métadonnées de workflow de calcul</a:t>
            </a:r>
            <a:endParaRPr lang="fr-FR" sz="2000" b="0">
              <a:solidFill>
                <a:srgbClr val="37635F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fr-FR" sz="2000">
              <a:solidFill>
                <a:srgbClr val="37635F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Font typeface="Arial"/>
              <a:buChar char="•"/>
              <a:defRPr/>
            </a:pP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8916794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1" y="5342936"/>
            <a:ext cx="9950613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  <a:ea typeface="Arial"/>
                <a:cs typeface="Arial"/>
              </a:rPr>
              <a:t>Les outils complémentaires</a:t>
            </a:r>
            <a:endParaRPr lang="fr-FR" cap="small"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929141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13</a:t>
            </a:fld>
            <a:endParaRPr lang="en-US"/>
          </a:p>
        </p:txBody>
      </p:sp>
      <p:sp>
        <p:nvSpPr>
          <p:cNvPr id="6940939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6967463" cy="365124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</a:rPr>
              <a:t>Pour les site </a:t>
            </a:r>
            <a:r>
              <a:rPr lang="fr-FR" sz="2400">
                <a:latin typeface="Marianne"/>
              </a:rPr>
              <a:t>webs</a:t>
            </a:r>
            <a:r>
              <a:rPr lang="fr-FR" sz="2400">
                <a:latin typeface="Marianne"/>
              </a:rPr>
              <a:t> : les widgets</a:t>
            </a:r>
            <a:endParaRPr sz="2400"/>
          </a:p>
        </p:txBody>
      </p:sp>
      <p:sp>
        <p:nvSpPr>
          <p:cNvPr id="176189682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72234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fr-FR">
                <a:latin typeface="Arial"/>
                <a:cs typeface="Arial"/>
              </a:rPr>
              <a:t>Widget : </a:t>
            </a:r>
            <a:r>
              <a:rPr lang="fr-FR">
                <a:latin typeface="Arial"/>
                <a:cs typeface="Arial"/>
              </a:rPr>
              <a:t>Window</a:t>
            </a:r>
            <a:r>
              <a:rPr lang="fr-FR">
                <a:latin typeface="Arial"/>
                <a:cs typeface="Arial"/>
              </a:rPr>
              <a:t> gadget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>
                <a:latin typeface="Arial"/>
                <a:cs typeface="Arial"/>
              </a:rPr>
              <a:t>Permet d’afficher des éléments de Recherche Data Gouv dans un site web</a:t>
            </a:r>
            <a:endParaRPr/>
          </a:p>
          <a:p>
            <a:pPr lvl="1">
              <a:lnSpc>
                <a:spcPct val="150000"/>
              </a:lnSpc>
              <a:defRPr/>
            </a:pPr>
            <a:r>
              <a:rPr lang="fr-FR">
                <a:latin typeface="Arial"/>
                <a:cs typeface="Arial"/>
              </a:rPr>
              <a:t>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Contenu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d’une collection</a:t>
            </a:r>
            <a:endParaRPr>
              <a:solidFill>
                <a:srgbClr val="12B09D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fr-FR">
                <a:latin typeface="Arial"/>
                <a:cs typeface="Arial"/>
              </a:rPr>
              <a:t>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Recherche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dans une collection</a:t>
            </a:r>
            <a:endParaRPr>
              <a:solidFill>
                <a:srgbClr val="12B09D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fr-FR">
                <a:latin typeface="Arial"/>
                <a:cs typeface="Arial"/>
              </a:rPr>
              <a:t>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Contenu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d’un jeu de données</a:t>
            </a:r>
            <a:endParaRPr>
              <a:solidFill>
                <a:srgbClr val="12B09D"/>
              </a:solidFill>
            </a:endParaRPr>
          </a:p>
          <a:p>
            <a:pPr lvl="1">
              <a:lnSpc>
                <a:spcPct val="150000"/>
              </a:lnSpc>
              <a:defRPr/>
            </a:pPr>
            <a:r>
              <a:rPr lang="fr-FR">
                <a:latin typeface="Arial"/>
                <a:cs typeface="Arial"/>
              </a:rPr>
              <a:t>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Citation </a:t>
            </a:r>
            <a:r>
              <a:rPr lang="fr-FR">
                <a:solidFill>
                  <a:srgbClr val="12B09D"/>
                </a:solidFill>
                <a:latin typeface="Arial"/>
                <a:cs typeface="Arial"/>
              </a:rPr>
              <a:t>d’un jeu de données</a:t>
            </a:r>
            <a:endParaRPr>
              <a:solidFill>
                <a:srgbClr val="12B09D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lang="fr-FR">
                <a:latin typeface="Arial"/>
                <a:cs typeface="Arial"/>
              </a:rPr>
              <a:t>Code à ajouter simplement dans une page web</a:t>
            </a:r>
            <a:endParaRPr/>
          </a:p>
          <a:p>
            <a:pPr>
              <a:lnSpc>
                <a:spcPct val="150000"/>
              </a:lnSpc>
              <a:defRPr/>
            </a:pPr>
            <a:r>
              <a:rPr lang="fr-FR">
                <a:latin typeface="Arial"/>
                <a:cs typeface="Arial"/>
              </a:rPr>
              <a:t>Récupérables sur l’interface dans le jeu de données ou la collection</a:t>
            </a:r>
            <a:endParaRPr/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5314228" name="Image 2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161183" y="2840097"/>
            <a:ext cx="3931157" cy="2933699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pic>
        <p:nvPicPr>
          <p:cNvPr id="1460259919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89945" y="2631058"/>
            <a:ext cx="7277561" cy="2665204"/>
          </a:xfrm>
          <a:prstGeom prst="rect">
            <a:avLst/>
          </a:prstGeom>
          <a:ln w="38100">
            <a:solidFill>
              <a:srgbClr val="C55B28"/>
            </a:solidFill>
          </a:ln>
          <a:effectLst/>
        </p:spPr>
      </p:pic>
      <p:sp>
        <p:nvSpPr>
          <p:cNvPr id="1584781583" name="Espace réservé du texte 1"/>
          <p:cNvSpPr>
            <a:spLocks noGrp="1"/>
          </p:cNvSpPr>
          <p:nvPr>
            <p:ph type="body" idx="15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solidFill>
                  <a:srgbClr val="12B09D"/>
                </a:solidFill>
              </a:rPr>
              <a:t>Les </a:t>
            </a:r>
            <a:r>
              <a:rPr lang="fr-FR">
                <a:solidFill>
                  <a:srgbClr val="12B09D"/>
                </a:solidFill>
              </a:rPr>
              <a:t>widgets de collection</a:t>
            </a:r>
            <a:endParaRPr>
              <a:solidFill>
                <a:srgbClr val="12B09D"/>
              </a:solidFill>
            </a:endParaRPr>
          </a:p>
        </p:txBody>
      </p:sp>
      <p:grpSp>
        <p:nvGrpSpPr>
          <p:cNvPr id="230128379" name="Groupe 19"/>
          <p:cNvGrpSpPr/>
          <p:nvPr/>
        </p:nvGrpSpPr>
        <p:grpSpPr bwMode="auto">
          <a:xfrm>
            <a:off x="942666" y="3338275"/>
            <a:ext cx="5252678" cy="733133"/>
            <a:chOff x="457200" y="3073939"/>
            <a:chExt cx="5252678" cy="733133"/>
          </a:xfrm>
        </p:grpSpPr>
        <p:pic>
          <p:nvPicPr>
            <p:cNvPr id="10" name="Image 1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071454" y="3387973"/>
              <a:ext cx="2638424" cy="419099"/>
            </a:xfrm>
            <a:prstGeom prst="rect">
              <a:avLst/>
            </a:prstGeom>
            <a:ln w="57150">
              <a:solidFill>
                <a:srgbClr val="C55B28"/>
              </a:solidFill>
            </a:ln>
          </p:spPr>
        </p:pic>
        <p:cxnSp>
          <p:nvCxnSpPr>
            <p:cNvPr id="9" name="Connecteur droit 18"/>
            <p:cNvCxnSpPr/>
            <p:nvPr/>
          </p:nvCxnSpPr>
          <p:spPr bwMode="auto">
            <a:xfrm>
              <a:off x="457200" y="3073939"/>
              <a:ext cx="1291023" cy="0"/>
            </a:xfrm>
            <a:prstGeom prst="line">
              <a:avLst/>
            </a:prstGeom>
            <a:ln w="57150" cmpd="sng">
              <a:solidFill>
                <a:srgbClr val="C55B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0647900" name="Groupe 22"/>
          <p:cNvGrpSpPr/>
          <p:nvPr/>
        </p:nvGrpSpPr>
        <p:grpSpPr bwMode="auto">
          <a:xfrm>
            <a:off x="942666" y="4227523"/>
            <a:ext cx="6541849" cy="2434302"/>
            <a:chOff x="457200" y="4413114"/>
            <a:chExt cx="6541849" cy="2434302"/>
          </a:xfrm>
        </p:grpSpPr>
        <p:pic>
          <p:nvPicPr>
            <p:cNvPr id="15" name="Image 8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875234" y="4655435"/>
              <a:ext cx="4123815" cy="2191981"/>
            </a:xfrm>
            <a:prstGeom prst="rect">
              <a:avLst/>
            </a:prstGeom>
            <a:ln w="57150">
              <a:solidFill>
                <a:srgbClr val="C55B28"/>
              </a:solidFill>
            </a:ln>
          </p:spPr>
        </p:pic>
        <p:cxnSp>
          <p:nvCxnSpPr>
            <p:cNvPr id="14" name="Connecteur droit 20"/>
            <p:cNvCxnSpPr/>
            <p:nvPr/>
          </p:nvCxnSpPr>
          <p:spPr bwMode="auto">
            <a:xfrm>
              <a:off x="457200" y="4413114"/>
              <a:ext cx="1040859" cy="3242"/>
            </a:xfrm>
            <a:prstGeom prst="line">
              <a:avLst/>
            </a:prstGeom>
            <a:ln w="57150" cmpd="sng">
              <a:solidFill>
                <a:srgbClr val="C55B2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4381235" name="Espace réservé du contenu 5"/>
          <p:cNvSpPr txBox="1"/>
          <p:nvPr/>
        </p:nvSpPr>
        <p:spPr bwMode="auto">
          <a:xfrm>
            <a:off x="789944" y="2150316"/>
            <a:ext cx="7392323" cy="369195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  <a:effectLst/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La collection doit être publiée pour accéder aux widgets.</a:t>
            </a:r>
            <a:endParaRPr>
              <a:solidFill>
                <a:srgbClr val="37635F"/>
              </a:solidFill>
            </a:endParaRPr>
          </a:p>
        </p:txBody>
      </p:sp>
      <p:sp>
        <p:nvSpPr>
          <p:cNvPr id="581674968" name="Rectangle à coins arrondis 17"/>
          <p:cNvSpPr/>
          <p:nvPr/>
        </p:nvSpPr>
        <p:spPr bwMode="auto">
          <a:xfrm>
            <a:off x="8880049" y="4183449"/>
            <a:ext cx="631595" cy="25811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375597762" name="Image 18">
            <a:hlinkClick r:id="rId7"/>
          </p:cNvPr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1266511266" name="Rectangle à coins arrondis 11"/>
          <p:cNvSpPr/>
          <p:nvPr/>
        </p:nvSpPr>
        <p:spPr bwMode="auto">
          <a:xfrm>
            <a:off x="1347555" y="2643616"/>
            <a:ext cx="443536" cy="284856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143342454" name="Connecteur en arc 21"/>
          <p:cNvCxnSpPr>
            <a:endCxn id="10" idx="1"/>
          </p:cNvCxnSpPr>
          <p:nvPr/>
        </p:nvCxnSpPr>
        <p:spPr bwMode="auto">
          <a:xfrm>
            <a:off x="2233689" y="3338275"/>
            <a:ext cx="1323231" cy="523584"/>
          </a:xfrm>
          <a:prstGeom prst="curvedConnector3">
            <a:avLst>
              <a:gd name="adj1" fmla="val 50000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7625710" name="Connecteur en arc 24"/>
          <p:cNvCxnSpPr/>
          <p:nvPr/>
        </p:nvCxnSpPr>
        <p:spPr bwMode="auto">
          <a:xfrm>
            <a:off x="1983525" y="4229428"/>
            <a:ext cx="1377175" cy="1338312"/>
          </a:xfrm>
          <a:prstGeom prst="curvedConnector3">
            <a:avLst>
              <a:gd name="adj1" fmla="val 50000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2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71376884" name="Image 183485689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141441" y="2052310"/>
            <a:ext cx="7918638" cy="421724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61492637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E9E188D-1C60-F517-250D-020322C97B85}" type="slidenum">
              <a:rPr lang="en-US"/>
              <a:t>15</a:t>
            </a:fld>
            <a:endParaRPr lang="en-US"/>
          </a:p>
        </p:txBody>
      </p:sp>
      <p:sp>
        <p:nvSpPr>
          <p:cNvPr id="140979229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10525123" cy="3651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1/4 : </a:t>
            </a:r>
            <a:r>
              <a:rPr sz="2400">
                <a:latin typeface="Marianne"/>
              </a:rPr>
              <a:t>Contenu</a:t>
            </a:r>
            <a:r>
              <a:rPr sz="2400">
                <a:latin typeface="Marianne"/>
              </a:rPr>
              <a:t> </a:t>
            </a:r>
            <a:r>
              <a:rPr sz="2400">
                <a:latin typeface="Marianne"/>
              </a:rPr>
              <a:t>d’une</a:t>
            </a:r>
            <a:r>
              <a:rPr sz="2400">
                <a:latin typeface="Marianne"/>
              </a:rPr>
              <a:t> collection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729764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46A2265-8E9A-3AF1-F570-91471C6C3807}" type="slidenum">
              <a:rPr lang="en-US"/>
              <a:t>16</a:t>
            </a:fld>
            <a:endParaRPr lang="en-US"/>
          </a:p>
        </p:txBody>
      </p:sp>
      <p:sp>
        <p:nvSpPr>
          <p:cNvPr id="97608692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10525123" cy="36512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2/4 : Recherche </a:t>
            </a:r>
            <a:r>
              <a:rPr sz="2400">
                <a:latin typeface="Marianne"/>
              </a:rPr>
              <a:t>dans</a:t>
            </a:r>
            <a:r>
              <a:rPr sz="2400">
                <a:latin typeface="Marianne"/>
              </a:rPr>
              <a:t> </a:t>
            </a:r>
            <a:r>
              <a:rPr sz="2400">
                <a:latin typeface="Marianne"/>
              </a:rPr>
              <a:t>une</a:t>
            </a:r>
            <a:r>
              <a:rPr sz="2400">
                <a:latin typeface="Marianne"/>
              </a:rPr>
              <a:t> collection</a:t>
            </a:r>
            <a:endParaRPr/>
          </a:p>
        </p:txBody>
      </p:sp>
      <p:pic>
        <p:nvPicPr>
          <p:cNvPr id="1931865224" name="Image 132389466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33835" y="3335305"/>
            <a:ext cx="4133849" cy="619124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587777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8852" y="2690726"/>
            <a:ext cx="7181831" cy="253918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924421539" name="Espace réservé du texte 1"/>
          <p:cNvSpPr>
            <a:spLocks noGrp="1"/>
          </p:cNvSpPr>
          <p:nvPr>
            <p:ph type="body" idx="15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solidFill>
                  <a:srgbClr val="12B09D"/>
                </a:solidFill>
              </a:rPr>
              <a:t>Les </a:t>
            </a:r>
            <a:r>
              <a:rPr lang="fr-FR">
                <a:solidFill>
                  <a:srgbClr val="12B09D"/>
                </a:solidFill>
              </a:rPr>
              <a:t>widgets de jeu de données</a:t>
            </a:r>
            <a:endParaRPr>
              <a:solidFill>
                <a:srgbClr val="12B09D"/>
              </a:solidFill>
            </a:endParaRPr>
          </a:p>
        </p:txBody>
      </p:sp>
      <p:cxnSp>
        <p:nvCxnSpPr>
          <p:cNvPr id="330689864" name="Connecteur droit 18"/>
          <p:cNvCxnSpPr/>
          <p:nvPr/>
        </p:nvCxnSpPr>
        <p:spPr bwMode="auto">
          <a:xfrm>
            <a:off x="942666" y="3347511"/>
            <a:ext cx="1291023" cy="0"/>
          </a:xfrm>
          <a:prstGeom prst="line">
            <a:avLst/>
          </a:prstGeom>
          <a:ln w="57150" cmpd="sng">
            <a:solidFill>
              <a:srgbClr val="C55B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275329" name="Connecteur droit 20"/>
          <p:cNvCxnSpPr/>
          <p:nvPr/>
        </p:nvCxnSpPr>
        <p:spPr bwMode="auto">
          <a:xfrm>
            <a:off x="942666" y="4227523"/>
            <a:ext cx="1040859" cy="3242"/>
          </a:xfrm>
          <a:prstGeom prst="line">
            <a:avLst/>
          </a:prstGeom>
          <a:ln w="57150" cmpd="sng">
            <a:solidFill>
              <a:srgbClr val="C55B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6365635" name="Espace réservé du contenu 5"/>
          <p:cNvSpPr txBox="1"/>
          <p:nvPr/>
        </p:nvSpPr>
        <p:spPr bwMode="auto">
          <a:xfrm>
            <a:off x="649706" y="2150316"/>
            <a:ext cx="7532562" cy="369195"/>
          </a:xfrm>
          <a:prstGeom prst="rect">
            <a:avLst/>
          </a:prstGeom>
          <a:solidFill>
            <a:schemeClr val="bg1"/>
          </a:solidFill>
          <a:ln w="38100">
            <a:solidFill>
              <a:srgbClr val="C55B28"/>
            </a:solidFill>
          </a:ln>
          <a:effectLst/>
        </p:spPr>
        <p:txBody>
          <a:bodyPr>
            <a:noAutofit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  <a:defRPr/>
            </a:pP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Le jeu de données </a:t>
            </a:r>
            <a:r>
              <a:rPr lang="fr-FR" sz="2100">
                <a:solidFill>
                  <a:srgbClr val="37635F"/>
                </a:solidFill>
                <a:latin typeface="Arial"/>
                <a:cs typeface="Arial"/>
              </a:rPr>
              <a:t>doit être publiée pour accéder aux widgets.</a:t>
            </a:r>
            <a:endParaRPr>
              <a:solidFill>
                <a:srgbClr val="37635F"/>
              </a:solidFill>
            </a:endParaRPr>
          </a:p>
        </p:txBody>
      </p:sp>
      <p:pic>
        <p:nvPicPr>
          <p:cNvPr id="942214590" name="Image 18">
            <a:hlinkClick r:id="rId4"/>
          </p:cNvPr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0139688" y="0"/>
            <a:ext cx="2052312" cy="2052312"/>
          </a:xfrm>
          <a:prstGeom prst="rect">
            <a:avLst/>
          </a:prstGeom>
          <a:effectLst/>
        </p:spPr>
      </p:pic>
      <p:sp>
        <p:nvSpPr>
          <p:cNvPr id="1457729669" name="Rectangle à coins arrondis 11"/>
          <p:cNvSpPr/>
          <p:nvPr/>
        </p:nvSpPr>
        <p:spPr bwMode="auto">
          <a:xfrm>
            <a:off x="1347555" y="2690726"/>
            <a:ext cx="443536" cy="23774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1388335898" name="Connecteur en arc 21"/>
          <p:cNvCxnSpPr>
            <a:endCxn id="999966091" idx="1"/>
          </p:cNvCxnSpPr>
          <p:nvPr/>
        </p:nvCxnSpPr>
        <p:spPr bwMode="auto">
          <a:xfrm>
            <a:off x="2233689" y="3347511"/>
            <a:ext cx="1349063" cy="497751"/>
          </a:xfrm>
          <a:prstGeom prst="curvedConnector3">
            <a:avLst>
              <a:gd name="adj1" fmla="val 50000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129304" name="Connecteur en arc 24"/>
          <p:cNvCxnSpPr/>
          <p:nvPr/>
        </p:nvCxnSpPr>
        <p:spPr bwMode="auto">
          <a:xfrm>
            <a:off x="1983525" y="4229428"/>
            <a:ext cx="1377175" cy="1338312"/>
          </a:xfrm>
          <a:prstGeom prst="curvedConnector3">
            <a:avLst>
              <a:gd name="adj1" fmla="val 50000"/>
            </a:avLst>
          </a:prstGeom>
          <a:ln w="57150">
            <a:solidFill>
              <a:srgbClr val="C55B2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6026585" name="Image 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536750" y="2150316"/>
            <a:ext cx="3429479" cy="362000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155331741" name="Rectangle à coins arrondis 17"/>
          <p:cNvSpPr/>
          <p:nvPr/>
        </p:nvSpPr>
        <p:spPr bwMode="auto">
          <a:xfrm>
            <a:off x="9619894" y="4876800"/>
            <a:ext cx="697124" cy="27989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C55B2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999966091" name="Image 1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3582753" y="3463001"/>
            <a:ext cx="4599514" cy="764522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  <p:pic>
        <p:nvPicPr>
          <p:cNvPr id="312140770" name="Image 22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3401290" y="4412401"/>
            <a:ext cx="4333249" cy="2310678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65695980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AD5BC62-2331-5F4D-8E52-1CC430D151E0}" type="slidenum">
              <a:rPr lang="en-US"/>
              <a:t>18</a:t>
            </a:fld>
            <a:endParaRPr lang="en-US"/>
          </a:p>
        </p:txBody>
      </p:sp>
      <p:sp>
        <p:nvSpPr>
          <p:cNvPr id="7827383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10525123" cy="36512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3/4 : </a:t>
            </a:r>
            <a:r>
              <a:rPr sz="2400">
                <a:latin typeface="Marianne"/>
              </a:rPr>
              <a:t>Contenu</a:t>
            </a:r>
            <a:r>
              <a:rPr sz="2400">
                <a:latin typeface="Marianne"/>
              </a:rPr>
              <a:t> d’un </a:t>
            </a:r>
            <a:r>
              <a:rPr sz="2400">
                <a:latin typeface="Marianne"/>
              </a:rPr>
              <a:t>jeu</a:t>
            </a:r>
            <a:r>
              <a:rPr sz="2400">
                <a:latin typeface="Marianne"/>
              </a:rPr>
              <a:t> de </a:t>
            </a:r>
            <a:r>
              <a:rPr sz="2400">
                <a:latin typeface="Marianne"/>
              </a:rPr>
              <a:t>données</a:t>
            </a:r>
            <a:endParaRPr sz="2400">
              <a:latin typeface="Marianne"/>
            </a:endParaRPr>
          </a:p>
        </p:txBody>
      </p:sp>
      <p:pic>
        <p:nvPicPr>
          <p:cNvPr id="459309385" name="Image 14481774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95550" y="2052310"/>
            <a:ext cx="8210420" cy="4378155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55119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68B9847-5001-7B83-E7C5-B158B3BF4C2E}" type="slidenum">
              <a:rPr lang="en-US"/>
              <a:t>19</a:t>
            </a:fld>
            <a:endParaRPr lang="en-US"/>
          </a:p>
        </p:txBody>
      </p:sp>
      <p:sp>
        <p:nvSpPr>
          <p:cNvPr id="93125138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6"/>
            <a:ext cx="10525123" cy="365125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Les widgets 4/4 : Citation d’un </a:t>
            </a:r>
            <a:r>
              <a:rPr sz="2400">
                <a:latin typeface="Marianne"/>
              </a:rPr>
              <a:t>jeu</a:t>
            </a:r>
            <a:r>
              <a:rPr sz="2400">
                <a:latin typeface="Marianne"/>
              </a:rPr>
              <a:t> de </a:t>
            </a:r>
            <a:r>
              <a:rPr sz="2400">
                <a:latin typeface="Marianne"/>
              </a:rPr>
              <a:t>données</a:t>
            </a:r>
            <a:endParaRPr sz="2400">
              <a:latin typeface="Marianne"/>
            </a:endParaRPr>
          </a:p>
        </p:txBody>
      </p:sp>
      <p:pic>
        <p:nvPicPr>
          <p:cNvPr id="2060686266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9809" y="2773726"/>
            <a:ext cx="10481902" cy="1742281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864197" name="Espace réservé du texte 3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cap="small">
                <a:latin typeface="Marianne"/>
              </a:rPr>
              <a:t>Dans cette présentation</a:t>
            </a:r>
            <a:endParaRPr/>
          </a:p>
        </p:txBody>
      </p:sp>
      <p:sp>
        <p:nvSpPr>
          <p:cNvPr id="581218111" name="Espace réservé du contenu 4"/>
          <p:cNvSpPr>
            <a:spLocks noGrp="1"/>
          </p:cNvSpPr>
          <p:nvPr>
            <p:ph idx="13"/>
          </p:nvPr>
        </p:nvSpPr>
        <p:spPr bwMode="auto">
          <a:xfrm>
            <a:off x="838198" y="2052309"/>
            <a:ext cx="5817577" cy="459467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Présentation Générale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Les concepts clés 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Outils complémentaires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fr-FR" cap="small">
                <a:latin typeface="Marianne"/>
              </a:rPr>
              <a:t>Les APIs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06029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9818482-6146-1EC2-CD3A-71EA1F66F1C3}" type="slidenum">
              <a:rPr lang="en-US"/>
              <a:t>20</a:t>
            </a:fld>
            <a:endParaRPr lang="en-US"/>
          </a:p>
        </p:txBody>
      </p:sp>
      <p:sp>
        <p:nvSpPr>
          <p:cNvPr id="136780221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10290910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</a:rPr>
              <a:t>Pour explorer les </a:t>
            </a:r>
            <a:r>
              <a:rPr sz="2400">
                <a:latin typeface="Marianne"/>
              </a:rPr>
              <a:t>données</a:t>
            </a:r>
            <a:r>
              <a:rPr sz="2400">
                <a:latin typeface="Marianne"/>
              </a:rPr>
              <a:t> : </a:t>
            </a:r>
            <a:r>
              <a:rPr sz="2400">
                <a:latin typeface="Marianne"/>
              </a:rPr>
              <a:t>prévisualisation</a:t>
            </a:r>
            <a:r>
              <a:rPr sz="2400">
                <a:latin typeface="Marianne"/>
              </a:rPr>
              <a:t> &amp; </a:t>
            </a:r>
            <a:r>
              <a:rPr sz="2400">
                <a:latin typeface="Marianne"/>
              </a:rPr>
              <a:t>outils</a:t>
            </a:r>
            <a:r>
              <a:rPr sz="2400">
                <a:latin typeface="Marianne"/>
              </a:rPr>
              <a:t> </a:t>
            </a:r>
            <a:r>
              <a:rPr sz="2400">
                <a:latin typeface="Marianne"/>
              </a:rPr>
              <a:t>externes</a:t>
            </a:r>
            <a:endParaRPr sz="2400">
              <a:latin typeface="Marianne"/>
            </a:endParaRPr>
          </a:p>
        </p:txBody>
      </p:sp>
      <p:sp>
        <p:nvSpPr>
          <p:cNvPr id="1199343479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7" y="2052310"/>
            <a:ext cx="10525123" cy="4357220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defRPr/>
            </a:pPr>
            <a:r>
              <a:rPr sz="2400">
                <a:latin typeface="Arial"/>
                <a:cs typeface="Arial"/>
              </a:rPr>
              <a:t>Prévisualisations</a:t>
            </a:r>
            <a:r>
              <a:rPr sz="2400">
                <a:latin typeface="Arial"/>
                <a:cs typeface="Arial"/>
              </a:rPr>
              <a:t> </a:t>
            </a:r>
            <a:r>
              <a:rPr sz="2400">
                <a:latin typeface="Arial"/>
                <a:cs typeface="Arial"/>
              </a:rPr>
              <a:t>existantes</a:t>
            </a:r>
            <a:endParaRPr sz="240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400">
              <a:latin typeface="Arial"/>
              <a:cs typeface="Arial"/>
            </a:endParaRPr>
          </a:p>
          <a:p>
            <a:pPr lvl="0">
              <a:defRPr/>
            </a:pPr>
            <a:r>
              <a:rPr sz="2400">
                <a:latin typeface="Arial"/>
                <a:cs typeface="Arial"/>
              </a:rPr>
              <a:t>Condition </a:t>
            </a:r>
            <a:r>
              <a:rPr sz="2400">
                <a:latin typeface="Arial"/>
                <a:cs typeface="Arial"/>
              </a:rPr>
              <a:t>d’ajout</a:t>
            </a:r>
            <a:endParaRPr sz="2400">
              <a:latin typeface="Arial"/>
              <a:cs typeface="Arial"/>
            </a:endParaRPr>
          </a:p>
          <a:p>
            <a:pPr lvl="1">
              <a:defRPr/>
            </a:pPr>
            <a:r>
              <a:rPr sz="2000">
                <a:latin typeface="Arial"/>
                <a:cs typeface="Arial"/>
              </a:rPr>
              <a:t>Accessible via </a:t>
            </a:r>
            <a:r>
              <a:rPr sz="2000">
                <a:latin typeface="Arial"/>
                <a:cs typeface="Arial"/>
              </a:rPr>
              <a:t>une</a:t>
            </a:r>
            <a:r>
              <a:rPr sz="2000">
                <a:latin typeface="Arial"/>
                <a:cs typeface="Arial"/>
              </a:rPr>
              <a:t> </a:t>
            </a:r>
            <a:r>
              <a:rPr sz="2000">
                <a:latin typeface="Arial"/>
                <a:cs typeface="Arial"/>
              </a:rPr>
              <a:t>webapp</a:t>
            </a:r>
            <a:endParaRPr sz="2000">
              <a:latin typeface="Arial"/>
              <a:cs typeface="Arial"/>
            </a:endParaRPr>
          </a:p>
          <a:p>
            <a:pPr lvl="1">
              <a:defRPr/>
            </a:pPr>
            <a:r>
              <a:rPr sz="2000">
                <a:latin typeface="Arial"/>
                <a:cs typeface="Arial"/>
              </a:rPr>
              <a:t>Récupération</a:t>
            </a:r>
            <a:r>
              <a:rPr sz="2000">
                <a:latin typeface="Arial"/>
                <a:cs typeface="Arial"/>
              </a:rPr>
              <a:t> des </a:t>
            </a:r>
            <a:r>
              <a:rPr sz="2000">
                <a:latin typeface="Arial"/>
                <a:cs typeface="Arial"/>
              </a:rPr>
              <a:t>informations</a:t>
            </a:r>
            <a:r>
              <a:rPr sz="2000">
                <a:latin typeface="Arial"/>
                <a:cs typeface="Arial"/>
              </a:rPr>
              <a:t> via </a:t>
            </a:r>
            <a:r>
              <a:rPr sz="2000">
                <a:latin typeface="Arial"/>
                <a:cs typeface="Arial"/>
              </a:rPr>
              <a:t>une</a:t>
            </a:r>
            <a:r>
              <a:rPr sz="2000">
                <a:latin typeface="Arial"/>
                <a:cs typeface="Arial"/>
              </a:rPr>
              <a:t> URL de </a:t>
            </a:r>
            <a:r>
              <a:rPr sz="2000">
                <a:latin typeface="Arial"/>
                <a:cs typeface="Arial"/>
              </a:rPr>
              <a:t>Dataverse</a:t>
            </a:r>
            <a:endParaRPr sz="2000">
              <a:latin typeface="Arial"/>
              <a:cs typeface="Arial"/>
            </a:endParaRPr>
          </a:p>
          <a:p>
            <a:pPr lvl="1">
              <a:defRPr/>
            </a:pPr>
            <a:r>
              <a:rPr sz="2000" u="sng">
                <a:latin typeface="Arial"/>
                <a:cs typeface="Arial"/>
                <a:hlinkClick r:id="rId3" tooltip="https://github.com/gdcc/dataverse-previewers/wiki/How-to-create-a-previewer"/>
              </a:rPr>
              <a:t>Plus </a:t>
            </a:r>
            <a:r>
              <a:rPr sz="2000" u="sng">
                <a:latin typeface="Arial"/>
                <a:cs typeface="Arial"/>
                <a:hlinkClick r:id="rId3" tooltip="https://github.com/gdcc/dataverse-previewers/wiki/How-to-create-a-previewer"/>
              </a:rPr>
              <a:t>d’informations</a:t>
            </a:r>
            <a:endParaRPr sz="2000">
              <a:latin typeface="Arial"/>
              <a:cs typeface="Arial"/>
            </a:endParaRPr>
          </a:p>
          <a:p>
            <a:pPr lvl="0">
              <a:defRPr/>
            </a:pPr>
            <a:r>
              <a:rPr sz="2400">
                <a:latin typeface="Arial"/>
                <a:cs typeface="Arial"/>
              </a:rPr>
              <a:t>Les </a:t>
            </a:r>
            <a:r>
              <a:rPr sz="2400">
                <a:latin typeface="Arial"/>
                <a:cs typeface="Arial"/>
              </a:rPr>
              <a:t>outils</a:t>
            </a:r>
            <a:r>
              <a:rPr sz="2400">
                <a:latin typeface="Arial"/>
                <a:cs typeface="Arial"/>
              </a:rPr>
              <a:t> </a:t>
            </a:r>
            <a:r>
              <a:rPr sz="2400">
                <a:latin typeface="Arial"/>
                <a:cs typeface="Arial"/>
              </a:rPr>
              <a:t>externes</a:t>
            </a:r>
            <a:r>
              <a:rPr sz="2400">
                <a:latin typeface="Arial"/>
                <a:cs typeface="Arial"/>
              </a:rPr>
              <a:t> (Data Explorer, </a:t>
            </a:r>
            <a:r>
              <a:rPr sz="2400">
                <a:latin typeface="Arial"/>
                <a:cs typeface="Arial"/>
              </a:rPr>
              <a:t>JupyterHub</a:t>
            </a:r>
            <a:r>
              <a:rPr sz="2400">
                <a:latin typeface="Arial"/>
                <a:cs typeface="Arial"/>
              </a:rPr>
              <a:t>, Binder)</a:t>
            </a:r>
            <a:endParaRPr/>
          </a:p>
          <a:p>
            <a:pPr lvl="1">
              <a:defRPr/>
            </a:pPr>
            <a:r>
              <a:rPr sz="2000">
                <a:latin typeface="Arial"/>
                <a:cs typeface="Arial"/>
              </a:rPr>
              <a:t>Seul</a:t>
            </a:r>
            <a:r>
              <a:rPr sz="2000">
                <a:latin typeface="Arial"/>
                <a:cs typeface="Arial"/>
              </a:rPr>
              <a:t> Data Explorer (tableaux) </a:t>
            </a:r>
            <a:r>
              <a:rPr sz="2000">
                <a:latin typeface="Arial"/>
                <a:cs typeface="Arial"/>
              </a:rPr>
              <a:t>installé</a:t>
            </a:r>
            <a:endParaRPr sz="2000">
              <a:latin typeface="Arial"/>
              <a:cs typeface="Arial"/>
            </a:endParaRPr>
          </a:p>
          <a:p>
            <a:pPr lvl="1">
              <a:defRPr/>
            </a:pPr>
            <a:r>
              <a:rPr sz="2000" u="sng">
                <a:latin typeface="Arial"/>
                <a:cs typeface="Arial"/>
                <a:hlinkClick r:id="rId4" tooltip="https://recherche.data.gouv.fr/fr/categorie/21/guide/afficher-et-explorer-des-donnees#4"/>
              </a:rPr>
              <a:t>Documentation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775322187" name="Tableau 1197905049"/>
          <p:cNvGraphicFramePr>
            <a:graphicFrameLocks xmlns:a="http://schemas.openxmlformats.org/drawingml/2006/main"/>
          </p:cNvGraphicFramePr>
          <p:nvPr/>
        </p:nvGraphicFramePr>
        <p:xfrm>
          <a:off x="1083271" y="2412451"/>
          <a:ext cx="10477761" cy="106680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3492587"/>
                <a:gridCol w="3492587"/>
                <a:gridCol w="3492587"/>
              </a:tblGrid>
              <a:tr h="826654">
                <a:tc>
                  <a:txBody>
                    <a:bodyPr/>
                    <a:p>
                      <a:pPr algn="ctr">
                        <a:defRPr/>
                      </a:pPr>
                      <a:r>
                        <a:rPr sz="1600" b="0">
                          <a:latin typeface="Arial"/>
                          <a:cs typeface="Arial"/>
                        </a:rPr>
                        <a:t>Tableaux </a:t>
                      </a:r>
                      <a:r>
                        <a:rPr sz="1600" b="0">
                          <a:latin typeface="Arial"/>
                          <a:cs typeface="Arial"/>
                        </a:rPr>
                        <a:t>(</a:t>
                      </a:r>
                      <a:r>
                        <a:rPr lang="fr-FR" sz="1600" b="0">
                          <a:latin typeface="Arial"/>
                          <a:cs typeface="+mn-cs"/>
                        </a:rPr>
                        <a:t>.csv, </a:t>
                      </a:r>
                      <a:r>
                        <a:rPr sz="1600" b="0">
                          <a:latin typeface="Arial"/>
                          <a:cs typeface="Arial"/>
                        </a:rPr>
                        <a:t>.tab</a:t>
                      </a:r>
                      <a:r>
                        <a:rPr sz="1600" b="0">
                          <a:latin typeface="Arial"/>
                          <a:cs typeface="Arial"/>
                        </a:rPr>
                        <a:t>*, .</a:t>
                      </a:r>
                      <a:r>
                        <a:rPr sz="1600" b="0">
                          <a:latin typeface="Arial"/>
                          <a:cs typeface="Arial"/>
                        </a:rPr>
                        <a:t>tsv</a:t>
                      </a:r>
                      <a:r>
                        <a:rPr sz="1600" b="0">
                          <a:latin typeface="Arial"/>
                          <a:cs typeface="Arial"/>
                        </a:rPr>
                        <a:t>)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600" b="0">
                          <a:latin typeface="Arial"/>
                          <a:cs typeface="Arial"/>
                        </a:rPr>
                        <a:t>Texte</a:t>
                      </a:r>
                      <a:r>
                        <a:rPr sz="1600" b="0">
                          <a:latin typeface="Arial"/>
                          <a:cs typeface="Arial"/>
                        </a:rPr>
                        <a:t> brut </a:t>
                      </a:r>
                      <a:r>
                        <a:rPr sz="1600" b="0">
                          <a:latin typeface="Arial"/>
                          <a:cs typeface="Arial"/>
                        </a:rPr>
                        <a:t>(</a:t>
                      </a:r>
                      <a:r>
                        <a:rPr lang="fr-FR" sz="1600" b="0">
                          <a:latin typeface="Arial"/>
                          <a:cs typeface="Arial"/>
                        </a:rPr>
                        <a:t>.</a:t>
                      </a:r>
                      <a:r>
                        <a:rPr lang="fr-FR" sz="1600" b="0">
                          <a:latin typeface="Arial"/>
                          <a:cs typeface="Arial"/>
                        </a:rPr>
                        <a:t>fasta</a:t>
                      </a:r>
                      <a:r>
                        <a:rPr lang="fr-FR" sz="1600" b="0">
                          <a:latin typeface="Arial"/>
                          <a:cs typeface="Arial"/>
                        </a:rPr>
                        <a:t>, .</a:t>
                      </a:r>
                      <a:r>
                        <a:rPr lang="fr-FR" sz="1600" b="0">
                          <a:latin typeface="Arial"/>
                          <a:cs typeface="Arial"/>
                        </a:rPr>
                        <a:t>fastq</a:t>
                      </a:r>
                      <a:r>
                        <a:rPr lang="fr-FR" sz="1600" b="0">
                          <a:latin typeface="Arial"/>
                          <a:cs typeface="Arial"/>
                        </a:rPr>
                        <a:t>, </a:t>
                      </a:r>
                      <a:r>
                        <a:rPr sz="1600" b="0">
                          <a:latin typeface="Arial"/>
                          <a:cs typeface="Arial"/>
                        </a:rPr>
                        <a:t>.txt,)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Audio 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(.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mp3, 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mpeg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ogg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, 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wav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/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>
                          <a:latin typeface="Arial"/>
                          <a:cs typeface="+mn-cs"/>
                        </a:rPr>
                        <a:t>Markdown</a:t>
                      </a:r>
                      <a:r>
                        <a:rPr lang="fr-FR" sz="1600">
                          <a:latin typeface="Arial"/>
                          <a:cs typeface="+mn-cs"/>
                        </a:rPr>
                        <a:t> (.md)</a:t>
                      </a:r>
                      <a:endParaRPr lang="fr-FR" sz="1600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Image (.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gif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.jpeg, 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png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600" b="0">
                        <a:latin typeface="Arial"/>
                        <a:cs typeface="Arial"/>
                      </a:endParaRPr>
                    </a:p>
                    <a:p>
                      <a:pPr algn="ctr"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Video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 (.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mp4, 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ogg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, 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quicktime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sz="1600" b="0">
                        <a:latin typeface="Arial"/>
                        <a:cs typeface="Arial"/>
                      </a:endParaRPr>
                    </a:p>
                    <a:p>
                      <a:pPr marL="0" marR="0" lvl="0" indent="0" algn="ctr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Page web 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(.html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) 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PDF (.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pdf</a:t>
                      </a: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lang="fr-FR" sz="1600" b="0" i="0" u="none" strike="noStrike" cap="none" spc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</a:rPr>
                        <a:t>Archive (.zip)</a:t>
                      </a:r>
                      <a:endParaRPr lang="fr-FR" sz="1600" b="0" i="0" u="none" strike="noStrike" cap="none" spc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69225866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DVUploader</a:t>
            </a:r>
            <a:endParaRPr lang="fr-FR"/>
          </a:p>
        </p:txBody>
      </p:sp>
      <p:sp>
        <p:nvSpPr>
          <p:cNvPr id="1990897147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416400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b="1"/>
          </a:p>
          <a:p>
            <a:pPr marL="0" indent="0">
              <a:buNone/>
              <a:defRPr/>
            </a:pPr>
            <a:endParaRPr lang="fr-FR" b="1"/>
          </a:p>
          <a:p>
            <a:pPr marL="0" indent="0">
              <a:buNone/>
              <a:defRPr/>
            </a:pPr>
            <a:endParaRPr lang="fr-FR" b="1">
              <a:solidFill>
                <a:srgbClr val="C55B28"/>
              </a:solidFill>
            </a:endParaRPr>
          </a:p>
          <a:p>
            <a:pPr marL="0" indent="0">
              <a:buNone/>
              <a:defRPr/>
            </a:pPr>
            <a:r>
              <a:rPr lang="fr-FR" b="1">
                <a:solidFill>
                  <a:srgbClr val="C55B28"/>
                </a:solidFill>
              </a:rPr>
              <a:t>DVUploader</a:t>
            </a:r>
            <a:r>
              <a:rPr lang="fr-FR"/>
              <a:t> : </a:t>
            </a:r>
            <a:r>
              <a:rPr lang="fr-FR"/>
              <a:t>un outil de </a:t>
            </a:r>
            <a:r>
              <a:rPr lang="fr-FR"/>
              <a:t>dépôt </a:t>
            </a:r>
            <a:r>
              <a:rPr lang="fr-FR"/>
              <a:t>vers </a:t>
            </a:r>
            <a:r>
              <a:rPr lang="fr-FR" b="1">
                <a:solidFill>
                  <a:srgbClr val="C55B28"/>
                </a:solidFill>
              </a:rPr>
              <a:t>Dataverse</a:t>
            </a:r>
            <a:r>
              <a:rPr lang="fr-FR"/>
              <a:t> (donc vers l'</a:t>
            </a:r>
            <a:r>
              <a:rPr lang="fr-FR" b="1">
                <a:solidFill>
                  <a:srgbClr val="12B09D"/>
                </a:solidFill>
              </a:rPr>
              <a:t>entrepôt Recherche Data Gouv</a:t>
            </a:r>
            <a:r>
              <a:rPr lang="fr-FR"/>
              <a:t>). </a:t>
            </a:r>
            <a:r>
              <a:rPr lang="fr-FR" u="sng">
                <a:latin typeface="Consolas"/>
                <a:hlinkClick r:id="rId3" tooltip="https://github.com/GlobalDataverseCommunityConsortium/dataverse-uploader/releases/download/v1.3.0-beta/DVUploader-v1.3.0-beta.jar"/>
              </a:rPr>
              <a:t>Télécharger</a:t>
            </a:r>
            <a:r>
              <a:rPr lang="fr-FR"/>
              <a:t>.</a:t>
            </a:r>
            <a:endParaRPr/>
          </a:p>
          <a:p>
            <a:pPr marL="0" indent="0">
              <a:buNone/>
              <a:defRPr/>
            </a:pPr>
            <a:r>
              <a:rPr lang="fr-FR"/>
              <a:t>Exécuté </a:t>
            </a:r>
            <a:r>
              <a:rPr lang="fr-FR"/>
              <a:t>sur le poste du déposant </a:t>
            </a:r>
            <a:r>
              <a:rPr lang="fr-FR"/>
              <a:t>et </a:t>
            </a:r>
            <a:r>
              <a:rPr lang="fr-FR"/>
              <a:t>permet </a:t>
            </a:r>
            <a:r>
              <a:rPr lang="fr-FR"/>
              <a:t>d’envoyer </a:t>
            </a:r>
            <a:r>
              <a:rPr lang="fr-FR" u="sng"/>
              <a:t>l’intégralité </a:t>
            </a:r>
            <a:r>
              <a:rPr lang="fr-FR" u="sng"/>
              <a:t>d’un </a:t>
            </a:r>
            <a:r>
              <a:rPr lang="fr-FR" u="sng"/>
              <a:t>dossier avec ses sous </a:t>
            </a:r>
            <a:r>
              <a:rPr lang="fr-FR" u="sng"/>
              <a:t>répertoires</a:t>
            </a:r>
            <a:r>
              <a:rPr lang="fr-FR"/>
              <a:t>. </a:t>
            </a:r>
            <a:endParaRPr/>
          </a:p>
          <a:p>
            <a:pPr marL="0" indent="0">
              <a:buNone/>
              <a:defRPr/>
            </a:pPr>
            <a:r>
              <a:rPr lang="fr-FR"/>
              <a:t>Développé </a:t>
            </a:r>
            <a:r>
              <a:rPr lang="fr-FR"/>
              <a:t>par la </a:t>
            </a:r>
            <a:r>
              <a:rPr lang="fr-FR" b="1"/>
              <a:t>communauté</a:t>
            </a:r>
            <a:r>
              <a:rPr lang="fr-FR"/>
              <a:t> </a:t>
            </a:r>
            <a:r>
              <a:rPr lang="fr-FR"/>
              <a:t>Dataverse</a:t>
            </a:r>
            <a:r>
              <a:rPr lang="fr-FR"/>
              <a:t>.</a:t>
            </a:r>
            <a:endParaRPr lang="fr-FR"/>
          </a:p>
        </p:txBody>
      </p:sp>
      <p:sp>
        <p:nvSpPr>
          <p:cNvPr id="890078014" name="Rectangle 3"/>
          <p:cNvSpPr/>
          <p:nvPr/>
        </p:nvSpPr>
        <p:spPr bwMode="auto">
          <a:xfrm>
            <a:off x="1837570" y="1931994"/>
            <a:ext cx="8526379" cy="1444869"/>
          </a:xfrm>
          <a:prstGeom prst="rect">
            <a:avLst/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>
                <a:solidFill>
                  <a:srgbClr val="12B09D"/>
                </a:solidFill>
                <a:latin typeface="Marianne"/>
              </a:rPr>
              <a:t>Requiert </a:t>
            </a:r>
            <a:r>
              <a:rPr lang="fr-FR" sz="2400" b="1">
                <a:solidFill>
                  <a:srgbClr val="12B09D"/>
                </a:solidFill>
                <a:latin typeface="Marianne"/>
              </a:rPr>
              <a:t>l’installation de </a:t>
            </a:r>
            <a:r>
              <a:rPr lang="fr-FR" sz="2400" b="1" u="sng">
                <a:solidFill>
                  <a:srgbClr val="12B09D"/>
                </a:solidFill>
                <a:latin typeface="Marianne"/>
                <a:hlinkClick r:id="rId4" tooltip="https://www.java.com/fr/download/"/>
              </a:rPr>
              <a:t>Java</a:t>
            </a:r>
            <a:r>
              <a:rPr lang="fr-FR" sz="2400" b="1">
                <a:solidFill>
                  <a:srgbClr val="12B09D"/>
                </a:solidFill>
                <a:latin typeface="Marianne"/>
              </a:rPr>
              <a:t> (v8 ou plus) </a:t>
            </a:r>
            <a:r>
              <a:rPr lang="fr-FR" sz="2400" b="1">
                <a:solidFill>
                  <a:srgbClr val="12B09D"/>
                </a:solidFill>
                <a:latin typeface="Marianne"/>
              </a:rPr>
              <a:t>ainsi que l’usage de la console de commande, mais son utilisation reste très simple</a:t>
            </a:r>
            <a:r>
              <a:rPr lang="fr-FR" sz="2400" b="1">
                <a:solidFill>
                  <a:srgbClr val="12B09D"/>
                </a:solidFill>
                <a:latin typeface="Marianne"/>
              </a:rPr>
              <a:t>.</a:t>
            </a:r>
            <a:endParaRPr lang="fr-FR" sz="2400" b="1">
              <a:solidFill>
                <a:srgbClr val="12B09D"/>
              </a:solidFill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157327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8931442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solidFill>
                  <a:srgbClr val="12B09D"/>
                </a:solidFill>
              </a:rPr>
              <a:t>DVUploader</a:t>
            </a:r>
            <a:r>
              <a:rPr lang="fr-FR">
                <a:solidFill>
                  <a:srgbClr val="12B09D"/>
                </a:solidFill>
              </a:rPr>
              <a:t> : recommandations</a:t>
            </a:r>
            <a:endParaRPr lang="fr-FR">
              <a:solidFill>
                <a:srgbClr val="12B09D"/>
              </a:solidFill>
            </a:endParaRPr>
          </a:p>
        </p:txBody>
      </p:sp>
      <p:sp>
        <p:nvSpPr>
          <p:cNvPr id="1994935313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44046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r-FR"/>
              <a:t>L’équipe de l’entrepôt recommande l’usage de </a:t>
            </a:r>
            <a:r>
              <a:rPr lang="fr-FR" b="1">
                <a:solidFill>
                  <a:schemeClr val="accent6"/>
                </a:solidFill>
              </a:rPr>
              <a:t>DVUploader</a:t>
            </a:r>
            <a:r>
              <a:rPr lang="fr-FR"/>
              <a:t> lors du dépôt d’un </a:t>
            </a:r>
            <a:r>
              <a:rPr lang="fr-FR" b="1">
                <a:solidFill>
                  <a:srgbClr val="12B09D"/>
                </a:solidFill>
              </a:rPr>
              <a:t>grand nombre de fichier</a:t>
            </a:r>
            <a:r>
              <a:rPr lang="fr-FR"/>
              <a:t>.</a:t>
            </a:r>
            <a:endParaRPr/>
          </a:p>
          <a:p>
            <a:pPr marL="0" indent="0">
              <a:buNone/>
              <a:defRPr/>
            </a:pPr>
            <a:endParaRPr lang="fr-FR"/>
          </a:p>
          <a:p>
            <a:pPr>
              <a:defRPr/>
            </a:pPr>
            <a:r>
              <a:rPr lang="fr-FR"/>
              <a:t> Automatisation </a:t>
            </a:r>
            <a:r>
              <a:rPr lang="fr-FR" b="1">
                <a:solidFill>
                  <a:srgbClr val="12B09D"/>
                </a:solidFill>
              </a:rPr>
              <a:t>arborescence</a:t>
            </a:r>
            <a:r>
              <a:rPr lang="fr-FR"/>
              <a:t> dossier / sous-dossier,</a:t>
            </a:r>
            <a:endParaRPr/>
          </a:p>
          <a:p>
            <a:pPr>
              <a:defRPr/>
            </a:pPr>
            <a:r>
              <a:rPr lang="fr-FR"/>
              <a:t> Contourner </a:t>
            </a:r>
            <a:r>
              <a:rPr lang="fr-FR"/>
              <a:t>la </a:t>
            </a:r>
            <a:r>
              <a:rPr lang="fr-FR" b="1">
                <a:solidFill>
                  <a:srgbClr val="12B09D"/>
                </a:solidFill>
              </a:rPr>
              <a:t>limite de dépôt</a:t>
            </a:r>
            <a:r>
              <a:rPr lang="fr-FR"/>
              <a:t> de 1000 fichiers et la recommandation de 200 fichiers par </a:t>
            </a:r>
            <a:r>
              <a:rPr lang="fr-FR"/>
              <a:t>téléversement</a:t>
            </a:r>
            <a:r>
              <a:rPr lang="fr-FR"/>
              <a:t> </a:t>
            </a:r>
            <a:endParaRPr lang="fr-FR"/>
          </a:p>
          <a:p>
            <a:pPr>
              <a:defRPr/>
            </a:pPr>
            <a:r>
              <a:rPr lang="fr-FR" b="1"/>
              <a:t> </a:t>
            </a:r>
            <a:r>
              <a:rPr lang="fr-FR" b="1">
                <a:solidFill>
                  <a:srgbClr val="12B09D"/>
                </a:solidFill>
              </a:rPr>
              <a:t>Mettre </a:t>
            </a:r>
            <a:r>
              <a:rPr lang="fr-FR" b="1">
                <a:solidFill>
                  <a:srgbClr val="12B09D"/>
                </a:solidFill>
              </a:rPr>
              <a:t>à jour</a:t>
            </a:r>
            <a:r>
              <a:rPr lang="fr-FR"/>
              <a:t> un jeu de données en déposant seulement les nouveaux fichiers dans un répertoire.</a:t>
            </a:r>
            <a:endParaRPr/>
          </a:p>
        </p:txBody>
      </p:sp>
      <p:sp>
        <p:nvSpPr>
          <p:cNvPr id="958631384" name="Rectangle à coins arrondis 4"/>
          <p:cNvSpPr/>
          <p:nvPr/>
        </p:nvSpPr>
        <p:spPr bwMode="auto">
          <a:xfrm>
            <a:off x="7948863" y="898358"/>
            <a:ext cx="3256548" cy="583778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12B0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>
                <a:solidFill>
                  <a:srgbClr val="12B09D"/>
                </a:solidFill>
                <a:latin typeface="Marianne"/>
              </a:rPr>
              <a:t>Le jeu de données doit être créé préalablement</a:t>
            </a:r>
            <a:endParaRPr lang="fr-FR">
              <a:solidFill>
                <a:srgbClr val="12B09D"/>
              </a:solidFill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8251864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Légende</a:t>
            </a:r>
            <a:endParaRPr lang="fr-FR"/>
          </a:p>
        </p:txBody>
      </p:sp>
      <p:sp>
        <p:nvSpPr>
          <p:cNvPr id="221511411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1008897" cy="318511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/>
              <a:t>La convention suivante est utilisée également dans la classe virtuelle Utilisation des APIs</a:t>
            </a:r>
            <a:endParaRPr/>
          </a:p>
          <a:p>
            <a:pPr>
              <a:defRPr/>
            </a:pPr>
            <a:r>
              <a:rPr lang="fr-FR" sz="2400"/>
              <a:t> </a:t>
            </a:r>
            <a:r>
              <a:rPr lang="fr-FR" sz="2400">
                <a:latin typeface="Marianne"/>
              </a:rPr>
              <a:t>Consigne : écrit en police Marianne</a:t>
            </a:r>
            <a:endParaRPr/>
          </a:p>
          <a:p>
            <a:pPr>
              <a:defRPr/>
            </a:pPr>
            <a:r>
              <a:rPr lang="fr-FR" sz="2400"/>
              <a:t> </a:t>
            </a:r>
            <a:r>
              <a:rPr lang="fr-FR" sz="2400">
                <a:latin typeface="Consolas"/>
              </a:rPr>
              <a:t>Commande : écrit en police consolas</a:t>
            </a:r>
            <a:endParaRPr/>
          </a:p>
          <a:p>
            <a:pPr>
              <a:defRPr/>
            </a:pPr>
            <a:r>
              <a:rPr lang="fr-FR" sz="2400"/>
              <a:t> </a:t>
            </a:r>
            <a:r>
              <a:rPr lang="fr-FR" sz="2400">
                <a:solidFill>
                  <a:srgbClr val="377AB7"/>
                </a:solidFill>
                <a:latin typeface="Consolas"/>
              </a:rPr>
              <a:t>Nom de variable : une accolade bleue </a:t>
            </a:r>
            <a:r>
              <a:rPr lang="fr-FR" sz="2400" b="1">
                <a:solidFill>
                  <a:srgbClr val="377AB7"/>
                </a:solidFill>
                <a:latin typeface="Consolas"/>
              </a:rPr>
              <a:t>{</a:t>
            </a:r>
            <a:r>
              <a:rPr lang="fr-FR" sz="2400" b="1">
                <a:solidFill>
                  <a:srgbClr val="377AB7"/>
                </a:solidFill>
                <a:latin typeface="Consolas"/>
              </a:rPr>
              <a:t>nom_variable</a:t>
            </a:r>
            <a:r>
              <a:rPr lang="fr-FR" sz="2400" b="1">
                <a:solidFill>
                  <a:srgbClr val="377AB7"/>
                </a:solidFill>
                <a:latin typeface="Consolas"/>
              </a:rPr>
              <a:t>}</a:t>
            </a:r>
            <a:endParaRPr/>
          </a:p>
          <a:p>
            <a:pPr>
              <a:defRPr/>
            </a:pPr>
            <a:r>
              <a:rPr lang="fr-FR" sz="2400"/>
              <a:t> </a:t>
            </a:r>
            <a:r>
              <a:rPr lang="fr-FR" sz="2400">
                <a:solidFill>
                  <a:srgbClr val="C55B28"/>
                </a:solidFill>
                <a:latin typeface="Consolas"/>
              </a:rPr>
              <a:t>Valeur de variable : deux accolades orange 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valeur_variable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}}</a:t>
            </a:r>
            <a:endParaRPr lang="fr-FR" sz="2400" b="1">
              <a:solidFill>
                <a:srgbClr val="C55B28"/>
              </a:solidFill>
              <a:latin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75869054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paramètres </a:t>
            </a:r>
            <a:r>
              <a:rPr lang="fr-FR"/>
              <a:t>utiles</a:t>
            </a:r>
            <a:endParaRPr lang="fr-FR"/>
          </a:p>
        </p:txBody>
      </p:sp>
      <p:sp>
        <p:nvSpPr>
          <p:cNvPr id="2052776376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461318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recurse</a:t>
            </a:r>
            <a:r>
              <a:rPr lang="fr-FR" sz="2400"/>
              <a:t> : </a:t>
            </a:r>
            <a:r>
              <a:rPr lang="fr-FR" sz="2400"/>
              <a:t>Téléverse</a:t>
            </a:r>
            <a:r>
              <a:rPr lang="fr-FR" sz="2400"/>
              <a:t> les fichiers des sous-répertoires et reproduit l’arborescence dans les métadonnées de fichiers.</a:t>
            </a:r>
            <a:endParaRPr lang="fr-FR" sz="2400"/>
          </a:p>
          <a:p>
            <a:pPr marL="0" indent="0">
              <a:buNone/>
              <a:defRPr/>
            </a:pPr>
            <a:r>
              <a:rPr lang="fr-FR" sz="2400"/>
              <a:t>-</a:t>
            </a:r>
            <a:r>
              <a:rPr lang="fr-FR" sz="2400" b="0" i="0" u="none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</a:rPr>
              <a:t>noIngest</a:t>
            </a:r>
            <a:r>
              <a:rPr lang="fr-FR" sz="2400"/>
              <a:t> : Les fichiers déposés ne seront pas ingérés 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listonly</a:t>
            </a:r>
            <a:r>
              <a:rPr lang="fr-FR" sz="2400"/>
              <a:t> : Retourne la liste de ce qui serait déposé ou non en l’absence du </a:t>
            </a:r>
            <a:r>
              <a:rPr lang="fr-FR" sz="2400"/>
              <a:t>parameter</a:t>
            </a:r>
            <a:r>
              <a:rPr lang="fr-FR" sz="2400"/>
              <a:t>.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verify</a:t>
            </a:r>
            <a:r>
              <a:rPr lang="fr-FR" sz="2400"/>
              <a:t> : Compare le hash (MD5) des fichiers dans le jeu de données à ceux du répertoire indiqué. Utilisé pour vérifié l’a complétude du dépôt.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-ex=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{{X}}</a:t>
            </a:r>
            <a:r>
              <a:rPr lang="fr-FR" sz="2400"/>
              <a:t> : Exclure les fichiers contenant la chaine de caractères (SQL) 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{{X}}</a:t>
            </a:r>
            <a:r>
              <a:rPr lang="fr-FR" sz="2400"/>
              <a:t>, ex. : </a:t>
            </a:r>
            <a:r>
              <a:rPr lang="fr-FR" sz="2400">
                <a:latin typeface="Consolas"/>
              </a:rPr>
              <a:t>-ex=^\..*</a:t>
            </a:r>
            <a:r>
              <a:rPr lang="fr-FR" sz="2400"/>
              <a:t> (exclure les fichier commençant par un point) </a:t>
            </a:r>
            <a:r>
              <a:rPr lang="fr-FR" sz="2400">
                <a:latin typeface="Consolas"/>
              </a:rPr>
              <a:t>-ex=*.txt</a:t>
            </a:r>
            <a:r>
              <a:rPr lang="fr-FR" sz="2400"/>
              <a:t> (exclure les fichiers finissant par .</a:t>
            </a:r>
            <a:r>
              <a:rPr lang="fr-FR" sz="2400"/>
              <a:t>txt</a:t>
            </a:r>
            <a:r>
              <a:rPr lang="fr-FR" sz="2400"/>
              <a:t>).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-skip=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{{X}}</a:t>
            </a:r>
            <a:r>
              <a:rPr lang="fr-FR" sz="2400"/>
              <a:t> : Ne pas </a:t>
            </a:r>
            <a:r>
              <a:rPr lang="fr-FR" sz="2400"/>
              <a:t>deposer</a:t>
            </a:r>
            <a:r>
              <a:rPr lang="fr-FR" sz="2400"/>
              <a:t> les 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{{X}}</a:t>
            </a:r>
            <a:r>
              <a:rPr lang="fr-FR" sz="2400"/>
              <a:t> premiers fichiers du répertoire.</a:t>
            </a:r>
            <a:endParaRPr lang="fr-FR" sz="2400"/>
          </a:p>
        </p:txBody>
      </p:sp>
      <p:sp>
        <p:nvSpPr>
          <p:cNvPr id="1919371918" name="Rectangle à coins arrondis 3">
            <a:hlinkClick r:id="rId3"/>
          </p:cNvPr>
          <p:cNvSpPr/>
          <p:nvPr/>
        </p:nvSpPr>
        <p:spPr bwMode="auto">
          <a:xfrm>
            <a:off x="9729536" y="304097"/>
            <a:ext cx="2005263" cy="109712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u="sng">
                <a:solidFill>
                  <a:srgbClr val="12B09D"/>
                </a:solidFill>
                <a:latin typeface="Consolas"/>
                <a:hlinkClick r:id="rId4" tooltip="https://github.com/GlobalDataverseCommunityConsortium/dataverse-uploader/wiki/DVUploader,-a-Command-line-Bulk-Uploader-for-Dataverse"/>
              </a:rPr>
              <a:t>Lien vers la documentation Complète</a:t>
            </a:r>
            <a:endParaRPr lang="fr-FR">
              <a:solidFill>
                <a:srgbClr val="12B09D"/>
              </a:solidFill>
              <a:latin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0768029" name="Espace réservé du texte 1"/>
          <p:cNvSpPr>
            <a:spLocks noGrp="1"/>
          </p:cNvSpPr>
          <p:nvPr>
            <p:ph type="body" idx="1"/>
          </p:nvPr>
        </p:nvSpPr>
        <p:spPr bwMode="auto">
          <a:xfrm>
            <a:off x="838200" y="1482136"/>
            <a:ext cx="9476874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Les paramètres avancés</a:t>
            </a:r>
            <a:endParaRPr lang="fr-FR"/>
          </a:p>
        </p:txBody>
      </p:sp>
      <p:sp>
        <p:nvSpPr>
          <p:cNvPr id="1319097434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0525125" cy="4669331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limit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{{X}}</a:t>
            </a:r>
            <a:r>
              <a:rPr lang="fr-FR" sz="2400"/>
              <a:t> : Limiter le dépôt à 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{{X}}</a:t>
            </a:r>
            <a:r>
              <a:rPr lang="fr-FR" sz="2400"/>
              <a:t> fichiers.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maxlockwait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rgbClr val="C55B28"/>
                </a:solidFill>
                <a:latin typeface="Consolas"/>
              </a:rPr>
              <a:t>{{X}}</a:t>
            </a:r>
            <a:r>
              <a:rPr lang="fr-FR" sz="2400"/>
              <a:t> : - Le temps d’attente max du verrou du jeu de </a:t>
            </a:r>
            <a:r>
              <a:rPr lang="fr-FR" sz="2400"/>
              <a:t>donnéesaprès</a:t>
            </a:r>
            <a:r>
              <a:rPr lang="fr-FR" sz="2400"/>
              <a:t> ingestion du dernier fichier (par défaut : 60secs)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uploadviaserver</a:t>
            </a:r>
            <a:r>
              <a:rPr lang="fr-FR" sz="2400"/>
              <a:t> : Par défaut : </a:t>
            </a:r>
            <a:r>
              <a:rPr lang="fr-FR" sz="2400"/>
              <a:t>directupload</a:t>
            </a:r>
            <a:r>
              <a:rPr lang="fr-FR" sz="2400"/>
              <a:t>. Etablir ce paramètre autorise </a:t>
            </a:r>
            <a:r>
              <a:rPr lang="fr-FR" sz="2400"/>
              <a:t>DVUploader</a:t>
            </a:r>
            <a:r>
              <a:rPr lang="fr-FR" sz="2400"/>
              <a:t> à envoyer les fichiers vers </a:t>
            </a:r>
            <a:r>
              <a:rPr lang="fr-FR" sz="2400"/>
              <a:t>Dataverse</a:t>
            </a:r>
            <a:r>
              <a:rPr lang="fr-FR" sz="2400"/>
              <a:t> qui va gérer leur envoi vers leur destination finale.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trustall</a:t>
            </a:r>
            <a:r>
              <a:rPr lang="fr-FR" sz="2400"/>
              <a:t> : Faire confiance à tout certificat. Utile pour les serveurs tests avec auto-certification. Ne pas utiliser sur l’entrepôt Recherche Data Gouv.</a:t>
            </a:r>
            <a:endParaRPr/>
          </a:p>
          <a:p>
            <a:pPr marL="0" indent="0">
              <a:buNone/>
              <a:defRPr/>
            </a:pPr>
            <a:r>
              <a:rPr lang="fr-FR" sz="2400">
                <a:latin typeface="Consolas"/>
              </a:rPr>
              <a:t>-</a:t>
            </a:r>
            <a:r>
              <a:rPr lang="fr-FR" sz="2400">
                <a:latin typeface="Consolas"/>
              </a:rPr>
              <a:t>singlefile</a:t>
            </a:r>
            <a:r>
              <a:rPr lang="fr-FR" sz="2400"/>
              <a:t> : Sauvegarder le jeu de données après le </a:t>
            </a:r>
            <a:r>
              <a:rPr lang="fr-FR" sz="2400"/>
              <a:t>téléversement</a:t>
            </a:r>
            <a:r>
              <a:rPr lang="fr-FR" sz="2400"/>
              <a:t> de chaque fichier. Ne pas utiliser lors du dépôt d’un grand nombre de fichiers.</a:t>
            </a:r>
            <a:endParaRPr lang="fr-FR" sz="2400"/>
          </a:p>
        </p:txBody>
      </p:sp>
      <p:sp>
        <p:nvSpPr>
          <p:cNvPr id="1937512276" name="Rectangle à coins arrondis 3">
            <a:hlinkClick r:id="rId3"/>
          </p:cNvPr>
          <p:cNvSpPr/>
          <p:nvPr/>
        </p:nvSpPr>
        <p:spPr bwMode="auto">
          <a:xfrm>
            <a:off x="9729536" y="304097"/>
            <a:ext cx="2005263" cy="1097126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u="sng">
                <a:solidFill>
                  <a:srgbClr val="12B09D"/>
                </a:solidFill>
                <a:latin typeface="Consolas"/>
                <a:hlinkClick r:id="rId3" tooltip="https://github.com/GlobalDataverseCommunityConsortium/dataverse-uploader/blob/master/README.md"/>
              </a:rPr>
              <a:t>Lien vers la documentation Complète</a:t>
            </a:r>
            <a:endParaRPr lang="fr-FR">
              <a:solidFill>
                <a:srgbClr val="12B09D"/>
              </a:solidFill>
              <a:latin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6865007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Utilisation sous Windows</a:t>
            </a:r>
            <a:endParaRPr/>
          </a:p>
        </p:txBody>
      </p:sp>
      <p:sp>
        <p:nvSpPr>
          <p:cNvPr id="771690352" name="Espace réservé du contenu 2"/>
          <p:cNvSpPr>
            <a:spLocks noGrp="1"/>
          </p:cNvSpPr>
          <p:nvPr>
            <p:ph idx="13"/>
          </p:nvPr>
        </p:nvSpPr>
        <p:spPr bwMode="auto">
          <a:xfrm flipH="0" flipV="0">
            <a:off x="838197" y="2052309"/>
            <a:ext cx="11479510" cy="493268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Ouvrir le terminal</a:t>
            </a:r>
            <a:r>
              <a:rPr lang="fr-FR" sz="2400">
                <a:latin typeface="Marianne"/>
                <a:ea typeface="Marianne"/>
                <a:cs typeface="Marianne"/>
              </a:rPr>
              <a:t> </a:t>
            </a:r>
            <a:r>
              <a:rPr lang="fr-FR" sz="2400">
                <a:latin typeface="Marianne"/>
                <a:ea typeface="Marianne"/>
                <a:cs typeface="Marianne"/>
              </a:rPr>
              <a:t>:</a:t>
            </a:r>
            <a:r>
              <a:rPr lang="fr-FR" sz="2400"/>
              <a:t> </a:t>
            </a:r>
            <a:r>
              <a:rPr lang="fr-FR" sz="2400"/>
              <a:t>Win+R</a:t>
            </a:r>
            <a:r>
              <a:rPr lang="fr-FR" sz="2400"/>
              <a:t> </a:t>
            </a:r>
            <a:r>
              <a:rPr lang="fr-FR" sz="2400"/>
              <a:t>puis : cmd.exe</a:t>
            </a:r>
            <a:endParaRPr/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Se placer dans le répertoire de DVU</a:t>
            </a:r>
            <a:br>
              <a:rPr lang="fr-FR" sz="2400"/>
            </a:br>
            <a:r>
              <a:rPr lang="fr-FR" sz="2400">
                <a:latin typeface="Consolas"/>
              </a:rPr>
              <a:t>cd 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Dossier 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de 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DVU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endParaRPr lang="fr-FR" sz="2400" b="1">
              <a:solidFill>
                <a:schemeClr val="accent6"/>
              </a:solidFill>
              <a:latin typeface="Consola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son jeton API :</a:t>
            </a:r>
            <a:br>
              <a:rPr lang="fr-FR" sz="2400">
                <a:latin typeface="Marianne"/>
                <a:ea typeface="Marianne"/>
                <a:cs typeface="Marianne"/>
              </a:rPr>
            </a:br>
            <a:r>
              <a:rPr lang="fr-FR" sz="2400">
                <a:latin typeface="Consolas"/>
              </a:rPr>
              <a:t>set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{API_KEY}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JETON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endParaRPr lang="fr-FR" sz="2400" b="1">
              <a:solidFill>
                <a:schemeClr val="accent6"/>
              </a:solidFill>
              <a:latin typeface="Consolas"/>
            </a:endParaRP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le serveur :</a:t>
            </a:r>
            <a:br>
              <a:rPr lang="fr-FR" sz="2400">
                <a:latin typeface="Marianne"/>
                <a:ea typeface="Marianne"/>
                <a:cs typeface="Marianne"/>
              </a:rPr>
            </a:br>
            <a:r>
              <a:rPr lang="fr-FR" sz="2400">
                <a:latin typeface="Consolas"/>
              </a:rPr>
              <a:t>set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{SERVER}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 u="sng">
                <a:solidFill>
                  <a:schemeClr val="accent6"/>
                </a:solidFill>
                <a:latin typeface="Consolas"/>
                <a:hlinkClick r:id="rId3" tooltip="https://demo.recherche.data.gouv.fr/"/>
              </a:rPr>
              <a:t>https</a:t>
            </a:r>
            <a:r>
              <a:rPr lang="fr-FR" sz="2400" b="1" u="sng">
                <a:solidFill>
                  <a:schemeClr val="accent6"/>
                </a:solidFill>
                <a:latin typeface="Consolas"/>
                <a:hlinkClick r:id="rId3" tooltip="https://demo.recherche.data.gouv.fr/"/>
              </a:rPr>
              <a:t>://</a:t>
            </a:r>
            <a:r>
              <a:rPr lang="fr-FR" sz="2400" b="1" u="sng">
                <a:solidFill>
                  <a:schemeClr val="accent6"/>
                </a:solidFill>
                <a:latin typeface="Consolas"/>
                <a:hlinkClick r:id="rId3" tooltip="https://demo.recherche.data.gouv.fr/"/>
              </a:rPr>
              <a:t>demo.recherche.data.gouv.fr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endParaRPr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</a:t>
            </a:r>
            <a:r>
              <a:rPr lang="fr-FR" sz="2400">
                <a:latin typeface="Marianne"/>
                <a:ea typeface="Marianne"/>
                <a:cs typeface="Marianne"/>
              </a:rPr>
              <a:t>le jeu de données</a:t>
            </a:r>
            <a:br>
              <a:rPr lang="fr-FR" sz="2400">
                <a:latin typeface="Marianne"/>
                <a:ea typeface="Marianne"/>
                <a:cs typeface="Marianne"/>
              </a:rPr>
            </a:br>
            <a:r>
              <a:rPr lang="fr-FR" sz="2400">
                <a:latin typeface="Consolas"/>
              </a:rPr>
              <a:t>set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{DOI}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doi:DOI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endParaRPr lang="fr-FR" sz="2400" b="1">
              <a:solidFill>
                <a:schemeClr val="accent6"/>
              </a:solidFill>
              <a:latin typeface="Consolas"/>
            </a:endParaRP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le dossier</a:t>
            </a:r>
            <a:br>
              <a:rPr lang="fr-FR" sz="2400">
                <a:latin typeface="Marianne"/>
                <a:ea typeface="Marianne"/>
                <a:cs typeface="Marianne"/>
              </a:rPr>
            </a:br>
            <a:r>
              <a:rPr lang="fr-FR" sz="2400">
                <a:latin typeface="Consolas"/>
              </a:rPr>
              <a:t>set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{PATH_TO_DATA}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{{"Chemin\vers\les\fichiers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r>
              <a:rPr lang="fr-FR" sz="2400"/>
              <a:t> </a:t>
            </a:r>
            <a:endParaRPr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Lancer le dépôt</a:t>
            </a:r>
            <a:br>
              <a:rPr lang="fr-FR" sz="2400">
                <a:latin typeface="Marianne"/>
                <a:ea typeface="Marianne"/>
                <a:cs typeface="Marianne"/>
              </a:rPr>
            </a:br>
            <a:r>
              <a:rPr lang="en-US" sz="2400">
                <a:latin typeface="Consolas"/>
              </a:rPr>
              <a:t>java -jar DVUploader-v1.2.1.jar -key</a:t>
            </a:r>
            <a:r>
              <a:rPr lang="en-US" sz="2400">
                <a:latin typeface="Consolas"/>
              </a:rPr>
              <a:t>=%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{API_KEY}</a:t>
            </a:r>
            <a:r>
              <a:rPr lang="en-US" sz="2400">
                <a:latin typeface="Consolas"/>
              </a:rPr>
              <a:t>% </a:t>
            </a:r>
            <a:r>
              <a:rPr lang="en-US" sz="2400">
                <a:latin typeface="Consolas"/>
              </a:rPr>
              <a:t>-did</a:t>
            </a:r>
            <a:r>
              <a:rPr lang="en-US" sz="2400">
                <a:latin typeface="Consolas"/>
              </a:rPr>
              <a:t>=%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{DOI}</a:t>
            </a:r>
            <a:r>
              <a:rPr lang="en-US" sz="2400">
                <a:latin typeface="Consolas"/>
              </a:rPr>
              <a:t>% </a:t>
            </a:r>
            <a:r>
              <a:rPr lang="en-US" sz="2400">
                <a:latin typeface="Consolas"/>
              </a:rPr>
              <a:t>-server</a:t>
            </a:r>
            <a:r>
              <a:rPr lang="en-US" sz="2400">
                <a:latin typeface="Consolas"/>
              </a:rPr>
              <a:t>=%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{SERVER}</a:t>
            </a:r>
            <a:r>
              <a:rPr lang="en-US" sz="2400">
                <a:latin typeface="Consolas"/>
              </a:rPr>
              <a:t>% %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{PATH_TO_DATA}</a:t>
            </a:r>
            <a:r>
              <a:rPr lang="en-US" sz="2400">
                <a:latin typeface="Consolas"/>
              </a:rPr>
              <a:t>% -</a:t>
            </a:r>
            <a:r>
              <a:rPr lang="en-US" sz="2400">
                <a:latin typeface="Consolas"/>
              </a:rPr>
              <a:t>recurse</a:t>
            </a:r>
            <a:endParaRPr lang="fr-FR" sz="2400">
              <a:latin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8707498" name="Espace réservé du texte 1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/>
              <a:t>Utilisation sous Linux</a:t>
            </a:r>
            <a:endParaRPr lang="fr-FR"/>
          </a:p>
        </p:txBody>
      </p:sp>
      <p:sp>
        <p:nvSpPr>
          <p:cNvPr id="1568203802" name="Espace réservé du contenu 2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11196784" cy="466933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Se mettre sur le terminal et aller au dossier de DVU</a:t>
            </a:r>
            <a:endParaRPr lang="fr-FR" sz="2400">
              <a:latin typeface="Consolas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son jeton API :</a:t>
            </a:r>
            <a:br>
              <a:rPr lang="fr-FR" sz="2400"/>
            </a:br>
            <a:r>
              <a:rPr lang="fr-FR" sz="2400">
                <a:latin typeface="Consolas"/>
              </a:rPr>
              <a:t>export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{API_KEY}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JETON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endParaRPr lang="fr-FR" sz="2400" b="1">
              <a:solidFill>
                <a:schemeClr val="accent6"/>
              </a:solidFill>
              <a:latin typeface="Consolas"/>
            </a:endParaRP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le serveur :</a:t>
            </a:r>
            <a:br>
              <a:rPr lang="fr-FR" sz="2400">
                <a:latin typeface="Marianne"/>
                <a:ea typeface="Marianne"/>
                <a:cs typeface="Marianne"/>
              </a:rPr>
            </a:br>
            <a:r>
              <a:rPr lang="fr-FR" sz="2400">
                <a:latin typeface="Consolas"/>
              </a:rPr>
              <a:t>export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{SERVER}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 u="sng">
                <a:solidFill>
                  <a:schemeClr val="accent6"/>
                </a:solidFill>
                <a:latin typeface="Consolas"/>
                <a:hlinkClick r:id="rId3" tooltip="https://demo.recherche.data.gouv.fr/"/>
              </a:rPr>
              <a:t>https</a:t>
            </a:r>
            <a:r>
              <a:rPr lang="fr-FR" sz="2400" b="1" u="sng">
                <a:solidFill>
                  <a:schemeClr val="accent6"/>
                </a:solidFill>
                <a:latin typeface="Consolas"/>
                <a:hlinkClick r:id="rId3" tooltip="https://demo.recherche.data.gouv.fr/"/>
              </a:rPr>
              <a:t>://</a:t>
            </a:r>
            <a:r>
              <a:rPr lang="fr-FR" sz="2400" b="1" u="sng">
                <a:solidFill>
                  <a:schemeClr val="accent6"/>
                </a:solidFill>
                <a:latin typeface="Consolas"/>
                <a:hlinkClick r:id="rId3" tooltip="https://demo.recherche.data.gouv.fr/"/>
              </a:rPr>
              <a:t>demo.recherche.data.gouv.fr</a:t>
            </a:r>
            <a:r>
              <a:rPr lang="fr-FR" sz="2400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endParaRPr lang="fr-FR" sz="2400" b="1">
              <a:solidFill>
                <a:schemeClr val="accent6"/>
              </a:solidFill>
              <a:latin typeface="Consolas"/>
            </a:endParaRP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le jeu de données</a:t>
            </a:r>
            <a:r>
              <a:rPr lang="fr-FR" sz="2400">
                <a:latin typeface="Marianne"/>
                <a:ea typeface="Marianne"/>
                <a:cs typeface="Marianne"/>
              </a:rPr>
              <a:t> :</a:t>
            </a:r>
            <a:br>
              <a:rPr lang="fr-FR" sz="2400"/>
            </a:br>
            <a:r>
              <a:rPr lang="fr-FR" sz="2400">
                <a:latin typeface="Consolas"/>
              </a:rPr>
              <a:t>export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{DOI}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doi:DOI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"}}</a:t>
            </a:r>
            <a:endParaRPr lang="fr-FR" sz="2400" b="1">
              <a:solidFill>
                <a:schemeClr val="accent6"/>
              </a:solidFill>
              <a:latin typeface="Consolas"/>
            </a:endParaRPr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Déclarer le dossier</a:t>
            </a:r>
            <a:br>
              <a:rPr lang="fr-FR" sz="2400"/>
            </a:br>
            <a:r>
              <a:rPr lang="fr-FR" sz="2400">
                <a:latin typeface="Consolas"/>
              </a:rPr>
              <a:t>export </a:t>
            </a:r>
            <a:r>
              <a:rPr lang="fr-FR" sz="2400" b="1">
                <a:solidFill>
                  <a:schemeClr val="accent5"/>
                </a:solidFill>
                <a:latin typeface="Consolas"/>
              </a:rPr>
              <a:t>{PATH_TO_DATA}</a:t>
            </a:r>
            <a:r>
              <a:rPr lang="fr-FR" sz="2400">
                <a:latin typeface="Consolas"/>
              </a:rPr>
              <a:t>=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{{"Chemin\vers\les\fichiers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"</a:t>
            </a:r>
            <a:r>
              <a:rPr lang="fr-FR" sz="2400" b="1">
                <a:solidFill>
                  <a:schemeClr val="accent6"/>
                </a:solidFill>
                <a:latin typeface="Consolas"/>
              </a:rPr>
              <a:t>}}</a:t>
            </a:r>
            <a:r>
              <a:rPr lang="fr-FR" sz="2400"/>
              <a:t> </a:t>
            </a:r>
            <a:endParaRPr/>
          </a:p>
          <a:p>
            <a:pPr marL="514350" indent="-514350">
              <a:buFont typeface="+mj-lt"/>
              <a:buAutoNum type="arabicPeriod" startAt="5"/>
              <a:defRPr/>
            </a:pPr>
            <a:r>
              <a:rPr lang="fr-FR" sz="2400">
                <a:latin typeface="Marianne"/>
                <a:ea typeface="Marianne"/>
                <a:cs typeface="Marianne"/>
              </a:rPr>
              <a:t>Lancer le dépôt :</a:t>
            </a:r>
            <a:br>
              <a:rPr lang="fr-FR" sz="2400"/>
            </a:br>
            <a:r>
              <a:rPr lang="en-US" sz="2400">
                <a:latin typeface="Consolas"/>
              </a:rPr>
              <a:t>java -jar DVUploader-v1.2.1.jar -key</a:t>
            </a:r>
            <a:r>
              <a:rPr lang="en-US" sz="2400">
                <a:latin typeface="Consolas"/>
              </a:rPr>
              <a:t>=$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{API_KEY}</a:t>
            </a:r>
            <a:r>
              <a:rPr lang="en-US" sz="2400">
                <a:latin typeface="Consolas"/>
              </a:rPr>
              <a:t> </a:t>
            </a:r>
            <a:r>
              <a:rPr lang="en-US" sz="2400">
                <a:latin typeface="Consolas"/>
              </a:rPr>
              <a:t>-did</a:t>
            </a:r>
            <a:r>
              <a:rPr lang="en-US" sz="2400">
                <a:latin typeface="Consolas"/>
              </a:rPr>
              <a:t>=$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{DOI}</a:t>
            </a:r>
            <a:r>
              <a:rPr lang="en-US" sz="2400">
                <a:latin typeface="Consolas"/>
              </a:rPr>
              <a:t> </a:t>
            </a:r>
            <a:r>
              <a:rPr lang="en-US" sz="2400">
                <a:latin typeface="Consolas"/>
              </a:rPr>
              <a:t>-server</a:t>
            </a:r>
            <a:r>
              <a:rPr lang="en-US" sz="2400">
                <a:latin typeface="Consolas"/>
              </a:rPr>
              <a:t>=$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{SERVER}</a:t>
            </a:r>
            <a:r>
              <a:rPr lang="en-US" sz="2400">
                <a:latin typeface="Consolas"/>
              </a:rPr>
              <a:t> $</a:t>
            </a:r>
            <a:r>
              <a:rPr lang="en-US" sz="2400" b="1">
                <a:solidFill>
                  <a:schemeClr val="accent5"/>
                </a:solidFill>
                <a:latin typeface="Consolas"/>
              </a:rPr>
              <a:t>{PATH_TO_DATA}</a:t>
            </a:r>
            <a:r>
              <a:rPr lang="en-US" sz="2400">
                <a:latin typeface="Consolas"/>
              </a:rPr>
              <a:t> </a:t>
            </a:r>
            <a:r>
              <a:rPr lang="en-US" sz="2400">
                <a:latin typeface="Consolas"/>
              </a:rPr>
              <a:t>-</a:t>
            </a:r>
            <a:r>
              <a:rPr lang="en-US" sz="2400">
                <a:latin typeface="Consolas"/>
              </a:rPr>
              <a:t>recurse</a:t>
            </a:r>
            <a:endParaRPr lang="fr-FR" sz="2400">
              <a:latin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66883761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APIs : Pour quoi faire ?</a:t>
            </a:r>
            <a:endParaRPr lang="fr-FR" cap="small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6214704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différentes APIs</a:t>
            </a:r>
            <a:endParaRPr/>
          </a:p>
        </p:txBody>
      </p:sp>
      <p:sp>
        <p:nvSpPr>
          <p:cNvPr id="1872727455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85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Search</a:t>
            </a:r>
            <a:r>
              <a:rPr lang="fr-FR" sz="2400">
                <a:latin typeface="Arial"/>
                <a:cs typeface="Arial"/>
              </a:rPr>
              <a:t> API : Recherche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Native API : Fonctionnalités principales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⚠ Direct </a:t>
            </a:r>
            <a:r>
              <a:rPr lang="fr-FR" sz="24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Upload</a:t>
            </a:r>
            <a:r>
              <a:rPr lang="fr-FR" sz="24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/Replace : </a:t>
            </a:r>
            <a:r>
              <a:rPr lang="fr-FR" sz="24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Téléversement</a:t>
            </a:r>
            <a:r>
              <a:rPr lang="fr-FR" sz="24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des fichiers </a:t>
            </a:r>
            <a:endParaRPr sz="2400">
              <a:solidFill>
                <a:schemeClr val="accent6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Data Access API : Téléchargement de fichiers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cs typeface="Arial"/>
              </a:rPr>
              <a:t>Metrics</a:t>
            </a:r>
            <a:r>
              <a:rPr lang="fr-FR" sz="2400">
                <a:latin typeface="Arial"/>
                <a:cs typeface="Arial"/>
              </a:rPr>
              <a:t> API : Statistiques d’utilisation</a:t>
            </a:r>
            <a:endParaRPr sz="2400"/>
          </a:p>
          <a:p>
            <a:pPr>
              <a:lnSpc>
                <a:spcPct val="150000"/>
              </a:lnSpc>
              <a:defRPr/>
            </a:pPr>
            <a:r>
              <a:rPr lang="fr-FR" sz="2400" b="0" i="0" u="none" strike="noStrike" cap="none" spc="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⚠</a:t>
            </a:r>
            <a:r>
              <a:rPr lang="fr-FR" sz="2400">
                <a:solidFill>
                  <a:schemeClr val="accent6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</a:rPr>
              <a:t> SWORD API : Dépôt de fichiers et jeux de données</a:t>
            </a:r>
            <a:endParaRPr lang="fr-FR" sz="2400">
              <a:latin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ea typeface="Arial"/>
                <a:cs typeface="Arial"/>
              </a:rPr>
              <a:t>MyData</a:t>
            </a:r>
            <a:r>
              <a:rPr lang="fr-FR" sz="2400">
                <a:latin typeface="Arial"/>
                <a:ea typeface="Arial"/>
                <a:cs typeface="Arial"/>
              </a:rPr>
              <a:t> API </a:t>
            </a:r>
            <a:r>
              <a:rPr lang="fr-FR" sz="2400">
                <a:latin typeface="Arial"/>
                <a:ea typeface="Arial"/>
                <a:cs typeface="Arial"/>
              </a:rPr>
              <a:t>: Liste les éléments auxquels on a accès</a:t>
            </a:r>
            <a:endParaRPr lang="fr-FR" sz="2400">
              <a:latin typeface="Arial"/>
              <a:cs typeface="Arial"/>
            </a:endParaRPr>
          </a:p>
        </p:txBody>
      </p:sp>
      <p:sp>
        <p:nvSpPr>
          <p:cNvPr id="561452272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AF5B7323-67DA-62D9-DAB6-CC5E5E5FC2E6}" type="slidenum">
              <a:rPr lang="en-US"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044001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1" y="5342936"/>
            <a:ext cx="10708705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Présentation du projet national </a:t>
            </a:r>
            <a:br>
              <a:rPr lang="fr-FR" cap="small">
                <a:latin typeface="Marianne"/>
              </a:rPr>
            </a:br>
            <a:r>
              <a:rPr lang="fr-FR" cap="small">
                <a:latin typeface="Marianne"/>
              </a:rPr>
              <a:t>Recherche Data Gouv</a:t>
            </a:r>
            <a:endParaRPr/>
          </a:p>
          <a:p>
            <a:pPr>
              <a:defRPr/>
            </a:pPr>
            <a:endParaRPr lang="fr-FR" cap="small"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477840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30</a:t>
            </a:fld>
            <a:endParaRPr lang="en-US"/>
          </a:p>
        </p:txBody>
      </p:sp>
      <p:sp>
        <p:nvSpPr>
          <p:cNvPr id="388282750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Rechercher des jeux de données</a:t>
            </a:r>
            <a:endParaRPr/>
          </a:p>
        </p:txBody>
      </p:sp>
      <p:sp>
        <p:nvSpPr>
          <p:cNvPr id="1572386299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1205308" cy="4582950"/>
          </a:xfrm>
        </p:spPr>
        <p:txBody>
          <a:bodyPr>
            <a:normAutofit fontScale="925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cs typeface="Arial"/>
              </a:rPr>
              <a:t>API = </a:t>
            </a:r>
            <a:r>
              <a:rPr lang="fr-FR">
                <a:latin typeface="Consolas"/>
                <a:cs typeface="Arial"/>
              </a:rPr>
              <a:t>Search</a:t>
            </a:r>
            <a:r>
              <a:rPr lang="fr-FR">
                <a:latin typeface="Consolas"/>
                <a:cs typeface="Arial"/>
              </a:rPr>
              <a:t> ou </a:t>
            </a:r>
            <a:r>
              <a:rPr lang="fr-FR">
                <a:latin typeface="Consolas"/>
                <a:cs typeface="Arial"/>
              </a:rPr>
              <a:t>MyData</a:t>
            </a:r>
            <a:endParaRPr/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Cas d’usage :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Recherche simple ou avancée, avec ou sans authentification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Récupérer les données d’un utilisateur (</a:t>
            </a:r>
            <a:r>
              <a:rPr lang="fr-FR" sz="2600">
                <a:latin typeface="Arial"/>
                <a:cs typeface="Arial"/>
              </a:rPr>
              <a:t>MyData</a:t>
            </a:r>
            <a:r>
              <a:rPr lang="fr-FR" sz="2600">
                <a:latin typeface="Arial"/>
                <a:cs typeface="Arial"/>
              </a:rPr>
              <a:t>)</a:t>
            </a:r>
            <a:endParaRPr sz="2600"/>
          </a:p>
          <a:p>
            <a:pPr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Points importants à l'usage :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Pour rechercher sur des métadonnées spécifiques, voir le schéma </a:t>
            </a:r>
            <a:r>
              <a:rPr lang="fr-FR" sz="2600" u="sng">
                <a:solidFill>
                  <a:schemeClr val="hlink"/>
                </a:solidFill>
                <a:latin typeface="Arial"/>
                <a:cs typeface="Arial"/>
                <a:hlinkClick r:id="rId3" action="ppaction://hlinksldjump" tooltip="ppaction://hlinksldjumpslide12"/>
              </a:rPr>
              <a:t>diapo 13</a:t>
            </a:r>
            <a:endParaRPr lang="fr-FR"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Peu de métadonnées renvoyées : si besoin, utiliser l‘API Native ensuite 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Attention à la pagination : tous les résultats ne sont pas renvoyés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271954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31</a:t>
            </a:fld>
            <a:endParaRPr lang="en-US"/>
          </a:p>
        </p:txBody>
      </p:sp>
      <p:sp>
        <p:nvSpPr>
          <p:cNvPr id="506619331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une collection</a:t>
            </a:r>
            <a:endParaRPr/>
          </a:p>
        </p:txBody>
      </p:sp>
      <p:sp>
        <p:nvSpPr>
          <p:cNvPr id="107399810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4730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</a:rPr>
              <a:t>API = Native</a:t>
            </a:r>
            <a:endParaRPr/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Cas d‘usage :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Créer, modifier et publier une collection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Gérer les informations, droits et autres possibilités du portail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Supprimer la collection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Récupérer les données des Registres des visiteurs</a:t>
            </a:r>
            <a:endParaRPr sz="2600"/>
          </a:p>
          <a:p>
            <a:pPr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Point d‘attention à l‘usage :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Authentification généralement nécessaire</a:t>
            </a:r>
            <a:endParaRPr sz="2600"/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CORS (certaines commandes non utilisables en frontend web)</a:t>
            </a:r>
            <a:endParaRPr sz="26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611394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32</a:t>
            </a:fld>
            <a:endParaRPr lang="en-US"/>
          </a:p>
        </p:txBody>
      </p:sp>
      <p:sp>
        <p:nvSpPr>
          <p:cNvPr id="968673969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Gérer un jeu de données</a:t>
            </a:r>
            <a:endParaRPr/>
          </a:p>
        </p:txBody>
      </p:sp>
      <p:sp>
        <p:nvSpPr>
          <p:cNvPr id="507360084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525125" cy="4357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</a:t>
            </a:r>
            <a:r>
              <a:rPr lang="fr-FR">
                <a:latin typeface="Consolas"/>
                <a:cs typeface="Arial"/>
              </a:rPr>
              <a:t>Native ou SWORD</a:t>
            </a:r>
            <a:endParaRPr lang="fr-FR">
              <a:latin typeface="Consolas"/>
              <a:ea typeface="Arial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Cas d‘usage</a:t>
            </a:r>
            <a:endParaRPr lang="fr-FR" sz="260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ea typeface="Arial"/>
                <a:cs typeface="Arial"/>
              </a:rPr>
              <a:t>Créer</a:t>
            </a:r>
            <a:r>
              <a:rPr lang="fr-FR" sz="2600">
                <a:latin typeface="Arial"/>
                <a:cs typeface="Arial"/>
              </a:rPr>
              <a:t>, modifier </a:t>
            </a:r>
            <a:r>
              <a:rPr lang="fr-FR" sz="2600">
                <a:latin typeface="Arial"/>
                <a:ea typeface="Arial"/>
                <a:cs typeface="Arial"/>
              </a:rPr>
              <a:t>et publier un jeu de données</a:t>
            </a:r>
            <a:endParaRPr lang="fr-FR"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ea typeface="Arial"/>
                <a:cs typeface="Arial"/>
              </a:rPr>
              <a:t>Gérer les métadonnées, droits </a:t>
            </a:r>
            <a:r>
              <a:rPr lang="fr-FR" sz="2600">
                <a:latin typeface="Arial"/>
                <a:cs typeface="Arial"/>
              </a:rPr>
              <a:t>et autres possibilités du portail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ea typeface="Arial"/>
                <a:cs typeface="Arial"/>
              </a:rPr>
              <a:t>Supprimer le jeu de données</a:t>
            </a:r>
            <a:endParaRPr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Point d‘attention à l‘usage :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Authentification généralement nécessaire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CORS</a:t>
            </a:r>
            <a:r>
              <a:rPr lang="fr-FR" sz="2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(certaines commandes non utilisables en frontend web)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8921977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33</a:t>
            </a:fld>
            <a:endParaRPr lang="en-US"/>
          </a:p>
        </p:txBody>
      </p:sp>
      <p:sp>
        <p:nvSpPr>
          <p:cNvPr id="1978092774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Gestion des fichiers</a:t>
            </a:r>
            <a:endParaRPr/>
          </a:p>
        </p:txBody>
      </p:sp>
      <p:sp>
        <p:nvSpPr>
          <p:cNvPr id="531217067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3572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Native ou Data Access</a:t>
            </a:r>
            <a:endParaRPr lang="fr-FR">
              <a:latin typeface="Consolas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Cas d‘usage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Créer, remplacer, modifier et supprimer des fichiers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Administrer (et demander) l’accès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Télécharger des fichiers ou certaines de leurs variables</a:t>
            </a:r>
            <a:endParaRPr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6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600">
                <a:latin typeface="Arial"/>
                <a:cs typeface="Arial"/>
              </a:rPr>
              <a:t>Point d‘attention à l‘usage :</a:t>
            </a:r>
            <a:endParaRPr sz="2600">
              <a:latin typeface="Arial"/>
              <a:cs typeface="Arial"/>
            </a:endParaRPr>
          </a:p>
          <a:p>
            <a:pPr>
              <a:defRPr/>
            </a:pPr>
            <a:r>
              <a:rPr lang="fr-FR" sz="2600">
                <a:latin typeface="Arial"/>
                <a:cs typeface="Arial"/>
              </a:rPr>
              <a:t>Authentification généralement nécessaire</a:t>
            </a:r>
            <a:endParaRPr/>
          </a:p>
          <a:p>
            <a:pPr>
              <a:defRPr/>
            </a:pPr>
            <a:r>
              <a:rPr lang="fr-FR" sz="2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CORS (certaines commandes non utilisables en frontend web)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752207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34</a:t>
            </a:fld>
            <a:endParaRPr lang="en-US"/>
          </a:p>
        </p:txBody>
      </p:sp>
      <p:sp>
        <p:nvSpPr>
          <p:cNvPr id="170286974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Métriques</a:t>
            </a:r>
            <a:endParaRPr/>
          </a:p>
        </p:txBody>
      </p:sp>
      <p:sp>
        <p:nvSpPr>
          <p:cNvPr id="1566264507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41882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>
                <a:latin typeface="Consolas"/>
                <a:ea typeface="Arial"/>
                <a:cs typeface="Arial"/>
              </a:rPr>
              <a:t>API = Metrics</a:t>
            </a:r>
            <a:endParaRPr/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Cas d‘usage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Récupérer des métriques sur le portail (créations, téléchargements…)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Récupérer des métriques pour une collection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Récupérer des métriques d’utilisation pour un jeu de données</a:t>
            </a:r>
            <a:endParaRPr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Point d‘attention à l‘usage :</a:t>
            </a:r>
            <a:endParaRPr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Données de bac à sable pas forcément renseignées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3210436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35</a:t>
            </a:fld>
            <a:endParaRPr lang="en-US"/>
          </a:p>
        </p:txBody>
      </p:sp>
      <p:sp>
        <p:nvSpPr>
          <p:cNvPr id="2091255847" name="Espace réservé du texte 5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 MyData : Documentation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1222170007" name="Espace réservé du contenu 4"/>
          <p:cNvSpPr>
            <a:spLocks noGrp="1"/>
          </p:cNvSpPr>
          <p:nvPr>
            <p:ph idx="1"/>
          </p:nvPr>
        </p:nvSpPr>
        <p:spPr bwMode="auto">
          <a:xfrm>
            <a:off x="829734" y="1992924"/>
            <a:ext cx="5181601" cy="47817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1700">
                <a:latin typeface="Arial"/>
                <a:cs typeface="Arial"/>
              </a:rPr>
              <a:t>Endpoint : </a:t>
            </a:r>
            <a:r>
              <a:rPr lang="fr-FR" sz="1700">
                <a:latin typeface="Consolas"/>
                <a:cs typeface="Arial"/>
              </a:rPr>
              <a:t>{serveur}/api/mydata/retrieve</a:t>
            </a:r>
            <a:endParaRPr sz="1700"/>
          </a:p>
          <a:p>
            <a:pPr>
              <a:defRPr/>
            </a:pPr>
            <a:r>
              <a:rPr lang="fr-FR" sz="1700">
                <a:latin typeface="Arial"/>
                <a:cs typeface="Arial"/>
              </a:rPr>
              <a:t>Paramètres :</a:t>
            </a:r>
            <a:endParaRPr sz="1700"/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Key = </a:t>
            </a:r>
            <a:r>
              <a:rPr lang="fr-FR" sz="1700" i="1">
                <a:latin typeface="Arial"/>
                <a:cs typeface="Arial"/>
              </a:rPr>
              <a:t>Jeton de l’utilisateur; pour cette API il ne doit pas être passé dans le header</a:t>
            </a:r>
            <a:endParaRPr lang="fr-FR" sz="1700">
              <a:latin typeface="Arial"/>
              <a:cs typeface="Arial"/>
            </a:endParaRPr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role_ids = </a:t>
            </a:r>
            <a:r>
              <a:rPr lang="fr-FR" sz="1700" i="1">
                <a:latin typeface="Arial"/>
                <a:cs typeface="Arial"/>
              </a:rPr>
              <a:t>Rôles de l’utilisateur, plusieurs valeurs possibles parmi :</a:t>
            </a:r>
            <a:endParaRPr lang="fr-FR" sz="1700">
              <a:latin typeface="Arial"/>
              <a:cs typeface="Arial"/>
            </a:endParaRPr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1 = Admin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2 = File Downloader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3 = Dataverse + Dataset Creator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4 = Dataverse Creator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5 = Dataset Creator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6 = Contributor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7 = Curator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  8 = Member</a:t>
            </a:r>
            <a:endParaRPr sz="1700"/>
          </a:p>
        </p:txBody>
      </p:sp>
      <p:sp>
        <p:nvSpPr>
          <p:cNvPr id="44077207" name="Espace réservé du contenu 6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995467"/>
          </a:xfrm>
        </p:spPr>
        <p:txBody>
          <a:bodyPr>
            <a:normAutofit/>
          </a:bodyPr>
          <a:lstStyle/>
          <a:p>
            <a:pPr marL="342900" lvl="1" indent="0">
              <a:buNone/>
              <a:defRPr/>
            </a:pPr>
            <a:endParaRPr lang="fr-FR" sz="1700">
              <a:latin typeface="Arial"/>
              <a:cs typeface="Arial"/>
            </a:endParaRPr>
          </a:p>
          <a:p>
            <a:pPr marL="342900" lvl="1" indent="0">
              <a:buNone/>
              <a:defRPr/>
            </a:pPr>
            <a:endParaRPr lang="fr-FR" sz="1700">
              <a:latin typeface="Arial"/>
              <a:cs typeface="Arial"/>
            </a:endParaRPr>
          </a:p>
          <a:p>
            <a:pPr marL="342900" lvl="1" indent="0">
              <a:buNone/>
              <a:defRPr/>
            </a:pPr>
            <a:endParaRPr lang="fr-FR" sz="1700">
              <a:latin typeface="Arial"/>
              <a:cs typeface="Arial"/>
            </a:endParaRPr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dvobject_types = </a:t>
            </a:r>
            <a:r>
              <a:rPr lang="fr-FR" sz="1700" i="1">
                <a:latin typeface="Arial"/>
                <a:cs typeface="Arial"/>
              </a:rPr>
              <a:t>Type d’objet, plusieurs valeurs possibles parmi :</a:t>
            </a:r>
            <a:endParaRPr lang="fr-FR" sz="1700">
              <a:latin typeface="Arial"/>
              <a:cs typeface="Arial"/>
            </a:endParaRPr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DataFile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Dataset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Dataverse</a:t>
            </a:r>
            <a:endParaRPr sz="1700"/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published_states = </a:t>
            </a:r>
            <a:r>
              <a:rPr lang="fr-FR" sz="1700" i="1">
                <a:latin typeface="Arial"/>
                <a:cs typeface="Arial"/>
              </a:rPr>
              <a:t>Etat de l’objet, plusieurs valeurs possibles parmi :</a:t>
            </a:r>
            <a:endParaRPr lang="fr-FR" sz="1700">
              <a:latin typeface="Arial"/>
              <a:cs typeface="Arial"/>
            </a:endParaRPr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Published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Unpublished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Draft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Deaccessioned</a:t>
            </a:r>
            <a:endParaRPr sz="1700"/>
          </a:p>
          <a:p>
            <a:pPr lvl="2">
              <a:defRPr/>
            </a:pPr>
            <a:r>
              <a:rPr lang="fr-FR" sz="1700">
                <a:latin typeface="Arial"/>
                <a:cs typeface="Arial"/>
              </a:rPr>
              <a:t>In+Review</a:t>
            </a:r>
            <a:endParaRPr sz="1700"/>
          </a:p>
          <a:p>
            <a:pPr lvl="1">
              <a:defRPr/>
            </a:pPr>
            <a:r>
              <a:rPr lang="fr-FR" sz="1700">
                <a:latin typeface="Arial"/>
                <a:cs typeface="Arial"/>
              </a:rPr>
              <a:t>per_page </a:t>
            </a:r>
            <a:r>
              <a:rPr lang="fr-FR" sz="1700" i="1">
                <a:latin typeface="Arial"/>
                <a:cs typeface="Arial"/>
              </a:rPr>
              <a:t>= Nombre de résultats renvoyés par page</a:t>
            </a:r>
            <a:endParaRPr lang="fr-FR" sz="17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055955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04772" y="5342936"/>
            <a:ext cx="8184336" cy="527660"/>
          </a:xfrm>
        </p:spPr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APIs : Qu’est-ce que c’est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5862802" name="Espace réservé du texte 2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</a:t>
            </a:r>
            <a:endParaRPr/>
          </a:p>
        </p:txBody>
      </p:sp>
      <p:sp>
        <p:nvSpPr>
          <p:cNvPr id="364480127" name="Espace réservé du contenu 3"/>
          <p:cNvSpPr>
            <a:spLocks noGrp="1"/>
          </p:cNvSpPr>
          <p:nvPr>
            <p:ph idx="13"/>
          </p:nvPr>
        </p:nvSpPr>
        <p:spPr bwMode="auto">
          <a:effectLst/>
        </p:spPr>
        <p:txBody>
          <a:bodyPr/>
          <a:lstStyle/>
          <a:p>
            <a:pPr marL="0" indent="0">
              <a:buNone/>
              <a:defRPr/>
            </a:pP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Application</a:t>
            </a:r>
            <a:r>
              <a:rPr lang="fr-FR">
                <a:latin typeface="Arial"/>
                <a:cs typeface="Arial"/>
              </a:rPr>
              <a:t> Programming Interface</a:t>
            </a:r>
            <a:endParaRPr/>
          </a:p>
        </p:txBody>
      </p:sp>
      <p:sp>
        <p:nvSpPr>
          <p:cNvPr id="67624642" name="Émoticône 4"/>
          <p:cNvSpPr/>
          <p:nvPr/>
        </p:nvSpPr>
        <p:spPr bwMode="auto">
          <a:xfrm>
            <a:off x="2207568" y="3157224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00142334" name="Organigramme : Alternative 6"/>
          <p:cNvSpPr/>
          <p:nvPr/>
        </p:nvSpPr>
        <p:spPr bwMode="auto">
          <a:xfrm>
            <a:off x="7313755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/>
                </a:solidFill>
                <a:latin typeface="Arial"/>
                <a:cs typeface="Arial"/>
              </a:rPr>
              <a:t>Application</a:t>
            </a:r>
            <a:endParaRPr>
              <a:latin typeface="Arial"/>
              <a:cs typeface="Arial"/>
            </a:endParaRPr>
          </a:p>
        </p:txBody>
      </p:sp>
      <p:sp>
        <p:nvSpPr>
          <p:cNvPr id="1810285209" name="Organigramme : Alternative 8"/>
          <p:cNvSpPr/>
          <p:nvPr/>
        </p:nvSpPr>
        <p:spPr bwMode="auto">
          <a:xfrm>
            <a:off x="1343472" y="4145463"/>
            <a:ext cx="2664295" cy="612648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cs typeface="Arial"/>
              </a:rPr>
              <a:t>Mon script, logiciel, etc.</a:t>
            </a:r>
            <a:endParaRPr>
              <a:latin typeface="Arial"/>
              <a:cs typeface="Arial"/>
            </a:endParaRPr>
          </a:p>
        </p:txBody>
      </p:sp>
      <p:pic>
        <p:nvPicPr>
          <p:cNvPr id="1736675214" name="Image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0239" y="3533786"/>
            <a:ext cx="1836000" cy="1836000"/>
          </a:xfrm>
          <a:prstGeom prst="rect">
            <a:avLst/>
          </a:prstGeom>
          <a:effectLst/>
        </p:spPr>
      </p:pic>
      <p:sp>
        <p:nvSpPr>
          <p:cNvPr id="867717391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  <a:effectLst/>
        </p:spPr>
        <p:txBody>
          <a:bodyPr/>
          <a:lstStyle/>
          <a:p>
            <a:pPr>
              <a:defRPr/>
            </a:pPr>
            <a:fld id="{60D5453C-E292-444D-285A-8F0944517C05}" type="slidenum">
              <a:rPr lang="en-US"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7043897" name="Espace réservé du texte 2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</a:t>
            </a:r>
            <a:endParaRPr/>
          </a:p>
        </p:txBody>
      </p:sp>
      <p:sp>
        <p:nvSpPr>
          <p:cNvPr id="1988336724" name="Espace réservé du contenu 3"/>
          <p:cNvSpPr>
            <a:spLocks noGrp="1"/>
          </p:cNvSpPr>
          <p:nvPr>
            <p:ph idx="13"/>
          </p:nvPr>
        </p:nvSpPr>
        <p:spPr bwMode="auto">
          <a:effectLst/>
        </p:spPr>
        <p:txBody>
          <a:bodyPr/>
          <a:lstStyle/>
          <a:p>
            <a:pPr marL="0" indent="0">
              <a:buNone/>
              <a:defRPr/>
            </a:pPr>
            <a:r>
              <a:rPr lang="fr-FR">
                <a:latin typeface="Arial"/>
                <a:cs typeface="Arial"/>
              </a:rPr>
              <a:t>Application </a:t>
            </a: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Programming</a:t>
            </a:r>
            <a:r>
              <a:rPr lang="fr-FR">
                <a:latin typeface="Arial"/>
                <a:cs typeface="Arial"/>
              </a:rPr>
              <a:t> Interface</a:t>
            </a:r>
            <a:endParaRPr/>
          </a:p>
        </p:txBody>
      </p:sp>
      <p:cxnSp>
        <p:nvCxnSpPr>
          <p:cNvPr id="1745299386" name="Connecteur droit 4"/>
          <p:cNvCxnSpPr/>
          <p:nvPr/>
        </p:nvCxnSpPr>
        <p:spPr bwMode="auto">
          <a:xfrm>
            <a:off x="4007768" y="4455614"/>
            <a:ext cx="3276181" cy="3499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headEnd type="arrow" len="med"/>
            <a:tailEnd type="arrow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162236046" name="ZoneTexte 5"/>
          <p:cNvSpPr txBox="1"/>
          <p:nvPr/>
        </p:nvSpPr>
        <p:spPr bwMode="auto">
          <a:xfrm>
            <a:off x="5125495" y="3083635"/>
            <a:ext cx="1225616" cy="1072806"/>
          </a:xfrm>
          <a:prstGeom prst="rect">
            <a:avLst/>
          </a:prstGeom>
          <a:noFill/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8000">
                <a:solidFill>
                  <a:srgbClr val="C00000"/>
                </a:solidFill>
              </a:rPr>
              <a:t>⚠</a:t>
            </a:r>
            <a:endParaRPr/>
          </a:p>
        </p:txBody>
      </p:sp>
      <p:sp>
        <p:nvSpPr>
          <p:cNvPr id="1530076837" name="Organigramme : Alternative 7"/>
          <p:cNvSpPr/>
          <p:nvPr/>
        </p:nvSpPr>
        <p:spPr bwMode="auto">
          <a:xfrm>
            <a:off x="7313754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1269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/>
                </a:solidFill>
                <a:latin typeface="Arial"/>
                <a:cs typeface="Arial"/>
              </a:rPr>
              <a:t>Application</a:t>
            </a:r>
            <a:endParaRPr>
              <a:latin typeface="Arial"/>
              <a:cs typeface="Arial"/>
            </a:endParaRPr>
          </a:p>
        </p:txBody>
      </p:sp>
      <p:sp>
        <p:nvSpPr>
          <p:cNvPr id="1980231857" name="Émoticône 9"/>
          <p:cNvSpPr/>
          <p:nvPr/>
        </p:nvSpPr>
        <p:spPr bwMode="auto">
          <a:xfrm>
            <a:off x="2207568" y="31572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5543191" name="Organigramme : Alternative 10"/>
          <p:cNvSpPr/>
          <p:nvPr/>
        </p:nvSpPr>
        <p:spPr bwMode="auto">
          <a:xfrm>
            <a:off x="1343473" y="4145463"/>
            <a:ext cx="2630934" cy="612648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rgbClr val="C00000"/>
                </a:solidFill>
                <a:latin typeface="Arial"/>
                <a:cs typeface="Arial"/>
              </a:rPr>
              <a:t>Mon script, logiciel, etc.</a:t>
            </a:r>
            <a:endParaRPr>
              <a:latin typeface="Arial"/>
              <a:cs typeface="Arial"/>
            </a:endParaRPr>
          </a:p>
        </p:txBody>
      </p:sp>
      <p:pic>
        <p:nvPicPr>
          <p:cNvPr id="1167486875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0239" y="3533786"/>
            <a:ext cx="1836000" cy="1836000"/>
          </a:xfrm>
          <a:prstGeom prst="rect">
            <a:avLst/>
          </a:prstGeom>
          <a:effectLst/>
        </p:spPr>
      </p:pic>
      <p:sp>
        <p:nvSpPr>
          <p:cNvPr id="607331681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  <a:effectLst/>
        </p:spPr>
        <p:txBody>
          <a:bodyPr/>
          <a:lstStyle/>
          <a:p>
            <a:pPr>
              <a:defRPr/>
            </a:pPr>
            <a:fld id="{AB87CC2E-AC89-D9EB-48B3-3B9D09C60459}" type="slidenum">
              <a:rPr lang="en-US"/>
              <a:t>38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8857109" name="Espace réservé du texte 2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API</a:t>
            </a:r>
            <a:endParaRPr/>
          </a:p>
        </p:txBody>
      </p:sp>
      <p:sp>
        <p:nvSpPr>
          <p:cNvPr id="683348249" name="Espace réservé du contenu 3"/>
          <p:cNvSpPr>
            <a:spLocks noGrp="1"/>
          </p:cNvSpPr>
          <p:nvPr>
            <p:ph idx="13"/>
          </p:nvPr>
        </p:nvSpPr>
        <p:spPr bwMode="auto">
          <a:effectLst/>
        </p:spPr>
        <p:txBody>
          <a:bodyPr/>
          <a:lstStyle/>
          <a:p>
            <a:pPr marL="0" indent="0">
              <a:buNone/>
              <a:defRPr/>
            </a:pPr>
            <a:r>
              <a:rPr lang="fr-FR">
                <a:latin typeface="Arial"/>
                <a:cs typeface="Arial"/>
              </a:rPr>
              <a:t>Application Programming </a:t>
            </a:r>
            <a:r>
              <a:rPr lang="fr-FR" b="1">
                <a:solidFill>
                  <a:srgbClr val="C55B28"/>
                </a:solidFill>
                <a:latin typeface="Arial"/>
                <a:cs typeface="Arial"/>
              </a:rPr>
              <a:t>Interface</a:t>
            </a:r>
            <a:endParaRPr/>
          </a:p>
        </p:txBody>
      </p:sp>
      <p:sp>
        <p:nvSpPr>
          <p:cNvPr id="808976769" name="Organigramme : Alternative 5"/>
          <p:cNvSpPr/>
          <p:nvPr/>
        </p:nvSpPr>
        <p:spPr bwMode="auto">
          <a:xfrm>
            <a:off x="7300315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1269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000">
                <a:solidFill>
                  <a:schemeClr val="tx1"/>
                </a:solidFill>
                <a:latin typeface="Arial"/>
                <a:cs typeface="Arial"/>
              </a:rPr>
              <a:t>Application</a:t>
            </a:r>
            <a:endParaRPr>
              <a:latin typeface="Arial"/>
              <a:cs typeface="Arial"/>
            </a:endParaRPr>
          </a:p>
        </p:txBody>
      </p:sp>
      <p:sp>
        <p:nvSpPr>
          <p:cNvPr id="1223181692" name="Organigramme : Alternative 7"/>
          <p:cNvSpPr/>
          <p:nvPr/>
        </p:nvSpPr>
        <p:spPr bwMode="auto">
          <a:xfrm>
            <a:off x="4696322" y="2738269"/>
            <a:ext cx="1688968" cy="3427035"/>
          </a:xfrm>
          <a:prstGeom prst="flowChartAlternateProcess">
            <a:avLst/>
          </a:prstGeom>
          <a:solidFill>
            <a:schemeClr val="bg1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2800">
                <a:solidFill>
                  <a:schemeClr val="tx1"/>
                </a:solidFill>
                <a:latin typeface="Arial"/>
                <a:cs typeface="Arial"/>
              </a:rPr>
              <a:t>API</a:t>
            </a:r>
            <a:endParaRPr>
              <a:latin typeface="Arial"/>
              <a:cs typeface="Arial"/>
            </a:endParaRPr>
          </a:p>
        </p:txBody>
      </p:sp>
      <p:cxnSp>
        <p:nvCxnSpPr>
          <p:cNvPr id="1020927615" name="Connecteur droit 8"/>
          <p:cNvCxnSpPr/>
          <p:nvPr/>
        </p:nvCxnSpPr>
        <p:spPr bwMode="auto">
          <a:xfrm>
            <a:off x="3992881" y="4424572"/>
            <a:ext cx="3255247" cy="5610"/>
          </a:xfrm>
          <a:prstGeom prst="line">
            <a:avLst/>
          </a:prstGeom>
          <a:ln w="57150" cap="flat" cmpd="sng" algn="ctr">
            <a:solidFill>
              <a:srgbClr val="C00000"/>
            </a:solidFill>
            <a:prstDash val="solid"/>
            <a:headEnd type="arrow" len="med"/>
            <a:tailEnd type="arrow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80312916" name="ZoneTexte 9"/>
          <p:cNvSpPr txBox="1"/>
          <p:nvPr/>
        </p:nvSpPr>
        <p:spPr bwMode="auto">
          <a:xfrm>
            <a:off x="4711075" y="3155644"/>
            <a:ext cx="1669329" cy="1072805"/>
          </a:xfrm>
          <a:prstGeom prst="rect">
            <a:avLst/>
          </a:prstGeom>
          <a:noFill/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8000">
                <a:solidFill>
                  <a:srgbClr val="C00000"/>
                </a:solidFill>
              </a:rPr>
              <a:t>⚙</a:t>
            </a:r>
            <a:r>
              <a:rPr sz="3600">
                <a:solidFill>
                  <a:srgbClr val="C00000"/>
                </a:solidFill>
              </a:rPr>
              <a:t>⚙</a:t>
            </a:r>
            <a:endParaRPr sz="8000">
              <a:solidFill>
                <a:srgbClr val="C00000"/>
              </a:solidFill>
            </a:endParaRPr>
          </a:p>
        </p:txBody>
      </p:sp>
      <p:sp>
        <p:nvSpPr>
          <p:cNvPr id="6062321" name="Émoticône 10"/>
          <p:cNvSpPr/>
          <p:nvPr/>
        </p:nvSpPr>
        <p:spPr bwMode="auto">
          <a:xfrm>
            <a:off x="2194129" y="31572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3088174" name="Organigramme : Alternative 11"/>
          <p:cNvSpPr/>
          <p:nvPr/>
        </p:nvSpPr>
        <p:spPr bwMode="auto">
          <a:xfrm>
            <a:off x="1271464" y="4145463"/>
            <a:ext cx="2684618" cy="612648"/>
          </a:xfrm>
          <a:prstGeom prst="flowChartAlternateProcess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>
                <a:solidFill>
                  <a:schemeClr val="tx1"/>
                </a:solidFill>
                <a:latin typeface="Arial"/>
                <a:cs typeface="Arial"/>
              </a:rPr>
              <a:t>Mon script, logiciel, etc.</a:t>
            </a:r>
            <a:endParaRPr>
              <a:latin typeface="Arial"/>
              <a:cs typeface="Arial"/>
            </a:endParaRPr>
          </a:p>
        </p:txBody>
      </p:sp>
      <p:pic>
        <p:nvPicPr>
          <p:cNvPr id="797644796" name="Image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0239" y="3533786"/>
            <a:ext cx="1836000" cy="1836000"/>
          </a:xfrm>
          <a:prstGeom prst="rect">
            <a:avLst/>
          </a:prstGeom>
          <a:effectLst/>
        </p:spPr>
      </p:pic>
      <p:sp>
        <p:nvSpPr>
          <p:cNvPr id="861297337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  <a:effectLst/>
        </p:spPr>
        <p:txBody>
          <a:bodyPr/>
          <a:lstStyle/>
          <a:p>
            <a:pPr>
              <a:defRPr/>
            </a:pPr>
            <a:fld id="{F67F621E-DAFD-D4C1-A60C-1F9B4C393949}" type="slidenum">
              <a:rPr lang="en-US"/>
              <a:t>39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4687609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4</a:t>
            </a:fld>
            <a:endParaRPr lang="fr-FR"/>
          </a:p>
        </p:txBody>
      </p:sp>
      <p:sp>
        <p:nvSpPr>
          <p:cNvPr id="1218026840" name="Espace réservé du texte 2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projet national</a:t>
            </a:r>
            <a:endParaRPr/>
          </a:p>
        </p:txBody>
      </p:sp>
      <p:pic>
        <p:nvPicPr>
          <p:cNvPr id="1774380935" name="Image 1523320264">
            <a:hlinkClick r:id="rId3"/>
          </p:cNvPr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2087589" y="1779588"/>
            <a:ext cx="2666948" cy="4351337"/>
          </a:xfrm>
          <a:prstGeom prst="rect">
            <a:avLst/>
          </a:prstGeom>
        </p:spPr>
      </p:pic>
      <p:sp>
        <p:nvSpPr>
          <p:cNvPr id="464804429" name="Espace réservé du contenu 4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458123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fr-FR" sz="2000">
                <a:latin typeface="Arial"/>
                <a:cs typeface="Arial"/>
              </a:rPr>
              <a:t>Créer </a:t>
            </a:r>
            <a:r>
              <a:rPr lang="fr-FR" sz="2000" b="1">
                <a:solidFill>
                  <a:srgbClr val="12B09D"/>
                </a:solidFill>
                <a:latin typeface="Arial"/>
                <a:cs typeface="Arial"/>
              </a:rPr>
              <a:t>Recherche Data Gouv</a:t>
            </a:r>
            <a:r>
              <a:rPr lang="fr-FR" sz="2000">
                <a:latin typeface="Arial"/>
                <a:cs typeface="Arial"/>
              </a:rPr>
              <a:t> qui proposera une offre souveraine et certifiée (</a:t>
            </a:r>
            <a:r>
              <a:rPr lang="fr-FR" sz="2000" i="1" u="sng">
                <a:latin typeface="Arial"/>
                <a:cs typeface="Arial"/>
                <a:hlinkClick r:id="rId5" tooltip="https://www.coretrustseal.org/"/>
              </a:rPr>
              <a:t>Core</a:t>
            </a:r>
            <a:r>
              <a:rPr lang="fr-FR" sz="2000" i="1" u="sng">
                <a:latin typeface="Arial"/>
                <a:cs typeface="Arial"/>
                <a:hlinkClick r:id="rId5" tooltip="https://www.coretrustseal.org/"/>
              </a:rPr>
              <a:t> trust </a:t>
            </a:r>
            <a:r>
              <a:rPr lang="fr-FR" sz="2000" i="1" u="sng">
                <a:latin typeface="Arial"/>
                <a:cs typeface="Arial"/>
                <a:hlinkClick r:id="rId5" tooltip="https://www.coretrustseal.org/"/>
              </a:rPr>
              <a:t>seal</a:t>
            </a:r>
            <a:r>
              <a:rPr lang="fr-FR" sz="2000">
                <a:latin typeface="Arial"/>
                <a:cs typeface="Arial"/>
              </a:rPr>
              <a:t>) de dépôt et de signalement des données de recherche ainsi qu’une </a:t>
            </a:r>
            <a:r>
              <a:rPr lang="fr-FR" sz="2000" b="1">
                <a:latin typeface="Arial"/>
                <a:cs typeface="Arial"/>
              </a:rPr>
              <a:t>offre d’accompagnement des chercheurs</a:t>
            </a:r>
            <a:r>
              <a:rPr lang="fr-FR" sz="2000">
                <a:latin typeface="Arial"/>
                <a:cs typeface="Arial"/>
              </a:rPr>
              <a:t>, à travers:</a:t>
            </a:r>
            <a:endParaRPr sz="2000"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un réseau territorial d’« </a:t>
            </a:r>
            <a:r>
              <a:rPr lang="fr-FR" sz="2000" b="1">
                <a:solidFill>
                  <a:srgbClr val="12B09D"/>
                </a:solidFill>
                <a:latin typeface="Arial"/>
                <a:cs typeface="Arial"/>
              </a:rPr>
              <a:t>ateliers de la donnée</a:t>
            </a:r>
            <a:r>
              <a:rPr lang="fr-FR" sz="2000">
                <a:latin typeface="Arial"/>
                <a:cs typeface="Arial"/>
              </a:rPr>
              <a:t> » labellisés, mobilisant une large palette de compétences et de métiers pour un accompagnement de proximité ;</a:t>
            </a:r>
            <a:endParaRPr sz="2000"/>
          </a:p>
          <a:p>
            <a:pPr algn="just">
              <a:defRPr/>
            </a:pPr>
            <a:r>
              <a:rPr lang="fr-FR" sz="2000">
                <a:latin typeface="Arial"/>
                <a:cs typeface="Arial"/>
              </a:rPr>
              <a:t>des </a:t>
            </a:r>
            <a:r>
              <a:rPr lang="fr-FR" sz="2000" b="1">
                <a:solidFill>
                  <a:srgbClr val="12B09D"/>
                </a:solidFill>
                <a:latin typeface="Arial"/>
                <a:cs typeface="Arial"/>
              </a:rPr>
              <a:t>centres de référence thématiques</a:t>
            </a:r>
            <a:r>
              <a:rPr lang="fr-FR" sz="2000">
                <a:latin typeface="Arial"/>
                <a:cs typeface="Arial"/>
              </a:rPr>
              <a:t> qui définissent les pratiques de gestion, de description et d’ouverture des données propres à une discipline ou un domaine de recherche.</a:t>
            </a:r>
            <a:endParaRPr sz="2000"/>
          </a:p>
        </p:txBody>
      </p:sp>
      <p:sp>
        <p:nvSpPr>
          <p:cNvPr id="454674981" name="Rectangle 983753775"/>
          <p:cNvSpPr/>
          <p:nvPr/>
        </p:nvSpPr>
        <p:spPr bwMode="auto">
          <a:xfrm>
            <a:off x="2423591" y="4787007"/>
            <a:ext cx="1005409" cy="795913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1901560" name="Rectangle 983753775"/>
          <p:cNvSpPr/>
          <p:nvPr/>
        </p:nvSpPr>
        <p:spPr bwMode="auto">
          <a:xfrm>
            <a:off x="6096000" y="1779189"/>
            <a:ext cx="5257800" cy="4458123"/>
          </a:xfrm>
          <a:prstGeom prst="rect">
            <a:avLst/>
          </a:prstGeom>
          <a:noFill/>
          <a:ln w="5715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86262341" name="Connecteur en arc 3"/>
          <p:cNvCxnSpPr>
            <a:stCxn id="454674981" idx="0"/>
            <a:endCxn id="211901560" idx="1"/>
          </p:cNvCxnSpPr>
          <p:nvPr/>
        </p:nvCxnSpPr>
        <p:spPr bwMode="auto">
          <a:xfrm rot="16199969">
            <a:off x="4116696" y="2817849"/>
            <a:ext cx="788902" cy="3169704"/>
          </a:xfrm>
          <a:prstGeom prst="curvedConnector2">
            <a:avLst/>
          </a:prstGeom>
          <a:ln w="57150" cap="flat" cmpd="sng" algn="ctr">
            <a:solidFill>
              <a:schemeClr val="tx2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9385911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Analogie</a:t>
            </a:r>
            <a:endParaRPr/>
          </a:p>
        </p:txBody>
      </p:sp>
      <p:sp>
        <p:nvSpPr>
          <p:cNvPr id="1247623715" name="Espace réservé du contenu 5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1299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ea typeface="Calibri"/>
                <a:cs typeface="Arial"/>
              </a:rPr>
              <a:t>Un </a:t>
            </a:r>
            <a:r>
              <a:rPr lang="fr-FR" sz="2400" b="1">
                <a:solidFill>
                  <a:schemeClr val="accent6"/>
                </a:solidFill>
                <a:latin typeface="Arial"/>
                <a:ea typeface="Calibri"/>
                <a:cs typeface="Arial"/>
              </a:rPr>
              <a:t>annuaire téléphonique</a:t>
            </a:r>
            <a:r>
              <a:rPr lang="fr-FR" sz="2400">
                <a:latin typeface="Arial"/>
                <a:ea typeface="Calibri"/>
                <a:cs typeface="Arial"/>
              </a:rPr>
              <a:t> permet à un </a:t>
            </a:r>
            <a:r>
              <a:rPr lang="fr-FR" sz="2400" b="1">
                <a:solidFill>
                  <a:srgbClr val="12B09D"/>
                </a:solidFill>
                <a:latin typeface="Arial"/>
                <a:ea typeface="Calibri"/>
                <a:cs typeface="Arial"/>
              </a:rPr>
              <a:t>humain</a:t>
            </a:r>
            <a:r>
              <a:rPr lang="fr-FR" sz="2400">
                <a:latin typeface="Arial"/>
                <a:ea typeface="Calibri"/>
                <a:cs typeface="Arial"/>
              </a:rPr>
              <a:t>, de demander une information à un autre </a:t>
            </a:r>
            <a:r>
              <a:rPr lang="fr-FR" sz="2400" b="1">
                <a:solidFill>
                  <a:srgbClr val="12B09D"/>
                </a:solidFill>
                <a:latin typeface="Arial"/>
                <a:ea typeface="Calibri"/>
                <a:cs typeface="Arial"/>
              </a:rPr>
              <a:t>humain</a:t>
            </a:r>
            <a:r>
              <a:rPr lang="fr-FR" sz="2400">
                <a:latin typeface="Arial"/>
                <a:ea typeface="Calibri"/>
                <a:cs typeface="Arial"/>
              </a:rPr>
              <a:t>, par </a:t>
            </a:r>
            <a:r>
              <a:rPr lang="fr-FR" sz="2400" b="1">
                <a:solidFill>
                  <a:schemeClr val="accent5"/>
                </a:solidFill>
                <a:latin typeface="Arial"/>
                <a:ea typeface="Calibri"/>
                <a:cs typeface="Arial"/>
              </a:rPr>
              <a:t>téléphone</a:t>
            </a:r>
            <a:r>
              <a:rPr lang="fr-FR" sz="2400">
                <a:latin typeface="Arial"/>
                <a:ea typeface="Calibri"/>
                <a:cs typeface="Arial"/>
              </a:rPr>
              <a:t>.</a:t>
            </a:r>
            <a:endParaRPr lang="fr-FR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ea typeface="Calibri"/>
                <a:cs typeface="Arial"/>
              </a:rPr>
              <a:t>Une </a:t>
            </a:r>
            <a:r>
              <a:rPr lang="fr-FR" sz="2400" b="1">
                <a:solidFill>
                  <a:schemeClr val="accent6"/>
                </a:solidFill>
                <a:latin typeface="Arial"/>
                <a:ea typeface="Calibri"/>
                <a:cs typeface="Arial"/>
              </a:rPr>
              <a:t>API</a:t>
            </a:r>
            <a:r>
              <a:rPr lang="fr-FR" sz="2400">
                <a:latin typeface="Arial"/>
                <a:ea typeface="Calibri"/>
                <a:cs typeface="Arial"/>
              </a:rPr>
              <a:t>, permet à un </a:t>
            </a:r>
            <a:r>
              <a:rPr lang="fr-FR" sz="2400" b="1">
                <a:solidFill>
                  <a:srgbClr val="12B09D"/>
                </a:solidFill>
                <a:latin typeface="Arial"/>
                <a:ea typeface="Calibri"/>
                <a:cs typeface="Arial"/>
              </a:rPr>
              <a:t>ordinateur</a:t>
            </a:r>
            <a:r>
              <a:rPr lang="fr-FR" sz="2400" b="1">
                <a:latin typeface="Arial"/>
                <a:ea typeface="Calibri"/>
                <a:cs typeface="Arial"/>
              </a:rPr>
              <a:t> </a:t>
            </a:r>
            <a:r>
              <a:rPr lang="fr-FR" sz="2400">
                <a:latin typeface="Arial"/>
                <a:ea typeface="Calibri"/>
                <a:cs typeface="Arial"/>
              </a:rPr>
              <a:t>de demander une information à un </a:t>
            </a:r>
            <a:r>
              <a:rPr lang="fr-FR" sz="2400" b="1">
                <a:solidFill>
                  <a:srgbClr val="12B09D"/>
                </a:solidFill>
                <a:latin typeface="Arial"/>
                <a:ea typeface="Calibri"/>
                <a:cs typeface="Arial"/>
              </a:rPr>
              <a:t>autre ordinateur</a:t>
            </a:r>
            <a:r>
              <a:rPr lang="fr-FR" sz="2400">
                <a:latin typeface="Arial"/>
                <a:ea typeface="Calibri"/>
                <a:cs typeface="Arial"/>
              </a:rPr>
              <a:t>, par </a:t>
            </a:r>
            <a:r>
              <a:rPr lang="fr-FR" sz="2400" b="1">
                <a:solidFill>
                  <a:schemeClr val="accent5"/>
                </a:solidFill>
                <a:latin typeface="Arial"/>
                <a:ea typeface="Calibri"/>
                <a:cs typeface="Arial"/>
              </a:rPr>
              <a:t>internet</a:t>
            </a:r>
            <a:r>
              <a:rPr lang="fr-FR" sz="2400">
                <a:latin typeface="Arial"/>
                <a:ea typeface="Calibri"/>
                <a:cs typeface="Arial"/>
              </a:rPr>
              <a:t>.</a:t>
            </a:r>
            <a:endParaRPr lang="fr-FR" sz="2400">
              <a:latin typeface="Arial"/>
              <a:cs typeface="Arial"/>
            </a:endParaRPr>
          </a:p>
          <a:p>
            <a:pPr marL="0" indent="0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endParaRPr lang="fr-FR" sz="2400" b="1">
              <a:latin typeface="Arial"/>
              <a:ea typeface="Calibri"/>
              <a:cs typeface="Arial"/>
            </a:endParaRPr>
          </a:p>
          <a:p>
            <a:pPr marL="0" indent="0" algn="ctr">
              <a:lnSpc>
                <a:spcPct val="150000"/>
              </a:lnSpc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 i="1">
                <a:latin typeface="Arial"/>
                <a:ea typeface="Calibri"/>
                <a:cs typeface="Arial"/>
              </a:rPr>
              <a:t>Source : api.gouv.fr, consultation le 18/10/2021</a:t>
            </a:r>
            <a:endParaRPr lang="fr-FR" sz="2400">
              <a:latin typeface="Arial"/>
              <a:ea typeface="Calibri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</p:txBody>
      </p:sp>
      <p:sp>
        <p:nvSpPr>
          <p:cNvPr id="1017765417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52CD59BE-9D60-33C2-EE65-049D1283F7EB}" type="slidenum">
              <a:rPr lang="en-US"/>
              <a:t>40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755609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41</a:t>
            </a:fld>
            <a:endParaRPr lang="en-US"/>
          </a:p>
        </p:txBody>
      </p:sp>
      <p:sp>
        <p:nvSpPr>
          <p:cNvPr id="634356447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Votre premier appel API</a:t>
            </a:r>
            <a:endParaRPr/>
          </a:p>
        </p:txBody>
      </p:sp>
      <p:sp>
        <p:nvSpPr>
          <p:cNvPr id="312954880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6789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fr-FR" sz="2400">
                <a:latin typeface="Arial"/>
                <a:cs typeface="Arial"/>
              </a:rPr>
              <a:t>Vous l’avez fait sans le savoir !</a:t>
            </a:r>
            <a:endParaRPr sz="2400"/>
          </a:p>
        </p:txBody>
      </p:sp>
      <p:pic>
        <p:nvPicPr>
          <p:cNvPr id="622615615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916122" y="2500923"/>
            <a:ext cx="2369280" cy="3945927"/>
          </a:xfrm>
          <a:prstGeom prst="rect">
            <a:avLst/>
          </a:prstGeom>
        </p:spPr>
      </p:pic>
      <p:pic>
        <p:nvPicPr>
          <p:cNvPr id="2143728334" name="Image 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400359" y="3550866"/>
            <a:ext cx="962965" cy="950738"/>
          </a:xfrm>
          <a:prstGeom prst="rect">
            <a:avLst/>
          </a:prstGeom>
        </p:spPr>
      </p:pic>
      <p:pic>
        <p:nvPicPr>
          <p:cNvPr id="1651062354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550351" y="1008087"/>
            <a:ext cx="1548024" cy="1266193"/>
          </a:xfrm>
          <a:prstGeom prst="rect">
            <a:avLst/>
          </a:prstGeom>
        </p:spPr>
      </p:pic>
      <p:pic>
        <p:nvPicPr>
          <p:cNvPr id="1745182600" name="Imag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1">
            <a:off x="2519609" y="2555329"/>
            <a:ext cx="715104" cy="995537"/>
          </a:xfrm>
          <a:prstGeom prst="rect">
            <a:avLst/>
          </a:prstGeom>
        </p:spPr>
      </p:pic>
      <p:pic>
        <p:nvPicPr>
          <p:cNvPr id="883756182" name="Image 8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36600" y="5286199"/>
            <a:ext cx="998788" cy="936178"/>
          </a:xfrm>
          <a:prstGeom prst="rect">
            <a:avLst/>
          </a:prstGeom>
        </p:spPr>
      </p:pic>
      <p:pic>
        <p:nvPicPr>
          <p:cNvPr id="2146013616" name="Image 9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7690260" y="4501604"/>
            <a:ext cx="860091" cy="5835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601250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42</a:t>
            </a:fld>
            <a:endParaRPr lang="en-US"/>
          </a:p>
        </p:txBody>
      </p:sp>
      <p:sp>
        <p:nvSpPr>
          <p:cNvPr id="75087949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6082998" cy="3651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Votre premier appel API vers l’entrepôt</a:t>
            </a:r>
            <a:endParaRPr/>
          </a:p>
        </p:txBody>
      </p:sp>
      <p:sp>
        <p:nvSpPr>
          <p:cNvPr id="189092160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99387"/>
            <a:ext cx="11017740" cy="377788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200000"/>
              </a:lnSpc>
              <a:buSzPct val="130000"/>
              <a:buNone/>
              <a:defRPr/>
            </a:pPr>
            <a:r>
              <a:rPr lang="fr-FR">
                <a:latin typeface="Arial"/>
                <a:ea typeface="Arial"/>
                <a:cs typeface="Arial"/>
              </a:rPr>
              <a:t>Dans votre navigateur, tapez :</a:t>
            </a:r>
            <a:br>
              <a:rPr lang="fr-FR">
                <a:latin typeface="Arial"/>
                <a:ea typeface="Arial"/>
                <a:cs typeface="Arial"/>
              </a:rPr>
            </a:br>
            <a:r>
              <a:rPr lang="fr-FR" u="sng">
                <a:latin typeface="Consolas"/>
                <a:ea typeface="Consolas"/>
                <a:cs typeface="Consolas"/>
                <a:hlinkClick r:id="rId3" tooltip="https://entrepot.recherche.data.gouv.fr/api/metadatablocks"/>
              </a:rPr>
              <a:t>https://entrepot.recherche.data.gouv.fr/api/metadatablocks</a:t>
            </a:r>
            <a:br>
              <a:rPr lang="fr-FR">
                <a:latin typeface="Arial"/>
                <a:ea typeface="Arial"/>
                <a:cs typeface="Arial"/>
              </a:rPr>
            </a:br>
            <a:r>
              <a:rPr lang="fr-FR">
                <a:latin typeface="Arial"/>
                <a:ea typeface="Arial"/>
                <a:cs typeface="Arial"/>
              </a:rPr>
              <a:t>et voilà  !</a:t>
            </a:r>
            <a:endParaRPr/>
          </a:p>
          <a:p>
            <a:pPr marL="0" indent="0">
              <a:lnSpc>
                <a:spcPct val="200000"/>
              </a:lnSpc>
              <a:buSzPct val="130000"/>
              <a:buNone/>
              <a:defRPr/>
            </a:pPr>
            <a:r>
              <a:rPr lang="fr-FR" i="1">
                <a:latin typeface="Arial"/>
                <a:ea typeface="Arial"/>
                <a:cs typeface="Arial"/>
              </a:rPr>
              <a:t>Bonus : Si votre navigateur affiche plusieurs onglets, ouvrir l’onglet “Raw Data”</a:t>
            </a:r>
            <a:endParaRPr lang="fr-FR" i="1">
              <a:latin typeface="Arial"/>
              <a:cs typeface="Arial"/>
            </a:endParaRPr>
          </a:p>
        </p:txBody>
      </p:sp>
      <p:sp>
        <p:nvSpPr>
          <p:cNvPr id="1717993795" name="ZoneTexte 4"/>
          <p:cNvSpPr txBox="1"/>
          <p:nvPr/>
        </p:nvSpPr>
        <p:spPr bwMode="auto">
          <a:xfrm>
            <a:off x="4928925" y="5373217"/>
            <a:ext cx="2334148" cy="64011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sz="3600">
                <a:latin typeface="Open Sans Semibold"/>
                <a:ea typeface="Open Sans Semibold"/>
                <a:cs typeface="Open Sans Semibold"/>
              </a:rPr>
              <a:t>{json}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98317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>
          <a:effectLst/>
        </p:spPr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43</a:t>
            </a:fld>
            <a:endParaRPr lang="en-US"/>
          </a:p>
        </p:txBody>
      </p:sp>
      <p:sp>
        <p:nvSpPr>
          <p:cNvPr id="1697587865" name="Espace réservé du texte 2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Un peu de vocabulaire</a:t>
            </a:r>
            <a:endParaRPr/>
          </a:p>
          <a:p>
            <a:pPr>
              <a:defRPr/>
            </a:pPr>
            <a:endParaRPr lang="fr-FR"/>
          </a:p>
        </p:txBody>
      </p:sp>
      <p:sp>
        <p:nvSpPr>
          <p:cNvPr id="181945514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730407" cy="4357219"/>
          </a:xfrm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7500" lnSpcReduction="10000"/>
          </a:bodyPr>
          <a:lstStyle/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Protocole : par quoi on échange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Serveur : avec qui/quoi on échange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Version : permet d’utiliser l’ancienne version d’une API si elle change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Endpoint : point d’entrée, quelle commande on effectue</a:t>
            </a:r>
            <a:endParaRPr/>
          </a:p>
          <a:p>
            <a:pPr marL="457200" indent="-457200">
              <a:buFont typeface="+mj-lt"/>
              <a:buAutoNum type="arabicPeriod"/>
              <a:defRPr/>
            </a:pPr>
            <a:r>
              <a:rPr lang="fr-FR">
                <a:latin typeface="Arial"/>
                <a:cs typeface="Arial"/>
              </a:rPr>
              <a:t>Paramètres : avec quelles spécificités</a:t>
            </a:r>
            <a:endParaRPr/>
          </a:p>
        </p:txBody>
      </p:sp>
      <p:sp>
        <p:nvSpPr>
          <p:cNvPr id="497555643" name="Accolade fermante 5"/>
          <p:cNvSpPr/>
          <p:nvPr/>
        </p:nvSpPr>
        <p:spPr bwMode="auto">
          <a:xfrm rot="5399976">
            <a:off x="547105" y="2160592"/>
            <a:ext cx="136591" cy="801198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11694919" name="ZoneTexte 6"/>
          <p:cNvSpPr txBox="1"/>
          <p:nvPr/>
        </p:nvSpPr>
        <p:spPr bwMode="auto">
          <a:xfrm>
            <a:off x="74645" y="3279229"/>
            <a:ext cx="1737527" cy="365795"/>
          </a:xfrm>
          <a:prstGeom prst="rect">
            <a:avLst/>
          </a:prstGeom>
          <a:noFill/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1. protocole</a:t>
            </a:r>
            <a:endParaRPr sz="2100">
              <a:latin typeface="Arial"/>
              <a:ea typeface="Calibri"/>
              <a:cs typeface="Arial"/>
            </a:endParaRPr>
          </a:p>
        </p:txBody>
      </p:sp>
      <p:cxnSp>
        <p:nvCxnSpPr>
          <p:cNvPr id="578943709" name="Connecteur droit 7"/>
          <p:cNvCxnSpPr/>
          <p:nvPr/>
        </p:nvCxnSpPr>
        <p:spPr bwMode="auto">
          <a:xfrm rot="16199969" flipH="1">
            <a:off x="293905" y="2902491"/>
            <a:ext cx="639276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431604431" name="Accolade fermante 8"/>
          <p:cNvSpPr/>
          <p:nvPr/>
        </p:nvSpPr>
        <p:spPr bwMode="auto">
          <a:xfrm rot="5399976">
            <a:off x="3311303" y="473542"/>
            <a:ext cx="144064" cy="416785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4270400" name="ZoneTexte 9"/>
          <p:cNvSpPr txBox="1"/>
          <p:nvPr/>
        </p:nvSpPr>
        <p:spPr bwMode="auto">
          <a:xfrm>
            <a:off x="2638762" y="2775174"/>
            <a:ext cx="1600675" cy="357039"/>
          </a:xfrm>
          <a:prstGeom prst="rect">
            <a:avLst/>
          </a:prstGeom>
          <a:noFill/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2. serveur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468056931" name="Accolade fermante 10"/>
          <p:cNvSpPr/>
          <p:nvPr/>
        </p:nvSpPr>
        <p:spPr bwMode="auto">
          <a:xfrm rot="5399976">
            <a:off x="6102667" y="2404122"/>
            <a:ext cx="164808" cy="30684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27966404" name="ZoneTexte 11"/>
          <p:cNvSpPr txBox="1"/>
          <p:nvPr/>
        </p:nvSpPr>
        <p:spPr bwMode="auto">
          <a:xfrm>
            <a:off x="5465843" y="3279230"/>
            <a:ext cx="1440160" cy="365794"/>
          </a:xfrm>
          <a:prstGeom prst="rect">
            <a:avLst/>
          </a:prstGeom>
          <a:noFill/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3. version</a:t>
            </a:r>
            <a:endParaRPr sz="2100">
              <a:latin typeface="Arial"/>
              <a:ea typeface="Calibri"/>
              <a:cs typeface="Arial"/>
            </a:endParaRPr>
          </a:p>
        </p:txBody>
      </p:sp>
      <p:cxnSp>
        <p:nvCxnSpPr>
          <p:cNvPr id="1411248419" name="Connecteur droit 12"/>
          <p:cNvCxnSpPr/>
          <p:nvPr/>
        </p:nvCxnSpPr>
        <p:spPr bwMode="auto">
          <a:xfrm rot="16199969" flipH="1">
            <a:off x="5864833" y="2959591"/>
            <a:ext cx="639277" cy="0"/>
          </a:xfrm>
          <a:prstGeom prst="line">
            <a:avLst/>
          </a:prstGeom>
          <a:ln w="1904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1946173514" name="Accolade fermante 13"/>
          <p:cNvSpPr/>
          <p:nvPr/>
        </p:nvSpPr>
        <p:spPr bwMode="auto">
          <a:xfrm rot="5399976">
            <a:off x="6855909" y="2093008"/>
            <a:ext cx="143075" cy="927906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6493398" name="ZoneTexte 14"/>
          <p:cNvSpPr txBox="1"/>
          <p:nvPr/>
        </p:nvSpPr>
        <p:spPr bwMode="auto">
          <a:xfrm>
            <a:off x="6048008" y="2763718"/>
            <a:ext cx="1861174" cy="344758"/>
          </a:xfrm>
          <a:prstGeom prst="rect">
            <a:avLst/>
          </a:prstGeom>
          <a:noFill/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4. endpoint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423506365" name="Accolade fermante 15"/>
          <p:cNvSpPr/>
          <p:nvPr/>
        </p:nvSpPr>
        <p:spPr bwMode="auto">
          <a:xfrm rot="5399976">
            <a:off x="9648785" y="319312"/>
            <a:ext cx="135641" cy="4482771"/>
          </a:xfrm>
          <a:prstGeom prst="rightBrace">
            <a:avLst>
              <a:gd name="adj1" fmla="val 8333"/>
              <a:gd name="adj2" fmla="val 50000"/>
            </a:avLst>
          </a:prstGeom>
          <a:noFill/>
          <a:ln w="19049" cap="flat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052847270" name="ZoneTexte 16"/>
          <p:cNvSpPr txBox="1"/>
          <p:nvPr/>
        </p:nvSpPr>
        <p:spPr bwMode="auto">
          <a:xfrm>
            <a:off x="8535433" y="2794459"/>
            <a:ext cx="2121459" cy="321401"/>
          </a:xfrm>
          <a:prstGeom prst="rect">
            <a:avLst/>
          </a:prstGeom>
          <a:noFill/>
          <a:effectLst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2100">
                <a:solidFill>
                  <a:srgbClr val="275662"/>
                </a:solidFill>
                <a:latin typeface="Arial"/>
                <a:ea typeface="Calibri"/>
                <a:cs typeface="Arial"/>
              </a:rPr>
              <a:t>5. paramètres</a:t>
            </a:r>
            <a:endParaRPr sz="2100">
              <a:latin typeface="Arial"/>
              <a:ea typeface="Calibri"/>
              <a:cs typeface="Arial"/>
            </a:endParaRPr>
          </a:p>
        </p:txBody>
      </p:sp>
      <p:sp>
        <p:nvSpPr>
          <p:cNvPr id="1656841560" name="ZoneTexte 4"/>
          <p:cNvSpPr txBox="1"/>
          <p:nvPr/>
        </p:nvSpPr>
        <p:spPr bwMode="auto">
          <a:xfrm>
            <a:off x="1" y="2076504"/>
            <a:ext cx="12192000" cy="3847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1900" u="sng">
                <a:latin typeface="Consolas"/>
                <a:cs typeface="Arial"/>
                <a:hlinkClick r:id="rId3" tooltip="https://entrepot.recherche.data.gouv.fr/api/v1/search?q=*&amp;fq=publicationStatus:Published"/>
              </a:rPr>
              <a:t>https://entrepot.recherche.data.gouv.fr/api/v1/search?q=*&amp;fq=publicationStatus:Published</a:t>
            </a:r>
            <a:endParaRPr lang="fr-FR" sz="1900">
              <a:latin typeface="Consolas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90730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BD66D50-DC82-619C-20F5-AD3FDA986E31}" type="slidenum">
              <a:rPr lang="en-US"/>
              <a:t>44</a:t>
            </a:fld>
            <a:endParaRPr lang="en-US"/>
          </a:p>
        </p:txBody>
      </p:sp>
      <p:sp>
        <p:nvSpPr>
          <p:cNvPr id="1449327071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10142222" cy="3651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cs typeface="Arial"/>
              </a:rPr>
              <a:t>Quelques commandes supplémentaires</a:t>
            </a:r>
            <a:endParaRPr/>
          </a:p>
        </p:txBody>
      </p:sp>
      <p:sp>
        <p:nvSpPr>
          <p:cNvPr id="1421697175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1"/>
            <a:ext cx="10525124" cy="410230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cs typeface="Arial"/>
              </a:rPr>
              <a:t>Pour obtenir le schéma du bloc de métadonnées Générales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3" tooltip="https://entrepot.recherche.data.gouv.fr/api/metadatablocks/citation"/>
              </a:rPr>
              <a:t>https://entrepot.recherche.data.gouv.fr/api/metadatablocks/citation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cs typeface="Arial"/>
              </a:rPr>
              <a:t>Tester de réaliser l’appel avec un autre bloc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  <a:hlinkClick r:id="rId3" tooltip="https://entrepot.recherche.data.gouv.fr/api/metadatablocks/citation"/>
              </a:rPr>
              <a:t>https://entrepot.recherche.data.gouv.fr/api/metadatablocks/{bloc}</a:t>
            </a: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cs typeface="Arial"/>
              </a:rPr>
              <a:t>Tester une recherche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4" tooltip="https://entrepot.recherche.data.gouv.fr/api/search?q=banana"/>
              </a:rPr>
              <a:t>https://entrepot.recherche.data.gouv.fr/api/search?q=banana</a:t>
            </a:r>
            <a:r>
              <a:rPr lang="fr-FR" sz="2100" b="0" i="0" strike="noStrike" cap="none" spc="0">
                <a:latin typeface="Consolas"/>
                <a:ea typeface="Consolas"/>
                <a:cs typeface="Consolas"/>
              </a:rPr>
              <a:t> </a:t>
            </a:r>
            <a:endParaRPr lang="fr-FR" sz="2100" b="0" i="0" u="none" strike="noStrike" cap="none" spc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662308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6C863D2-68FB-1F6F-11D5-DA4256301C4F}" type="slidenum">
              <a:rPr lang="en-US"/>
              <a:t>45</a:t>
            </a:fld>
            <a:endParaRPr lang="en-US"/>
          </a:p>
        </p:txBody>
      </p:sp>
      <p:sp>
        <p:nvSpPr>
          <p:cNvPr id="261662242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9265922" cy="365124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Tester les paramètres pour une recherche</a:t>
            </a:r>
            <a:endParaRPr/>
          </a:p>
        </p:txBody>
      </p:sp>
      <p:sp>
        <p:nvSpPr>
          <p:cNvPr id="1522964452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1"/>
            <a:ext cx="10971607" cy="361384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sz="2400">
                <a:latin typeface="Arial"/>
                <a:ea typeface="Arial"/>
                <a:cs typeface="Arial"/>
              </a:rPr>
              <a:t>Tester une nouvelle recherche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3" tooltip="https://entrepot.recherche.data.gouv.fr/api/search?q=tree"/>
              </a:rPr>
              <a:t>https://entrepot.recherche.data.gouv.fr/api/search?q=tree</a:t>
            </a: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Filtrer sur un champ de métadonnées :</a:t>
            </a:r>
            <a:endParaRPr lang="fr-FR" sz="2100" b="0" i="0" strike="noStrike" cap="none" spc="0">
              <a:latin typeface="Arial"/>
              <a:ea typeface="Consolas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solidFill>
                  <a:schemeClr val="tx1"/>
                </a:solidFill>
                <a:latin typeface="Consolas"/>
                <a:ea typeface="Consolas"/>
                <a:cs typeface="Consolas"/>
                <a:hlinkClick r:id="rId4" tooltip="https://entrepot.recherche.data.gouv.fr/api/search?q=tree&amp;fq=title:tree"/>
              </a:rPr>
              <a:t>https://entrepot.recherche.data.gouv.fr/api/search?q=tree&amp;fq=title:tree</a:t>
            </a: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lang="fr-FR" sz="2100" b="0" i="0" strike="noStrike" cap="none" spc="0"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Limiter le nombre de résultats par page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5" tooltip="https://entrepot.recherche.data.gouv.fr/api/search?per_page=1&amp;q=tree&amp;fq=title:tree"/>
              </a:rPr>
              <a:t>https://entrepot.recherche.data.gouv.fr/api/search?per_page=1&amp;q=tree</a:t>
            </a:r>
            <a:br>
              <a:rPr lang="fr-FR" sz="2100" b="0" i="0" u="sng" strike="noStrike" cap="none" spc="0">
                <a:latin typeface="Consolas"/>
                <a:ea typeface="Consolas"/>
                <a:cs typeface="Consolas"/>
                <a:hlinkClick r:id="rId5" tooltip="https://entrepot.recherche.data.gouv.fr/api/search?per_page=1&amp;q=tree&amp;fq=title:tree"/>
              </a:rPr>
            </a:br>
            <a:r>
              <a:rPr lang="fr-FR" sz="2100" b="0" i="0" u="sng" strike="noStrike" cap="none" spc="0">
                <a:latin typeface="Consolas"/>
                <a:ea typeface="Consolas"/>
                <a:cs typeface="Consolas"/>
                <a:hlinkClick r:id="rId5" tooltip="https://entrepot.recherche.data.gouv.fr/api/search?per_page=1&amp;q=tree&amp;fq=title:tree"/>
              </a:rPr>
              <a:t>&amp;fq=title:tree</a:t>
            </a:r>
            <a:r>
              <a:rPr lang="fr-FR" sz="2100" b="0" i="0" strike="noStrike" cap="none" spc="0">
                <a:latin typeface="Consolas"/>
                <a:ea typeface="Consolas"/>
                <a:cs typeface="Consolas"/>
              </a:rPr>
              <a:t> 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019236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46</a:t>
            </a:fld>
            <a:endParaRPr lang="en-US"/>
          </a:p>
        </p:txBody>
      </p:sp>
      <p:sp>
        <p:nvSpPr>
          <p:cNvPr id="186538714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méthodes : </a:t>
            </a:r>
            <a:endParaRPr/>
          </a:p>
        </p:txBody>
      </p:sp>
      <p:sp>
        <p:nvSpPr>
          <p:cNvPr id="1943823387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185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Verbes HTTP correspondant à 4 opérations (CRUD)</a:t>
            </a:r>
            <a:endParaRPr sz="2400"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Les exemples précédents sont en réalité des GET implicites :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solidFill>
                  <a:schemeClr val="bg2">
                    <a:lumMod val="10000"/>
                  </a:schemeClr>
                </a:solidFill>
                <a:latin typeface="Consolas"/>
              </a:rPr>
              <a:t>GET </a:t>
            </a:r>
            <a:r>
              <a:rPr lang="fr-FR" sz="2400" u="sng">
                <a:ln w="0"/>
                <a:solidFill>
                  <a:schemeClr val="hlink"/>
                </a:solidFill>
                <a:latin typeface="Consolas"/>
                <a:ea typeface="Consolas"/>
                <a:cs typeface="Consolas"/>
                <a:hlinkClick r:id="rId3" tooltip="https://entrepot.recherche.data.gouv.fr/api/metadatablocks"/>
              </a:rPr>
              <a:t>https://entrepot.recherche.data.gouv.fr/api/metadatablocks</a:t>
            </a:r>
            <a:endParaRPr sz="2400"/>
          </a:p>
        </p:txBody>
      </p:sp>
      <p:graphicFrame>
        <p:nvGraphicFramePr>
          <p:cNvPr id="310977893" name="Tableau 4"/>
          <p:cNvGraphicFramePr>
            <a:graphicFrameLocks xmlns:a="http://schemas.openxmlformats.org/drawingml/2006/main" noGrp="1"/>
          </p:cNvGraphicFramePr>
          <p:nvPr/>
        </p:nvGraphicFramePr>
        <p:xfrm>
          <a:off x="1055440" y="2515756"/>
          <a:ext cx="6096000" cy="1854200"/>
        </p:xfrm>
        <a:graphic>
          <a:graphicData uri="http://schemas.openxmlformats.org/drawingml/2006/table">
            <a:tbl>
              <a:tblPr firstRow="1" firstCol="0" lastRow="0" lastCol="0" bandRow="1" bandCol="0"/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Opération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Traduction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>
                          <a:solidFill>
                            <a:sysClr val="windowText" lastClr="000000"/>
                          </a:solidFill>
                          <a:latin typeface="Arial"/>
                          <a:cs typeface="Arial"/>
                        </a:rPr>
                        <a:t>Verbe</a:t>
                      </a:r>
                      <a:endParaRPr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A3A6">
                        <a:alpha val="89804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C</a:t>
                      </a:r>
                      <a:r>
                        <a:rPr lang="fr-FR">
                          <a:latin typeface="Consolas"/>
                        </a:rPr>
                        <a:t>reate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Créer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POST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R</a:t>
                      </a:r>
                      <a:r>
                        <a:rPr lang="fr-FR">
                          <a:latin typeface="Consolas"/>
                        </a:rPr>
                        <a:t>ead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Afficher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GET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30192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U</a:t>
                      </a:r>
                      <a:r>
                        <a:rPr lang="fr-FR">
                          <a:latin typeface="Consolas"/>
                        </a:rPr>
                        <a:t>pdate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Mettre à jour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PUT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6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 b="1">
                          <a:latin typeface="Consolas"/>
                        </a:rPr>
                        <a:t>D</a:t>
                      </a:r>
                      <a:r>
                        <a:rPr lang="fr-FR">
                          <a:latin typeface="Consolas"/>
                        </a:rPr>
                        <a:t>elete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lang="fr-FR">
                          <a:latin typeface="Consolas"/>
                        </a:rPr>
                        <a:t>Supprimer</a:t>
                      </a:r>
                      <a:endParaRPr>
                        <a:latin typeface="Consolas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defRPr/>
                      </a:pPr>
                      <a:r>
                        <a:rPr lang="fr-FR" b="1">
                          <a:latin typeface="Consolas"/>
                        </a:rPr>
                        <a:t>DELETE</a:t>
                      </a:r>
                      <a:endParaRPr>
                        <a:latin typeface="Consolas"/>
                      </a:endParaRPr>
                    </a:p>
                  </a:txBody>
                  <a:tcPr>
                    <a:solidFill>
                      <a:srgbClr val="00A3A6">
                        <a:alpha val="30192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5656804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APIs : en pratique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155413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48</a:t>
            </a:fld>
            <a:endParaRPr lang="en-US"/>
          </a:p>
        </p:txBody>
      </p:sp>
      <p:sp>
        <p:nvSpPr>
          <p:cNvPr id="1337939719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bibliothèques</a:t>
            </a:r>
            <a:endParaRPr/>
          </a:p>
        </p:txBody>
      </p:sp>
      <p:sp>
        <p:nvSpPr>
          <p:cNvPr id="169281699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1"/>
            <a:ext cx="10903815" cy="4805687"/>
          </a:xfrm>
        </p:spPr>
        <p:txBody>
          <a:bodyPr>
            <a:noAutofit/>
          </a:bodyPr>
          <a:lstStyle/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Des bibliothèques dans différents langages de programmation pour construire des programmes.</a:t>
            </a:r>
            <a:endParaRPr sz="2400"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R : </a:t>
            </a:r>
            <a:r>
              <a:rPr lang="fr-FR" sz="2400" u="sng">
                <a:latin typeface="Arial"/>
                <a:cs typeface="Arial"/>
                <a:hlinkClick r:id="rId3" tooltip="https://github.com/eblondel/atom4R"/>
              </a:rPr>
              <a:t>atom4R</a:t>
            </a:r>
            <a:r>
              <a:rPr lang="fr-FR" sz="2400">
                <a:latin typeface="Arial"/>
                <a:cs typeface="Arial"/>
              </a:rPr>
              <a:t>, </a:t>
            </a:r>
            <a:r>
              <a:rPr lang="fr-FR" sz="2400" u="sng">
                <a:latin typeface="Arial"/>
                <a:cs typeface="Arial"/>
                <a:hlinkClick r:id="rId4" tooltip="https://github.com/IQSS/dataverse-client-r"/>
              </a:rPr>
              <a:t>⚠ dataverse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Python : </a:t>
            </a:r>
            <a:r>
              <a:rPr lang="fr-FR" sz="2400" u="sng">
                <a:latin typeface="Arial"/>
                <a:cs typeface="Arial"/>
                <a:hlinkClick r:id="rId5" tooltip="https://github.com/gdcc/pyDataverse"/>
              </a:rPr>
              <a:t>pyDataverse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u="sng">
                <a:latin typeface="Arial"/>
                <a:cs typeface="Arial"/>
                <a:hlinkClick r:id="rId6" tooltip="https://github.com/IQSS/dataverse-client-java"/>
              </a:rPr>
              <a:t>Java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u="sng">
                <a:latin typeface="Arial"/>
                <a:cs typeface="Arial"/>
                <a:hlinkClick r:id="rId7" tooltip="https://github.com/IQSS/dataverse-client-javascript"/>
              </a:rPr>
              <a:t>Javascript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 u="sng">
                <a:latin typeface="Arial"/>
                <a:cs typeface="Arial"/>
                <a:hlinkClick r:id="rId8" tooltip="https://github.com/libis/dataverse_api"/>
              </a:rPr>
              <a:t>Ruby</a:t>
            </a:r>
            <a:endParaRPr lang="fr-FR" sz="24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Si le client n’existe/ne convient pas, utiliser des bibliothèques génériques comme « curl » !</a:t>
            </a:r>
            <a:endParaRPr/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Le Plus : intégration</a:t>
            </a:r>
            <a:endParaRPr sz="2400"/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 sz="2400">
                <a:latin typeface="Arial"/>
                <a:cs typeface="Arial"/>
              </a:rPr>
              <a:t>Correspond le plus souvent à l’usage final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1109304" name="Espace réservé du texte 3"/>
          <p:cNvSpPr>
            <a:spLocks noGrp="1"/>
          </p:cNvSpPr>
          <p:nvPr>
            <p:ph type="body" idx="1"/>
          </p:nvPr>
        </p:nvSpPr>
        <p:spPr bwMode="auto">
          <a:effectLst/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 terminal</a:t>
            </a:r>
            <a:endParaRPr/>
          </a:p>
        </p:txBody>
      </p:sp>
      <p:sp>
        <p:nvSpPr>
          <p:cNvPr id="1234058646" name="Espace réservé du contenu 4"/>
          <p:cNvSpPr>
            <a:spLocks noGrp="1"/>
          </p:cNvSpPr>
          <p:nvPr>
            <p:ph idx="13"/>
          </p:nvPr>
        </p:nvSpPr>
        <p:spPr bwMode="auto">
          <a:xfrm>
            <a:off x="838200" y="3356992"/>
            <a:ext cx="10525125" cy="3501008"/>
          </a:xfrm>
          <a:effectLst/>
        </p:spPr>
        <p:txBody>
          <a:bodyPr>
            <a:normAutofit/>
          </a:bodyPr>
          <a:lstStyle/>
          <a:p>
            <a:pPr>
              <a:defRPr/>
            </a:pPr>
            <a:r>
              <a:rPr lang="fr-FR" sz="2400">
                <a:latin typeface="Arial"/>
                <a:cs typeface="Arial"/>
              </a:rPr>
              <a:t>Prérequis : </a:t>
            </a:r>
            <a:r>
              <a:rPr lang="fr-FR" sz="2400" u="sng">
                <a:latin typeface="Arial"/>
                <a:cs typeface="Arial"/>
                <a:hlinkClick r:id="rId3" tooltip="https://curl.se/windows"/>
              </a:rPr>
              <a:t>curl</a:t>
            </a:r>
            <a:endParaRPr sz="2400"/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Comment y accéder (Windows) : chercher “Invite de commande”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ou Win + r, taper “cmd” puis entrée</a:t>
            </a:r>
            <a:endParaRPr/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337AB7"/>
                </a:solidFill>
                <a:latin typeface="Arial"/>
                <a:cs typeface="Arial"/>
              </a:rPr>
              <a:t>Le Plus : découvrir</a:t>
            </a:r>
            <a:endParaRPr sz="2400">
              <a:solidFill>
                <a:srgbClr val="337AB7"/>
              </a:solidFill>
            </a:endParaRPr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 sz="2400">
                <a:latin typeface="Arial"/>
                <a:cs typeface="Arial"/>
              </a:rPr>
              <a:t>Correspond à la documentation Dataverse</a:t>
            </a:r>
            <a:endParaRPr/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Le Moins : praticité</a:t>
            </a:r>
            <a:endParaRPr sz="2400">
              <a:solidFill>
                <a:srgbClr val="C55B28"/>
              </a:solidFill>
            </a:endParaRPr>
          </a:p>
          <a:p>
            <a:pPr>
              <a:buClr>
                <a:srgbClr val="275662"/>
              </a:buClr>
              <a:buSzPct val="130000"/>
              <a:buFont typeface="Arial"/>
              <a:buChar char="-"/>
              <a:defRPr/>
            </a:pPr>
            <a:r>
              <a:rPr lang="fr-FR" sz="2400">
                <a:latin typeface="Arial"/>
                <a:cs typeface="Arial"/>
              </a:rPr>
              <a:t>Connaissance console et autres outils (ex. </a:t>
            </a:r>
            <a:r>
              <a:rPr lang="fr-FR" sz="2400" u="sng">
                <a:latin typeface="Arial"/>
                <a:cs typeface="Arial"/>
                <a:hlinkClick r:id="rId4" tooltip="https://stedolan.github.io/jq/"/>
              </a:rPr>
              <a:t>jq</a:t>
            </a:r>
            <a:r>
              <a:rPr lang="fr-FR" sz="2400">
                <a:latin typeface="Arial"/>
                <a:cs typeface="Arial"/>
              </a:rPr>
              <a:t>) vite nécessaire </a:t>
            </a:r>
            <a:endParaRPr sz="2400"/>
          </a:p>
        </p:txBody>
      </p:sp>
      <p:pic>
        <p:nvPicPr>
          <p:cNvPr id="1568228174" name="Image 6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2114273" y="1726137"/>
            <a:ext cx="7972976" cy="1762124"/>
          </a:xfrm>
          <a:prstGeom prst="rect">
            <a:avLst/>
          </a:prstGeom>
          <a:effectLst/>
        </p:spPr>
      </p:pic>
      <p:sp>
        <p:nvSpPr>
          <p:cNvPr id="547360015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  <a:effectLst/>
        </p:spPr>
        <p:txBody>
          <a:bodyPr/>
          <a:lstStyle/>
          <a:p>
            <a:pPr>
              <a:defRPr/>
            </a:pPr>
            <a:fld id="{D1B65D0D-A290-EEAB-5320-2679B4DD208B}" type="slidenum">
              <a:rPr lang="en-US"/>
              <a:t>49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90534732" name="Picture 2" descr="https://s3.fr-par.scw.cloud/rdg-portal/Schema/EcosystemeFR_entour%C3%A9.pn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0" y="1564375"/>
            <a:ext cx="6800352" cy="5232878"/>
          </a:xfrm>
          <a:prstGeom prst="rect">
            <a:avLst/>
          </a:prstGeom>
          <a:noFill/>
        </p:spPr>
      </p:pic>
      <p:sp>
        <p:nvSpPr>
          <p:cNvPr id="18859180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642C70-606F-509B-8004-15F8D445C774}" type="slidenum">
              <a:rPr lang="fr-FR"/>
              <a:t>5</a:t>
            </a:fld>
            <a:endParaRPr lang="fr-FR"/>
          </a:p>
        </p:txBody>
      </p:sp>
      <p:sp>
        <p:nvSpPr>
          <p:cNvPr id="1341265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198" y="1482137"/>
            <a:ext cx="9938319" cy="36512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L’écosystème Recherche Data Gouv</a:t>
            </a:r>
            <a:endParaRPr/>
          </a:p>
        </p:txBody>
      </p:sp>
      <p:sp>
        <p:nvSpPr>
          <p:cNvPr id="1303937923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6559936" y="2052311"/>
            <a:ext cx="5632064" cy="425700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b="1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>
                <a:latin typeface="Arial"/>
                <a:cs typeface="Arial"/>
              </a:rPr>
              <a:t>4</a:t>
            </a:r>
            <a:r>
              <a:rPr lang="fr-FR" sz="2400">
                <a:latin typeface="Arial"/>
                <a:cs typeface="Arial"/>
              </a:rPr>
              <a:t> Modules d’</a:t>
            </a:r>
            <a:r>
              <a:rPr lang="fr-FR" sz="2400" b="1">
                <a:solidFill>
                  <a:srgbClr val="12B09D"/>
                </a:solidFill>
                <a:latin typeface="Arial"/>
                <a:cs typeface="Arial"/>
              </a:rPr>
              <a:t>accompagnement</a:t>
            </a:r>
            <a:r>
              <a:rPr lang="fr-FR" sz="2400">
                <a:latin typeface="Arial"/>
                <a:cs typeface="Arial"/>
              </a:rPr>
              <a:t> 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Ateliers de la </a:t>
            </a:r>
            <a:r>
              <a:rPr lang="fr-FR" sz="2100" b="0">
                <a:latin typeface="Arial"/>
                <a:cs typeface="Arial"/>
              </a:rPr>
              <a:t>donnée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(20)</a:t>
            </a:r>
            <a:endParaRPr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de référence </a:t>
            </a:r>
            <a:r>
              <a:rPr lang="fr-FR" sz="2100" b="0">
                <a:latin typeface="Arial"/>
                <a:cs typeface="Arial"/>
              </a:rPr>
              <a:t>établissement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(4)</a:t>
            </a:r>
            <a:endParaRPr lang="fr-FR" sz="2000"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</a:t>
            </a:r>
            <a:r>
              <a:rPr lang="fr-FR" sz="2100" b="0">
                <a:latin typeface="Arial"/>
                <a:cs typeface="Arial"/>
              </a:rPr>
              <a:t>de référence </a:t>
            </a:r>
            <a:r>
              <a:rPr lang="fr-FR" sz="2100" b="0">
                <a:latin typeface="Arial"/>
                <a:cs typeface="Arial"/>
              </a:rPr>
              <a:t>thématiques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(5)</a:t>
            </a:r>
            <a:endParaRPr>
              <a:solidFill>
                <a:schemeClr val="accent3"/>
              </a:solidFill>
            </a:endParaRPr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Centres </a:t>
            </a:r>
            <a:r>
              <a:rPr lang="fr-FR" sz="2100" b="0">
                <a:latin typeface="Arial"/>
                <a:cs typeface="Arial"/>
              </a:rPr>
              <a:t>de </a:t>
            </a:r>
            <a:r>
              <a:rPr lang="fr-FR" sz="2100" b="0">
                <a:latin typeface="Arial"/>
                <a:cs typeface="Arial"/>
              </a:rPr>
              <a:t>ressources </a:t>
            </a:r>
            <a:r>
              <a:rPr lang="fr-FR" sz="2100">
                <a:solidFill>
                  <a:schemeClr val="accent3"/>
                </a:solidFill>
                <a:latin typeface="Arial"/>
                <a:cs typeface="Arial"/>
              </a:rPr>
              <a:t>(4)</a:t>
            </a:r>
            <a:endParaRPr>
              <a:solidFill>
                <a:schemeClr val="accent3"/>
              </a:solidFill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buNone/>
              <a:defRPr/>
            </a:pPr>
            <a:r>
              <a:rPr lang="fr-FR" sz="2400" b="1">
                <a:latin typeface="Arial"/>
                <a:cs typeface="Arial"/>
              </a:rPr>
              <a:t>1</a:t>
            </a:r>
            <a:r>
              <a:rPr lang="fr-FR" sz="2400">
                <a:latin typeface="Arial"/>
                <a:cs typeface="Arial"/>
              </a:rPr>
              <a:t> Module </a:t>
            </a:r>
            <a:r>
              <a:rPr lang="fr-FR" sz="2400">
                <a:latin typeface="Arial"/>
                <a:cs typeface="Arial"/>
              </a:rPr>
              <a:t>de </a:t>
            </a:r>
            <a:r>
              <a:rPr lang="fr-FR" sz="2400" b="1">
                <a:solidFill>
                  <a:srgbClr val="12B09D"/>
                </a:solidFill>
                <a:latin typeface="Arial"/>
                <a:cs typeface="Arial"/>
              </a:rPr>
              <a:t>partage</a:t>
            </a:r>
            <a:r>
              <a:rPr lang="fr-FR" sz="2400">
                <a:latin typeface="Arial"/>
                <a:cs typeface="Arial"/>
              </a:rPr>
              <a:t> :</a:t>
            </a:r>
            <a:endParaRPr/>
          </a:p>
          <a:p>
            <a:pPr lvl="1">
              <a:lnSpc>
                <a:spcPct val="100000"/>
              </a:lnSpc>
              <a:defRPr/>
            </a:pPr>
            <a:r>
              <a:rPr lang="fr-FR" sz="2100" b="0">
                <a:latin typeface="Arial"/>
                <a:cs typeface="Arial"/>
              </a:rPr>
              <a:t>Plateforme des données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4160431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838200" y="1482137"/>
            <a:ext cx="2345617" cy="365124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Clients API</a:t>
            </a:r>
            <a:endParaRPr/>
          </a:p>
        </p:txBody>
      </p:sp>
      <p:sp>
        <p:nvSpPr>
          <p:cNvPr id="1178519419" name="Espace réservé du contenu 4"/>
          <p:cNvSpPr>
            <a:spLocks noGrp="1"/>
          </p:cNvSpPr>
          <p:nvPr>
            <p:ph idx="13"/>
          </p:nvPr>
        </p:nvSpPr>
        <p:spPr bwMode="auto">
          <a:xfrm>
            <a:off x="838198" y="3645023"/>
            <a:ext cx="10525125" cy="3212976"/>
          </a:xfrm>
        </p:spPr>
        <p:txBody>
          <a:bodyPr>
            <a:noAutofit/>
          </a:bodyPr>
          <a:lstStyle/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solidFill>
                  <a:srgbClr val="275662"/>
                </a:solidFill>
                <a:latin typeface="Arial"/>
                <a:ea typeface="Arial"/>
                <a:cs typeface="Arial"/>
              </a:rPr>
              <a:t>Plateforme d’APIs. Permet des requêtes plus modulaires qu’avec la console</a:t>
            </a:r>
            <a:endParaRPr lang="fr-FR" sz="2400">
              <a:latin typeface="Arial"/>
              <a:cs typeface="Arial"/>
            </a:endParaRPr>
          </a:p>
          <a:p>
            <a:pPr>
              <a:defRPr/>
            </a:pPr>
            <a:r>
              <a:rPr lang="fr-FR" sz="2400">
                <a:latin typeface="Arial"/>
                <a:cs typeface="Arial"/>
              </a:rPr>
              <a:t>Outil à installer depuis </a:t>
            </a:r>
            <a:r>
              <a:rPr lang="fr-FR" sz="2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3" tooltip="https://insomnia.rest/download"/>
              </a:rPr>
              <a:t>https://insomnia.rest/download</a:t>
            </a:r>
            <a:r>
              <a:rPr lang="fr-FR" sz="2400">
                <a:latin typeface="Arial"/>
                <a:cs typeface="Arial"/>
              </a:rPr>
              <a:t> par exemple</a:t>
            </a:r>
            <a:endParaRPr lang="fr-FR" sz="2400">
              <a:solidFill>
                <a:srgbClr val="275662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fr-FR" sz="2400">
              <a:latin typeface="Arial"/>
              <a:cs typeface="Arial"/>
            </a:endParaRPr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337AB7"/>
                </a:solidFill>
                <a:latin typeface="Arial"/>
                <a:cs typeface="Arial"/>
              </a:rPr>
              <a:t>Le Plus</a:t>
            </a:r>
            <a:r>
              <a:rPr lang="fr-FR" sz="2400">
                <a:latin typeface="Arial"/>
                <a:cs typeface="Arial"/>
              </a:rPr>
              <a:t> : User Friendly</a:t>
            </a:r>
            <a:endParaRPr sz="2400">
              <a:latin typeface="Arial"/>
              <a:cs typeface="Arial"/>
            </a:endParaRPr>
          </a:p>
          <a:p>
            <a:pPr>
              <a:buClr>
                <a:srgbClr val="275662"/>
              </a:buClr>
              <a:buSzPct val="130000"/>
              <a:buFont typeface="Wingdings"/>
              <a:buChar char="ü"/>
              <a:defRPr/>
            </a:pPr>
            <a:r>
              <a:rPr lang="fr-FR" sz="2400">
                <a:latin typeface="Arial"/>
                <a:cs typeface="Arial"/>
              </a:rPr>
              <a:t>Distinction et configuration des variables, environnements, sauvegarde...</a:t>
            </a:r>
            <a:endParaRPr/>
          </a:p>
          <a:p>
            <a:pPr marL="0" indent="0">
              <a:buClr>
                <a:srgbClr val="275662"/>
              </a:buClr>
              <a:buSzPct val="130000"/>
              <a:buFont typeface="Wingdings"/>
              <a:buNone/>
              <a:defRPr/>
            </a:pPr>
            <a:r>
              <a:rPr lang="fr-FR" sz="2400">
                <a:latin typeface="Arial"/>
                <a:cs typeface="Arial"/>
              </a:rPr>
              <a:t>	</a:t>
            </a:r>
            <a:r>
              <a:rPr lang="fr-FR" sz="2400">
                <a:solidFill>
                  <a:srgbClr val="C55B28"/>
                </a:solidFill>
                <a:latin typeface="Arial"/>
                <a:cs typeface="Arial"/>
              </a:rPr>
              <a:t>Le Moins</a:t>
            </a:r>
            <a:r>
              <a:rPr lang="fr-FR" sz="2400">
                <a:latin typeface="Arial"/>
                <a:cs typeface="Arial"/>
              </a:rPr>
              <a:t> : automatisation</a:t>
            </a:r>
            <a:endParaRPr sz="2400">
              <a:latin typeface="Arial"/>
              <a:cs typeface="Arial"/>
            </a:endParaRPr>
          </a:p>
          <a:p>
            <a:pPr>
              <a:buClr>
                <a:srgbClr val="275662"/>
              </a:buClr>
              <a:buSzPct val="130000"/>
              <a:buFont typeface="Arial"/>
              <a:buChar char="–"/>
              <a:defRPr/>
            </a:pPr>
            <a:r>
              <a:rPr lang="fr-FR" sz="2400">
                <a:latin typeface="Arial"/>
                <a:cs typeface="Arial"/>
              </a:rPr>
              <a:t>Outil séparé d’une potentielle chaîne de traitement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961421859" name="Espace réservé du numéro de diapositive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6410324"/>
            <a:ext cx="592137" cy="365124"/>
          </a:xfrm>
        </p:spPr>
        <p:txBody>
          <a:bodyPr/>
          <a:lstStyle/>
          <a:p>
            <a:pPr>
              <a:defRPr/>
            </a:pPr>
            <a:fld id="{09BC679A-3982-AA30-CCE6-684A725FDF38}" type="slidenum">
              <a:rPr lang="en-US"/>
              <a:t>51</a:t>
            </a:fld>
            <a:endParaRPr lang="en-US"/>
          </a:p>
        </p:txBody>
      </p:sp>
      <p:pic>
        <p:nvPicPr>
          <p:cNvPr id="942213708" name="Image 61101197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10916" y="1021681"/>
            <a:ext cx="4570123" cy="2571560"/>
          </a:xfrm>
          <a:prstGeom prst="rect">
            <a:avLst/>
          </a:prstGeom>
        </p:spPr>
      </p:pic>
      <p:sp>
        <p:nvSpPr>
          <p:cNvPr id="959346166" name="ZoneTexte 1219137307"/>
          <p:cNvSpPr txBox="1"/>
          <p:nvPr/>
        </p:nvSpPr>
        <p:spPr bwMode="auto">
          <a:xfrm>
            <a:off x="8513521" y="1405629"/>
            <a:ext cx="3566847" cy="1373068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2400" b="1">
                <a:solidFill>
                  <a:srgbClr val="C55B28"/>
                </a:solidFill>
                <a:latin typeface="Marianne"/>
              </a:rPr>
              <a:t>Nécessaire  pour la classe virtuelle</a:t>
            </a:r>
            <a:br>
              <a:rPr sz="2400" b="1">
                <a:solidFill>
                  <a:srgbClr val="C55B28"/>
                </a:solidFill>
                <a:latin typeface="Marianne"/>
              </a:rPr>
            </a:br>
            <a:r>
              <a:rPr sz="2400" b="1">
                <a:solidFill>
                  <a:srgbClr val="C55B28"/>
                </a:solidFill>
                <a:latin typeface="Marianne"/>
              </a:rPr>
              <a:t>« Utilisation des APIs »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7487995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087B06-30D9-1483-D06E-FCBBA220F6AC}" type="slidenum">
              <a:rPr lang="en-US"/>
              <a:t>52</a:t>
            </a:fld>
            <a:endParaRPr lang="en-US"/>
          </a:p>
        </p:txBody>
      </p:sp>
      <p:sp>
        <p:nvSpPr>
          <p:cNvPr id="2118244790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7" y="1081084"/>
            <a:ext cx="5806128" cy="365123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80000" lnSpcReduction="20000"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600">
                <a:latin typeface="Marianne"/>
                <a:ea typeface="Marianne"/>
                <a:cs typeface="Marianne"/>
              </a:rPr>
              <a:t>Commandes terminal : pour aller plus loin</a:t>
            </a:r>
            <a:endParaRPr/>
          </a:p>
        </p:txBody>
      </p:sp>
      <p:sp>
        <p:nvSpPr>
          <p:cNvPr id="301786054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334593" y="1534026"/>
            <a:ext cx="11865337" cy="5359692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Utiliser des variables...</a:t>
            </a:r>
            <a:endParaRPr sz="21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sous Windows :</a:t>
            </a:r>
            <a:endParaRPr sz="20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SET SERVER=https://demo.recherche.data.gouv.fr</a:t>
            </a:r>
            <a:endParaRPr sz="2100" b="0" i="0" u="none" strike="noStrike" cap="none" spc="0">
              <a:solidFill>
                <a:schemeClr val="accent3">
                  <a:lumMod val="50000"/>
                </a:schemeClr>
              </a:solidFill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</a:t>
            </a:r>
            <a:r>
              <a:rPr lang="fr-FR" sz="2100" b="0" i="0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%SERVER%/api/metadatablocks</a:t>
            </a:r>
            <a:endParaRPr sz="2100" b="0" i="0" u="none" strike="noStrike" cap="none" spc="0">
              <a:solidFill>
                <a:schemeClr val="accent3">
                  <a:lumMod val="50000"/>
                </a:schemeClr>
              </a:solidFill>
              <a:latin typeface="Consolas"/>
              <a:ea typeface="Consolas"/>
              <a:cs typeface="Consolas"/>
            </a:endParaRPr>
          </a:p>
          <a:p>
            <a:pPr>
              <a:defRPr/>
            </a:pPr>
            <a:r>
              <a:rPr lang="fr-FR" sz="2000">
                <a:latin typeface="Arial"/>
                <a:ea typeface="Arial"/>
                <a:cs typeface="Arial"/>
              </a:rPr>
              <a:t>sous Linux ou macOS :</a:t>
            </a:r>
            <a:endParaRPr sz="200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SERVER=https://demo.recherche.data.gouv.fr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$SERVER/api/metadatablocks</a:t>
            </a:r>
            <a:endParaRPr sz="2100" b="0" i="0" u="none" strike="noStrike" cap="none" spc="0">
              <a:solidFill>
                <a:schemeClr val="tx1"/>
              </a:solidFill>
              <a:latin typeface="Consolas"/>
              <a:ea typeface="Consolas"/>
              <a:cs typeface="Consolas"/>
            </a:endParaRPr>
          </a:p>
          <a:p>
            <a:pPr marL="0" indent="0">
              <a:buFont typeface="Arial"/>
              <a:buNone/>
              <a:defRPr/>
            </a:pPr>
            <a:endParaRPr sz="220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100">
                <a:latin typeface="Arial"/>
                <a:ea typeface="Arial"/>
                <a:cs typeface="Arial"/>
              </a:rPr>
              <a:t>Sauvegarder le résultat :</a:t>
            </a:r>
            <a:endParaRPr sz="2100"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https://demo.recherche.data.gouv.fr/api/metadatablocks -o {dir}/resultat.json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Récupérer les valeurs contrôlées des métadonnées :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 lang="fr-FR" sz="16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curl </a:t>
            </a:r>
            <a:r>
              <a:rPr lang="fr-FR" sz="1600" b="0" i="0" u="sng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  <a:hlinkClick r:id="rId3" tooltip="https://nextcloud.inrae.fr/s/DG4SnAGB2JAgkNw/download/datainraeControlledVocabularies.json"/>
              </a:rPr>
              <a:t>https://nextcloud.inrae.fr/s/DG4SnAGB2JAgkNw/download/datainraeControlledVocabularies.json</a:t>
            </a:r>
            <a:br>
              <a:rPr lang="fr-FR" sz="16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</a:br>
            <a:r>
              <a:rPr lang="fr-FR" sz="1600" b="0" i="0" u="none" strike="noStrike" cap="none" spc="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-o {dir}/controlledValues.json</a:t>
            </a:r>
            <a:endParaRPr lang="fr-FR" sz="1800" b="0" i="0" u="none" strike="noStrike" cap="none" spc="0">
              <a:solidFill>
                <a:schemeClr val="accent3">
                  <a:lumMod val="50000"/>
                </a:schemeClr>
              </a:solidFill>
              <a:latin typeface="Consolas"/>
              <a:ea typeface="Consolas"/>
              <a:cs typeface="Consola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304712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53</a:t>
            </a:fld>
            <a:endParaRPr lang="en-US"/>
          </a:p>
        </p:txBody>
      </p:sp>
      <p:sp>
        <p:nvSpPr>
          <p:cNvPr id="1434000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482138"/>
            <a:ext cx="9938320" cy="3651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Commandes terminal : </a:t>
            </a:r>
            <a:r>
              <a:rPr lang="fr-FR" sz="2400">
                <a:latin typeface="Marianne"/>
              </a:rPr>
              <a:t>au secours, ma commande ne marche pas !</a:t>
            </a:r>
            <a:endParaRPr sz="2400"/>
          </a:p>
        </p:txBody>
      </p:sp>
      <p:sp>
        <p:nvSpPr>
          <p:cNvPr id="1126545776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200" y="2052312"/>
            <a:ext cx="10525125" cy="4473032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  <a:defRPr/>
            </a:pPr>
            <a:r>
              <a:rPr lang="fr-FR" sz="2400">
                <a:latin typeface="Arial"/>
                <a:cs typeface="Arial"/>
              </a:rPr>
              <a:t>Quelques solutions courantes testables :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Mettre entre guillemets les URLs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>
                <a:latin typeface="Arial"/>
                <a:cs typeface="Arial"/>
              </a:rPr>
              <a:t>Que disent l’erreur et la documentation ?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>
                <a:latin typeface="Arial"/>
                <a:cs typeface="Arial"/>
              </a:rPr>
              <a:t>Si variables, tester le texte de la commande avec : </a:t>
            </a:r>
            <a:r>
              <a:rPr lang="fr-FR" sz="2400">
                <a:solidFill>
                  <a:schemeClr val="accent3">
                    <a:lumMod val="50000"/>
                  </a:schemeClr>
                </a:solidFill>
                <a:latin typeface="Consolas"/>
                <a:ea typeface="Consolas"/>
                <a:cs typeface="Consolas"/>
              </a:rPr>
              <a:t>echo {la_commande}</a:t>
            </a:r>
            <a:endParaRPr sz="2400"/>
          </a:p>
          <a:p>
            <a:pPr>
              <a:lnSpc>
                <a:spcPct val="200000"/>
              </a:lnSpc>
              <a:defRPr/>
            </a:pPr>
            <a:r>
              <a:rPr lang="fr-FR" sz="2400">
                <a:latin typeface="Arial"/>
                <a:cs typeface="Arial"/>
              </a:rPr>
              <a:t>Vérifier avec une durée plus importante entre appels APIs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121873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9AC4E298-FE0D-7D3F-E1D3-FD212A2B2BBB}" type="slidenum">
              <a:rPr lang="en-US"/>
              <a:t>54</a:t>
            </a:fld>
            <a:endParaRPr lang="en-US"/>
          </a:p>
        </p:txBody>
      </p:sp>
      <p:sp>
        <p:nvSpPr>
          <p:cNvPr id="600454897" name="Espace réservé du texte 2"/>
          <p:cNvSpPr>
            <a:spLocks noGrp="1"/>
          </p:cNvSpPr>
          <p:nvPr>
            <p:ph type="body" idx="1" hasCustomPrompt="1"/>
          </p:nvPr>
        </p:nvSpPr>
        <p:spPr bwMode="auto">
          <a:xfrm>
            <a:off x="838198" y="1482137"/>
            <a:ext cx="9555482" cy="365124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sz="2400">
                <a:latin typeface="Marianne"/>
                <a:ea typeface="Marianne"/>
                <a:cs typeface="Marianne"/>
              </a:rPr>
              <a:t>Les autres formations et guides Recherche Data Gouv</a:t>
            </a:r>
            <a:endParaRPr sz="2400">
              <a:latin typeface="Marianne"/>
              <a:cs typeface="Marianne"/>
            </a:endParaRPr>
          </a:p>
        </p:txBody>
      </p:sp>
      <p:sp>
        <p:nvSpPr>
          <p:cNvPr id="2131252886" name="Espace réservé du contenu 2"/>
          <p:cNvSpPr>
            <a:spLocks noGrp="1"/>
          </p:cNvSpPr>
          <p:nvPr>
            <p:ph idx="13" hasCustomPrompt="1"/>
          </p:nvPr>
        </p:nvSpPr>
        <p:spPr bwMode="auto">
          <a:xfrm>
            <a:off x="838198" y="2052311"/>
            <a:ext cx="10525124" cy="31851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>
              <a:lnSpc>
                <a:spcPct val="200000"/>
              </a:lnSpc>
              <a:defRPr/>
            </a:pPr>
            <a:r>
              <a:rPr sz="2400" u="sng">
                <a:latin typeface="Arial"/>
                <a:cs typeface="Arial"/>
                <a:hlinkClick r:id="rId3" tooltip="https://recherche.data.gouv.fr/fr/categorie/33/guide/dv-uploader"/>
              </a:rPr>
              <a:t>Guide </a:t>
            </a:r>
            <a:r>
              <a:rPr sz="2400" u="sng">
                <a:latin typeface="Arial"/>
                <a:cs typeface="Arial"/>
                <a:hlinkClick r:id="rId3" tooltip="https://recherche.data.gouv.fr/fr/categorie/33/guide/dv-uploader"/>
              </a:rPr>
              <a:t>DVUploader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200000"/>
              </a:lnSpc>
              <a:defRPr/>
            </a:pPr>
            <a:r>
              <a:rPr sz="2400" u="sng">
                <a:latin typeface="Arial"/>
                <a:cs typeface="Arial"/>
                <a:hlinkClick r:id="rId4" tooltip="https://recherche.data.gouv.fr/fr/page/classes-virtuelles"/>
              </a:rPr>
              <a:t>Formation : </a:t>
            </a:r>
            <a:r>
              <a:rPr sz="2400" u="sng">
                <a:latin typeface="Arial"/>
                <a:cs typeface="Arial"/>
                <a:hlinkClick r:id="rId4" tooltip="https://recherche.data.gouv.fr/fr/page/classes-virtuelles"/>
              </a:rPr>
              <a:t>Utiliser</a:t>
            </a:r>
            <a:r>
              <a:rPr sz="2400" u="sng">
                <a:latin typeface="Arial"/>
                <a:cs typeface="Arial"/>
                <a:hlinkClick r:id="rId4" tooltip="https://recherche.data.gouv.fr/fr/page/classes-virtuelles"/>
              </a:rPr>
              <a:t> les APIs Recherche Data </a:t>
            </a:r>
            <a:r>
              <a:rPr sz="2400" u="sng">
                <a:latin typeface="Arial"/>
                <a:cs typeface="Arial"/>
                <a:hlinkClick r:id="rId4" tooltip="https://recherche.data.gouv.fr/fr/page/classes-virtuelles"/>
              </a:rPr>
              <a:t>Gouv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9333622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55</a:t>
            </a:fld>
            <a:endParaRPr lang="en-US"/>
          </a:p>
        </p:txBody>
      </p:sp>
      <p:sp>
        <p:nvSpPr>
          <p:cNvPr id="156657002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La documentation des APIs</a:t>
            </a:r>
            <a:endParaRPr/>
          </a:p>
        </p:txBody>
      </p:sp>
      <p:sp>
        <p:nvSpPr>
          <p:cNvPr id="643321321" name="Espace réservé du contenu 3"/>
          <p:cNvSpPr>
            <a:spLocks noGrp="1"/>
          </p:cNvSpPr>
          <p:nvPr>
            <p:ph idx="13"/>
          </p:nvPr>
        </p:nvSpPr>
        <p:spPr bwMode="auto"/>
        <p:txBody>
          <a:bodyPr/>
          <a:lstStyle/>
          <a:p>
            <a:pPr marL="0" indent="0">
              <a:buSzPct val="130000"/>
              <a:buNone/>
              <a:defRPr/>
            </a:pPr>
            <a:r>
              <a:rPr lang="fr-FR" sz="3200">
                <a:latin typeface="Arial"/>
                <a:cs typeface="Arial"/>
              </a:rPr>
              <a:t>Guide </a:t>
            </a:r>
            <a:r>
              <a:rPr lang="fr-FR" sz="3200">
                <a:latin typeface="Arial"/>
                <a:cs typeface="Arial"/>
              </a:rPr>
              <a:t>Dataverse</a:t>
            </a:r>
            <a:r>
              <a:rPr lang="fr-FR" sz="3200">
                <a:latin typeface="Arial"/>
                <a:cs typeface="Arial"/>
              </a:rPr>
              <a:t> :</a:t>
            </a:r>
            <a:endParaRPr lang="fr-FR">
              <a:latin typeface="Arial"/>
              <a:cs typeface="Arial"/>
            </a:endParaRPr>
          </a:p>
          <a:p>
            <a:pPr marL="0" indent="0" algn="ctr">
              <a:buSzPct val="130000"/>
              <a:buNone/>
              <a:defRPr/>
            </a:pPr>
            <a:r>
              <a:rPr lang="fr-FR" sz="3200" u="sng">
                <a:latin typeface="Arial"/>
                <a:cs typeface="Arial"/>
                <a:hlinkClick r:id="rId3" tooltip="https://guides.dataverse.org/en/5.14/api/"/>
              </a:rPr>
              <a:t>https://guides.dataverse.org/en/5.14/api/ </a:t>
            </a:r>
            <a:endParaRPr lang="fr-FR" sz="3200" u="sng">
              <a:latin typeface="Arial"/>
              <a:cs typeface="Arial"/>
            </a:endParaRPr>
          </a:p>
          <a:p>
            <a:pPr marL="0" indent="0" algn="ctr">
              <a:buSzPct val="130000"/>
              <a:buNone/>
              <a:defRPr/>
            </a:pPr>
            <a:r>
              <a:rPr lang="fr-FR">
                <a:solidFill>
                  <a:srgbClr val="C55B28"/>
                </a:solidFill>
                <a:latin typeface="Arial"/>
                <a:cs typeface="Arial"/>
              </a:rPr>
              <a:t>⚠</a:t>
            </a:r>
            <a:r>
              <a:rPr lang="fr-FR">
                <a:latin typeface="Arial"/>
                <a:cs typeface="Arial"/>
              </a:rPr>
              <a:t> </a:t>
            </a:r>
            <a:r>
              <a:rPr lang="fr-FR">
                <a:latin typeface="Arial"/>
                <a:cs typeface="Arial"/>
              </a:rPr>
              <a:t>bien préciser la version de </a:t>
            </a:r>
            <a:r>
              <a:rPr lang="fr-FR">
                <a:latin typeface="Arial"/>
                <a:cs typeface="Arial"/>
              </a:rPr>
              <a:t>Dataverse</a:t>
            </a:r>
            <a:r>
              <a:rPr lang="fr-FR">
                <a:latin typeface="Arial"/>
                <a:cs typeface="Arial"/>
              </a:rPr>
              <a:t> utilisée.</a:t>
            </a:r>
            <a:endParaRPr/>
          </a:p>
          <a:p>
            <a:pPr marL="0" indent="0">
              <a:buSzPct val="130000"/>
              <a:buNone/>
              <a:defRPr/>
            </a:pPr>
            <a:endParaRPr lang="fr-FR">
              <a:latin typeface="Arial"/>
              <a:cs typeface="Arial"/>
            </a:endParaRPr>
          </a:p>
          <a:p>
            <a:pPr marL="0" indent="0">
              <a:buSzPct val="130000"/>
              <a:buNone/>
              <a:defRPr/>
            </a:pPr>
            <a:r>
              <a:rPr lang="fr-FR">
                <a:latin typeface="Arial"/>
                <a:cs typeface="Arial"/>
              </a:rPr>
              <a:t>Les différentes APIs y sont documentées séparément</a:t>
            </a:r>
            <a:br>
              <a:rPr lang="fr-FR">
                <a:latin typeface="Arial"/>
                <a:cs typeface="Arial"/>
              </a:rPr>
            </a:br>
            <a:r>
              <a:rPr lang="fr-FR">
                <a:latin typeface="Arial"/>
                <a:cs typeface="Arial"/>
              </a:rPr>
              <a:t>(cf. section </a:t>
            </a:r>
            <a:r>
              <a:rPr lang="fr-FR" u="sng">
                <a:latin typeface="Arial"/>
                <a:cs typeface="Arial"/>
                <a:hlinkClick r:id="rId4" action="ppaction://hlinksldjump" tooltip="ppaction://hlinksldjumpslide27"/>
              </a:rPr>
              <a:t>“Pour quoi faire”</a:t>
            </a:r>
            <a:r>
              <a:rPr lang="fr-FR">
                <a:latin typeface="Arial"/>
                <a:cs typeface="Arial"/>
              </a:rPr>
              <a:t>)</a:t>
            </a:r>
            <a:endParaRPr/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93277733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E8C280-EBA0-4348-845F-2B9BB32CE2E9}" type="slidenum">
              <a:rPr lang="en-US"/>
              <a:t>56</a:t>
            </a:fld>
            <a:endParaRPr lang="en-US"/>
          </a:p>
        </p:txBody>
      </p:sp>
      <p:sp>
        <p:nvSpPr>
          <p:cNvPr id="1860263028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Comment tester ?</a:t>
            </a:r>
            <a:endParaRPr/>
          </a:p>
        </p:txBody>
      </p:sp>
      <p:sp>
        <p:nvSpPr>
          <p:cNvPr id="1343626197" name="Espace réservé du contenu 3"/>
          <p:cNvSpPr>
            <a:spLocks noGrp="1"/>
          </p:cNvSpPr>
          <p:nvPr>
            <p:ph idx="13"/>
          </p:nvPr>
        </p:nvSpPr>
        <p:spPr bwMode="auto">
          <a:xfrm>
            <a:off x="838198" y="2052310"/>
            <a:ext cx="6125309" cy="425470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ea typeface="Arial"/>
                <a:cs typeface="Arial"/>
              </a:rPr>
              <a:t>Pour les tests et d’autant plus en écriture :</a:t>
            </a:r>
            <a:br>
              <a:rPr lang="fr-FR" sz="2400">
                <a:latin typeface="Arial"/>
                <a:ea typeface="Arial"/>
                <a:cs typeface="Arial"/>
              </a:rPr>
            </a:br>
            <a:r>
              <a:rPr lang="fr-FR" sz="2400" b="1">
                <a:latin typeface="Arial"/>
                <a:ea typeface="Arial"/>
                <a:cs typeface="Arial"/>
              </a:rPr>
              <a:t>Utiliser le bac à sable !</a:t>
            </a:r>
            <a:endParaRPr sz="2400">
              <a:latin typeface="Arial"/>
              <a:ea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ea typeface="Arial"/>
                <a:cs typeface="Arial"/>
              </a:rPr>
              <a:t>Pour tester la publication, utiliser si </a:t>
            </a:r>
            <a:r>
              <a:rPr lang="fr-FR" sz="2400">
                <a:latin typeface="Arial"/>
                <a:ea typeface="Arial"/>
                <a:cs typeface="Arial"/>
              </a:rPr>
              <a:t>possible toujours le </a:t>
            </a:r>
            <a:r>
              <a:rPr lang="fr-FR" sz="2400">
                <a:latin typeface="Arial"/>
                <a:ea typeface="Arial"/>
                <a:cs typeface="Arial"/>
              </a:rPr>
              <a:t>même jeu de données</a:t>
            </a:r>
            <a:endParaRPr sz="2400">
              <a:latin typeface="Arial"/>
              <a:ea typeface="Arial"/>
              <a:cs typeface="Arial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>
                <a:latin typeface="Arial"/>
                <a:ea typeface="Arial"/>
                <a:cs typeface="Arial"/>
              </a:rPr>
              <a:t>Si possible, supprimer les tests au fur </a:t>
            </a:r>
            <a:r>
              <a:rPr lang="fr-FR" sz="2400">
                <a:latin typeface="Arial"/>
                <a:ea typeface="Arial"/>
                <a:cs typeface="Arial"/>
              </a:rPr>
              <a:t>et </a:t>
            </a:r>
            <a:r>
              <a:rPr lang="fr-FR" sz="2400">
                <a:latin typeface="Arial"/>
                <a:ea typeface="Arial"/>
                <a:cs typeface="Arial"/>
              </a:rPr>
              <a:t>à mesure</a:t>
            </a:r>
            <a:endParaRPr sz="2400">
              <a:latin typeface="Arial"/>
              <a:ea typeface="Arial"/>
              <a:cs typeface="Arial"/>
            </a:endParaRPr>
          </a:p>
        </p:txBody>
      </p:sp>
      <p:pic>
        <p:nvPicPr>
          <p:cNvPr id="541127831" name="Imag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63876" y="702209"/>
            <a:ext cx="3446585" cy="5284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8916228" name="Espace réservé du texte 2"/>
          <p:cNvSpPr>
            <a:spLocks noGrp="1"/>
          </p:cNvSpPr>
          <p:nvPr>
            <p:ph type="body" idx="15" hasCustomPrompt="1"/>
          </p:nvPr>
        </p:nvSpPr>
        <p:spPr bwMode="auto">
          <a:xfrm>
            <a:off x="838197" y="1367834"/>
            <a:ext cx="5181599" cy="365123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5000" lnSpcReduction="3000"/>
          </a:bodyPr>
          <a:lstStyle>
            <a:lvl1pPr marL="0" indent="0">
              <a:buNone/>
              <a:defRPr sz="2800" b="1">
                <a:solidFill>
                  <a:schemeClr val="tx2"/>
                </a:solidFill>
                <a:latin typeface="Mariann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 sz="2800" b="1" i="0" u="none" strike="noStrike" cap="none" spc="0">
                <a:solidFill>
                  <a:schemeClr val="tx2"/>
                </a:solidFill>
                <a:latin typeface="Marianne"/>
                <a:ea typeface="Marianne"/>
                <a:cs typeface="Marianne"/>
              </a:rPr>
              <a:t>Pour approfondir</a:t>
            </a:r>
            <a:endParaRPr sz="2800"/>
          </a:p>
        </p:txBody>
      </p:sp>
      <p:sp>
        <p:nvSpPr>
          <p:cNvPr id="1982427114" name="Espace réservé du contenu 2"/>
          <p:cNvSpPr>
            <a:spLocks noGrp="1"/>
          </p:cNvSpPr>
          <p:nvPr>
            <p:ph idx="1" hasCustomPrompt="1"/>
          </p:nvPr>
        </p:nvSpPr>
        <p:spPr bwMode="auto">
          <a:xfrm flipH="0" flipV="0">
            <a:off x="829730" y="1779188"/>
            <a:ext cx="5498028" cy="5513832"/>
          </a:xfrm>
          <a:prstGeom prst="rect">
            <a:avLst/>
          </a:prstGeo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2pPr>
              <a:defRPr/>
            </a:lvl2pPr>
          </a:lstStyle>
          <a:p>
            <a:pPr marL="0" indent="0">
              <a:buFont typeface="Arial"/>
              <a:buNone/>
              <a:defRPr/>
            </a:pPr>
            <a:r>
              <a:rPr lang="fr-FR" sz="2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Quelques liens utiles :</a:t>
            </a:r>
            <a:endParaRPr sz="2400"/>
          </a:p>
          <a:p>
            <a:pPr>
              <a:defRPr/>
            </a:pPr>
            <a:r>
              <a:rPr sz="2400" u="sng">
                <a:hlinkClick r:id="rId3" tooltip="https://entrepot.recherche.data.gouv.fr"/>
              </a:rPr>
              <a:t>Entrepôt</a:t>
            </a:r>
            <a:r>
              <a:rPr sz="2400"/>
              <a:t> et </a:t>
            </a:r>
            <a:r>
              <a:rPr sz="2400" u="sng">
                <a:hlinkClick r:id="rId4" tooltip="https://demo.recherche.data.gouv.fr"/>
              </a:rPr>
              <a:t>Bac-à-sable</a:t>
            </a:r>
            <a:endParaRPr sz="2400"/>
          </a:p>
          <a:p>
            <a:pPr>
              <a:defRPr/>
            </a:pPr>
            <a:r>
              <a:rPr sz="2400" u="sng">
                <a:hlinkClick r:id="rId5" tooltip="https://recherche.data.gouv.fr/fr/categorie/33/guide/fiche-chrono-depot"/>
              </a:rPr>
              <a:t>Fiche Chrono-Dépôt</a:t>
            </a:r>
            <a:endParaRPr sz="2400"/>
          </a:p>
          <a:p>
            <a:pPr>
              <a:defRPr/>
            </a:pPr>
            <a:r>
              <a:rPr sz="2400" u="sng">
                <a:hlinkClick r:id="rId6" tooltip="https://recherche.data.gouv.fr/fr/categorie/9/guide/deposer-un-jeu-de-donnees#Cas+des+fichiers+de+donn%C3%A9es+tabul%C3%A9es"/>
              </a:rPr>
              <a:t>Données tabulées</a:t>
            </a:r>
            <a:endParaRPr sz="2400"/>
          </a:p>
          <a:p>
            <a:pPr>
              <a:defRPr/>
            </a:pPr>
            <a:r>
              <a:rPr sz="2400" u="sng">
                <a:hlinkClick r:id="rId7" tooltip="https://recherche.data.gouv.fr/fr/categorie/33/guide/ingestion-de-fichiers-csv"/>
              </a:rPr>
              <a:t>Ingestion des fichiers CSV</a:t>
            </a:r>
            <a:endParaRPr sz="2400"/>
          </a:p>
          <a:p>
            <a:pPr>
              <a:defRPr/>
            </a:pPr>
            <a:r>
              <a:rPr sz="2400" u="sng">
                <a:hlinkClick r:id="rId8" tooltip="https://recherche.data.gouv.fr/fr/categorie/33/guide/modele-de-readme"/>
              </a:rPr>
              <a:t>Modèle de README</a:t>
            </a:r>
            <a:endParaRPr sz="2400"/>
          </a:p>
          <a:p>
            <a:pPr>
              <a:defRPr/>
            </a:pPr>
            <a:r>
              <a:rPr lang="fr-FR" sz="2400" b="0" i="0" u="sng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  <a:hlinkClick r:id="rId9" tooltip="https://recherche.data.gouv.fr/fr/categorie/33/guide/modele-de-rapport-de-curation"/>
              </a:rPr>
              <a:t>Modèle rapport de curation</a:t>
            </a:r>
            <a:endParaRPr sz="2400"/>
          </a:p>
          <a:p>
            <a:pPr>
              <a:defRPr/>
            </a:pPr>
            <a:r>
              <a:rPr sz="2400" u="sng">
                <a:hlinkClick r:id="rId10" tooltip="https://recherche.data.gouv.fr/fr/categorie/33/guide/dv-uploader"/>
              </a:rPr>
              <a:t>Guide DVUploader</a:t>
            </a:r>
            <a:endParaRPr sz="2400"/>
          </a:p>
          <a:p>
            <a:pPr>
              <a:defRPr/>
            </a:pPr>
            <a:r>
              <a:rPr sz="2400" u="sng">
                <a:hlinkClick r:id="rId11" tooltip="https://recherche.data.gouv.fr/fr/categorie/21/guide/afficher-et-explorer-des-donnees"/>
              </a:rPr>
              <a:t>Afficher explorer les données</a:t>
            </a:r>
            <a:endParaRPr sz="2400"/>
          </a:p>
        </p:txBody>
      </p:sp>
      <p:sp>
        <p:nvSpPr>
          <p:cNvPr id="1438130289" name="Espace réservé du contenu 2"/>
          <p:cNvSpPr>
            <a:spLocks noGrp="1"/>
          </p:cNvSpPr>
          <p:nvPr>
            <p:ph idx="16" hasCustomPrompt="1"/>
          </p:nvPr>
        </p:nvSpPr>
        <p:spPr bwMode="auto">
          <a:xfrm flipH="0" flipV="0">
            <a:off x="6384624" y="1779188"/>
            <a:ext cx="5757648" cy="5201069"/>
          </a:xfrm>
          <a:prstGeom prst="rect">
            <a:avLst/>
          </a:prstGeom>
        </p:spPr>
        <p:txBody>
          <a:bodyPr/>
          <a:lstStyle>
            <a:lvl2pPr>
              <a:defRPr/>
            </a:lvl2pPr>
          </a:lstStyle>
          <a:p>
            <a:pPr marL="0" indent="0">
              <a:buFont typeface="Arial"/>
              <a:buNone/>
              <a:defRPr/>
            </a:pPr>
            <a:endParaRPr sz="2400"/>
          </a:p>
          <a:p>
            <a:pPr>
              <a:defRPr/>
            </a:pPr>
            <a:r>
              <a:rPr sz="2400" u="sng">
                <a:hlinkClick r:id="rId12" tooltip="https://www.bnf.fr/fr/protocole-oai-pmh#:~:text=OAI%2DPMH est le sigle,Initiative pour les Archives ouvertes %C2%BB."/>
              </a:rPr>
              <a:t>Description du protocole OAI-PMH</a:t>
            </a:r>
            <a:endParaRPr sz="2400"/>
          </a:p>
          <a:p>
            <a:pPr>
              <a:defRPr/>
            </a:pPr>
            <a:r>
              <a:rPr sz="2400" u="sng">
                <a:hlinkClick r:id="rId13" tooltip="https://www.java.com/fr/download/"/>
              </a:rPr>
              <a:t>Installer JAVA</a:t>
            </a:r>
            <a:endParaRPr sz="2400"/>
          </a:p>
          <a:p>
            <a:pPr>
              <a:defRPr/>
            </a:pPr>
            <a:r>
              <a:rPr sz="2400" u="sng">
                <a:hlinkClick r:id="rId14" tooltip="https://github.com/GlobalDataverseCommunityConsortium/dataverse-uploader/releases/download/v1.2.1/DVUploader-v1.2.1.jar"/>
              </a:rPr>
              <a:t>Télécharger DVUploader</a:t>
            </a:r>
            <a:endParaRPr sz="2400"/>
          </a:p>
          <a:p>
            <a:pPr>
              <a:defRPr/>
            </a:pPr>
            <a:r>
              <a:rPr sz="2400" u="sng">
                <a:hlinkClick r:id="rId15" tooltip="https://guides.dataverse.org/en/latest/api/index.html"/>
              </a:rPr>
              <a:t>Guide API Dataverse</a:t>
            </a:r>
            <a:r>
              <a:rPr sz="2400"/>
              <a:t> (en anglais)</a:t>
            </a:r>
            <a:endParaRPr sz="2400"/>
          </a:p>
          <a:p>
            <a:pPr>
              <a:defRPr/>
            </a:pPr>
            <a:r>
              <a:rPr sz="2400" u="sng">
                <a:hlinkClick r:id="rId16" tooltip="https://insomnia.rest/download"/>
              </a:rPr>
              <a:t>Télécharger Insomnia</a:t>
            </a:r>
            <a:endParaRPr sz="24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0815919" name="Espace réservé du contenu 2"/>
          <p:cNvSpPr>
            <a:spLocks noGrp="1"/>
          </p:cNvSpPr>
          <p:nvPr>
            <p:ph idx="1"/>
          </p:nvPr>
        </p:nvSpPr>
        <p:spPr bwMode="auto"/>
        <p:txBody>
          <a:bodyPr>
            <a:normAutofit/>
          </a:bodyPr>
          <a:lstStyle/>
          <a:p>
            <a:pPr marL="0" indent="0" algn="ctr">
              <a:buNone/>
              <a:defRPr/>
            </a:pPr>
            <a:endParaRPr lang="fr-FR" sz="4800" b="1">
              <a:solidFill>
                <a:schemeClr val="bg1"/>
              </a:solidFill>
              <a:latin typeface="Arial"/>
              <a:cs typeface="Arial"/>
            </a:endParaRPr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Merci</a:t>
            </a:r>
            <a:endParaRPr/>
          </a:p>
          <a:p>
            <a:pPr marL="0" indent="0" algn="ctr">
              <a:buNone/>
              <a:defRPr/>
            </a:pPr>
            <a:r>
              <a:rPr lang="fr-FR" sz="5400" b="1">
                <a:solidFill>
                  <a:schemeClr val="bg1"/>
                </a:solidFill>
                <a:latin typeface="Arial"/>
                <a:cs typeface="Arial"/>
              </a:rPr>
              <a:t>pour votre écoute</a:t>
            </a:r>
            <a:endParaRPr/>
          </a:p>
        </p:txBody>
      </p:sp>
      <p:sp>
        <p:nvSpPr>
          <p:cNvPr id="83643713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31038A7-758B-D188-6413-C180E141531A}" type="slidenum">
              <a:rPr lang="fr-FR"/>
              <a:t>57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90778302" name="Image 7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3352" y="3142697"/>
            <a:ext cx="3901778" cy="1463167"/>
          </a:xfrm>
          <a:prstGeom prst="rect">
            <a:avLst/>
          </a:prstGeom>
        </p:spPr>
      </p:pic>
      <p:sp>
        <p:nvSpPr>
          <p:cNvPr id="124786831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58</a:t>
            </a:fld>
            <a:endParaRPr lang="fr-FR"/>
          </a:p>
        </p:txBody>
      </p:sp>
      <p:sp>
        <p:nvSpPr>
          <p:cNvPr id="220824565" name="Espace réservé du texte 4"/>
          <p:cNvSpPr>
            <a:spLocks noGrp="1"/>
          </p:cNvSpPr>
          <p:nvPr>
            <p:ph type="body" idx="1"/>
          </p:nvPr>
        </p:nvSpPr>
        <p:spPr bwMode="auto">
          <a:xfrm>
            <a:off x="447392" y="3051466"/>
            <a:ext cx="7841329" cy="477590"/>
          </a:xfrm>
        </p:spPr>
        <p:txBody>
          <a:bodyPr/>
          <a:lstStyle/>
          <a:p>
            <a:pPr>
              <a:defRPr/>
            </a:pPr>
            <a:r>
              <a:rPr lang="fr-FR" sz="2800" i="1">
                <a:latin typeface="Marianne"/>
              </a:rPr>
              <a:t>Classe Virtuelle : </a:t>
            </a:r>
            <a:r>
              <a:rPr lang="fr-FR" sz="2800" i="1">
                <a:latin typeface="Marianne"/>
              </a:rPr>
              <a:t>Découverte des APIs</a:t>
            </a:r>
            <a:endParaRPr/>
          </a:p>
        </p:txBody>
      </p:sp>
      <p:sp>
        <p:nvSpPr>
          <p:cNvPr id="291404051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440266" y="4275512"/>
            <a:ext cx="6989234" cy="360039"/>
          </a:xfrm>
        </p:spPr>
        <p:txBody>
          <a:bodyPr/>
          <a:lstStyle/>
          <a:p>
            <a:pPr>
              <a:defRPr/>
            </a:pPr>
            <a:r>
              <a:rPr lang="fr-FR" sz="2000" u="sng">
                <a:latin typeface="Arial"/>
                <a:cs typeface="Arial"/>
                <a:hlinkClick r:id="rId5" tooltip="mailto:support-recherchedatagouv@inrae.fr"/>
              </a:rPr>
              <a:t>support-recherchedatagouv@inrae.fr</a:t>
            </a:r>
            <a:endParaRPr lang="fr-FR" sz="2000">
              <a:latin typeface="Arial"/>
              <a:cs typeface="Arial"/>
            </a:endParaRPr>
          </a:p>
        </p:txBody>
      </p:sp>
      <p:pic>
        <p:nvPicPr>
          <p:cNvPr id="821835641" name="Image 6">
            <a:hlinkClick r:id="rId6"/>
          </p:cNvPr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9024385" y="0"/>
            <a:ext cx="3167615" cy="3167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5760138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8B15B4B-E8A1-4004-9AED-6A4F416B8165}" type="slidenum">
              <a:rPr lang="fr-FR"/>
              <a:t>59</a:t>
            </a:fld>
            <a:endParaRPr lang="fr-FR"/>
          </a:p>
        </p:txBody>
      </p:sp>
      <p:sp>
        <p:nvSpPr>
          <p:cNvPr id="310029118" name="Espace réservé du texte 5"/>
          <p:cNvSpPr>
            <a:spLocks noGrp="1"/>
          </p:cNvSpPr>
          <p:nvPr>
            <p:ph type="body" idx="13"/>
          </p:nvPr>
        </p:nvSpPr>
        <p:spPr bwMode="auto">
          <a:xfrm>
            <a:off x="736600" y="2959343"/>
            <a:ext cx="2428630" cy="270433"/>
          </a:xfrm>
        </p:spPr>
        <p:txBody>
          <a:bodyPr/>
          <a:lstStyle/>
          <a:p>
            <a:pPr>
              <a:defRPr/>
            </a:pPr>
            <a:r>
              <a:rPr lang="fr-FR">
                <a:latin typeface="Arial"/>
                <a:cs typeface="Arial"/>
              </a:rPr>
              <a:t>En partenariat avec :</a:t>
            </a:r>
            <a:endParaRPr>
              <a:latin typeface="Arial"/>
              <a:cs typeface="Arial"/>
            </a:endParaRPr>
          </a:p>
        </p:txBody>
      </p:sp>
      <p:sp>
        <p:nvSpPr>
          <p:cNvPr id="644772555" name="Espace réservé du texte 6"/>
          <p:cNvSpPr>
            <a:spLocks noGrp="1"/>
          </p:cNvSpPr>
          <p:nvPr>
            <p:ph type="body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475796412" name="Espace réservé du texte 4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Les institutions membres</a:t>
            </a:r>
            <a:endParaRPr>
              <a:latin typeface="Mariann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553865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E157D3A-533B-477D-A3D1-A2E809B6FE82}" type="slidenum">
              <a:rPr lang="fr-FR"/>
              <a:t>6</a:t>
            </a:fld>
            <a:endParaRPr lang="fr-FR"/>
          </a:p>
        </p:txBody>
      </p:sp>
      <p:sp>
        <p:nvSpPr>
          <p:cNvPr id="527935664" name="Espace réservé du texte 4"/>
          <p:cNvSpPr>
            <a:spLocks noGrp="1"/>
          </p:cNvSpPr>
          <p:nvPr>
            <p:ph type="body" idx="15"/>
          </p:nvPr>
        </p:nvSpPr>
        <p:spPr bwMode="auto"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L’entrepôt</a:t>
            </a:r>
            <a:endParaRPr/>
          </a:p>
        </p:txBody>
      </p:sp>
      <p:pic>
        <p:nvPicPr>
          <p:cNvPr id="1307944364" name="Espace réservé du contenu 6">
            <a:hlinkClick r:id="rId3"/>
          </p:cNvPr>
          <p:cNvPicPr>
            <a:picLocks noChangeAspect="1" noGrp="1"/>
          </p:cNvPicPr>
          <p:nvPr>
            <p:ph idx="1"/>
          </p:nvPr>
        </p:nvPicPr>
        <p:blipFill>
          <a:blip r:embed="rId4"/>
          <a:stretch/>
        </p:blipFill>
        <p:spPr bwMode="auto">
          <a:xfrm>
            <a:off x="1395978" y="1190266"/>
            <a:ext cx="4066040" cy="4066040"/>
          </a:xfrm>
          <a:prstGeom prst="rect">
            <a:avLst/>
          </a:prstGeom>
        </p:spPr>
      </p:pic>
      <p:sp>
        <p:nvSpPr>
          <p:cNvPr id="1577336997" name="Espace réservé du contenu 5"/>
          <p:cNvSpPr>
            <a:spLocks noGrp="1"/>
          </p:cNvSpPr>
          <p:nvPr>
            <p:ph idx="16"/>
          </p:nvPr>
        </p:nvSpPr>
        <p:spPr bwMode="auto">
          <a:xfrm>
            <a:off x="6096000" y="1779189"/>
            <a:ext cx="5257800" cy="45311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endParaRPr lang="fr-FR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Documenter et partager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tout type</a:t>
            </a:r>
            <a:r>
              <a:rPr lang="fr-FR" sz="240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fr-FR" sz="2400">
                <a:latin typeface="Arial"/>
                <a:cs typeface="Arial"/>
              </a:rPr>
              <a:t>de données de recherche ;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Rechercher, découvrir, accéder et réutiliser ;</a:t>
            </a:r>
            <a:endParaRPr/>
          </a:p>
          <a:p>
            <a:pPr marL="0" indent="0">
              <a:lnSpc>
                <a:spcPct val="100000"/>
              </a:lnSpc>
              <a:buNone/>
              <a:defRPr/>
            </a:pPr>
            <a:endParaRPr lang="fr-FR"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defRPr/>
            </a:pPr>
            <a:r>
              <a:rPr lang="fr-FR" sz="2400">
                <a:latin typeface="Arial"/>
                <a:cs typeface="Arial"/>
              </a:rPr>
              <a:t>Toutes fonctionnalités accessibles </a:t>
            </a:r>
            <a:r>
              <a:rPr lang="fr-FR" sz="2400" i="1">
                <a:latin typeface="Arial"/>
                <a:cs typeface="Arial"/>
              </a:rPr>
              <a:t>via</a:t>
            </a:r>
            <a:r>
              <a:rPr lang="fr-FR" sz="2400">
                <a:latin typeface="Arial"/>
                <a:cs typeface="Arial"/>
              </a:rPr>
              <a:t>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interface web</a:t>
            </a:r>
            <a:r>
              <a:rPr lang="fr-FR" sz="2400">
                <a:latin typeface="Arial"/>
                <a:cs typeface="Arial"/>
              </a:rPr>
              <a:t> ou </a:t>
            </a:r>
            <a:r>
              <a:rPr lang="fr-FR" sz="2400" b="1">
                <a:solidFill>
                  <a:schemeClr val="tx2"/>
                </a:solidFill>
                <a:latin typeface="Arial"/>
                <a:cs typeface="Arial"/>
              </a:rPr>
              <a:t>API</a:t>
            </a:r>
            <a:r>
              <a:rPr lang="fr-FR" sz="2400">
                <a:latin typeface="Arial"/>
                <a:cs typeface="Arial"/>
              </a:rPr>
              <a:t>.</a:t>
            </a:r>
            <a:endParaRPr/>
          </a:p>
        </p:txBody>
      </p:sp>
      <p:sp>
        <p:nvSpPr>
          <p:cNvPr id="1002731533" name="Rectangle à coins arrondis 10"/>
          <p:cNvSpPr/>
          <p:nvPr/>
        </p:nvSpPr>
        <p:spPr bwMode="auto">
          <a:xfrm>
            <a:off x="1474440" y="4801531"/>
            <a:ext cx="3856381" cy="909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77931044" name="Rectangle à coins arrondis 10"/>
          <p:cNvSpPr/>
          <p:nvPr/>
        </p:nvSpPr>
        <p:spPr bwMode="auto">
          <a:xfrm>
            <a:off x="1474440" y="5814232"/>
            <a:ext cx="3856381" cy="90955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C55B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36270431" name="ZoneTexte 6"/>
          <p:cNvSpPr txBox="1"/>
          <p:nvPr/>
        </p:nvSpPr>
        <p:spPr bwMode="auto">
          <a:xfrm>
            <a:off x="1562934" y="4904682"/>
            <a:ext cx="3679392" cy="68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b="1">
                <a:solidFill>
                  <a:srgbClr val="12B09D"/>
                </a:solidFill>
                <a:latin typeface="Arial"/>
                <a:cs typeface="Arial"/>
              </a:rPr>
              <a:t>Environnement de production</a:t>
            </a:r>
            <a:endParaRPr b="1">
              <a:solidFill>
                <a:srgbClr val="12B09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latin typeface="Arial"/>
                <a:cs typeface="Arial"/>
                <a:hlinkClick r:id="rId5" tooltip="https://entrepot.recherche.data.gouv.fr"/>
              </a:rPr>
              <a:t>https://entrepot.recherche.data.gouv.fr 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1822999874" name="ZoneTexte 6"/>
          <p:cNvSpPr txBox="1"/>
          <p:nvPr/>
        </p:nvSpPr>
        <p:spPr bwMode="auto">
          <a:xfrm>
            <a:off x="1562934" y="5917383"/>
            <a:ext cx="3679392" cy="6898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 b="1">
                <a:solidFill>
                  <a:srgbClr val="12B09D"/>
                </a:solidFill>
                <a:latin typeface="Arial"/>
                <a:cs typeface="Arial"/>
              </a:rPr>
              <a:t>Environnement </a:t>
            </a:r>
            <a:r>
              <a:rPr lang="fr-FR" b="1">
                <a:solidFill>
                  <a:srgbClr val="12B09D"/>
                </a:solidFill>
                <a:latin typeface="Arial"/>
                <a:cs typeface="Arial"/>
              </a:rPr>
              <a:t>bac-à-sable</a:t>
            </a:r>
            <a:endParaRPr b="1">
              <a:solidFill>
                <a:srgbClr val="12B09D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1600" u="sng">
                <a:latin typeface="Arial"/>
                <a:cs typeface="Arial"/>
                <a:hlinkClick r:id="rId6" tooltip="https://entrepot.recherche.data.gouv.fr"/>
              </a:rPr>
              <a:t>https</a:t>
            </a:r>
            <a:r>
              <a:rPr lang="fr-FR" sz="1600" u="sng">
                <a:latin typeface="Arial"/>
                <a:cs typeface="Arial"/>
                <a:hlinkClick r:id="rId6" tooltip="https://entrepot.recherche.data.gouv.fr"/>
              </a:rPr>
              <a:t>://demo.recherche.data.gouv.fr</a:t>
            </a:r>
            <a:r>
              <a:rPr lang="fr-FR" sz="1600" u="sng">
                <a:latin typeface="Arial"/>
                <a:cs typeface="Arial"/>
                <a:hlinkClick r:id="rId5" tooltip="https://entrepot.recherche.data.gouv.fr"/>
              </a:rPr>
              <a:t> </a:t>
            </a:r>
            <a:endParaRPr lang="fr-FR">
              <a:latin typeface="Arial"/>
              <a:cs typeface="Arial"/>
            </a:endParaRPr>
          </a:p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9338616" name="Espace réservé du texte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 cap="small">
                <a:latin typeface="Marianne"/>
              </a:rPr>
              <a:t>Les concepts clés de l’application Dataverse</a:t>
            </a:r>
            <a:endParaRPr lang="fr-FR" cap="small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6483223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19FEC60-3727-D4DC-00AD-1818CB159F12}" type="slidenum">
              <a:rPr lang="fr-FR"/>
              <a:t>8</a:t>
            </a:fld>
            <a:endParaRPr lang="fr-FR"/>
          </a:p>
        </p:txBody>
      </p:sp>
      <p:sp>
        <p:nvSpPr>
          <p:cNvPr id="1820101517" name="Espace réservé du texte 6"/>
          <p:cNvSpPr>
            <a:spLocks noGrp="1"/>
          </p:cNvSpPr>
          <p:nvPr>
            <p:ph type="body" idx="15"/>
          </p:nvPr>
        </p:nvSpPr>
        <p:spPr bwMode="auto">
          <a:xfrm>
            <a:off x="838198" y="1367836"/>
            <a:ext cx="8882271" cy="365125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>
                <a:latin typeface="Marianne"/>
              </a:rPr>
              <a:t>Dataverse, moteur de l’entrepôt et du catalogue</a:t>
            </a:r>
            <a:endParaRPr/>
          </a:p>
        </p:txBody>
      </p:sp>
      <p:sp>
        <p:nvSpPr>
          <p:cNvPr id="782433011" name="Espace réservé du contenu 2"/>
          <p:cNvSpPr txBox="1">
            <a:spLocks noGrp="1"/>
          </p:cNvSpPr>
          <p:nvPr>
            <p:ph idx="16"/>
          </p:nvPr>
        </p:nvSpPr>
        <p:spPr bwMode="auto">
          <a:xfrm>
            <a:off x="7990761" y="2339635"/>
            <a:ext cx="4019527" cy="4018829"/>
          </a:xfrm>
          <a:prstGeom prst="rect">
            <a:avLst/>
          </a:prstGeo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>
            <a:lvl1pPr marL="171450" indent="-171450" algn="l" defTabSz="685800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b="1" u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u="sng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i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>
                <a:latin typeface="Arial"/>
                <a:cs typeface="Arial"/>
              </a:rPr>
              <a:t>Projet </a:t>
            </a:r>
            <a:r>
              <a:rPr lang="fr-FR" sz="2400">
                <a:latin typeface="Arial"/>
                <a:cs typeface="Arial"/>
              </a:rPr>
              <a:t>Open Source</a:t>
            </a:r>
            <a:endParaRPr sz="240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>
                <a:latin typeface="Arial"/>
                <a:cs typeface="Arial"/>
              </a:rPr>
              <a:t>Conçu par Harvard</a:t>
            </a:r>
            <a:endParaRPr sz="2400"/>
          </a:p>
          <a:p>
            <a:pPr marL="0" indent="0">
              <a:lnSpc>
                <a:spcPct val="200000"/>
              </a:lnSpc>
              <a:buFont typeface="Arial"/>
              <a:buNone/>
              <a:defRPr/>
            </a:pPr>
            <a:r>
              <a:rPr lang="fr-FR" sz="2400">
                <a:latin typeface="Arial"/>
                <a:cs typeface="Arial"/>
              </a:rPr>
              <a:t>44 </a:t>
            </a:r>
            <a:r>
              <a:rPr lang="fr-FR" sz="2400">
                <a:latin typeface="Arial"/>
                <a:cs typeface="Arial"/>
              </a:rPr>
              <a:t>Institutions </a:t>
            </a:r>
            <a:r>
              <a:rPr lang="fr-FR" sz="2400">
                <a:latin typeface="Arial"/>
                <a:cs typeface="Arial"/>
              </a:rPr>
              <a:t>(25 </a:t>
            </a:r>
            <a:r>
              <a:rPr lang="fr-FR" sz="2400">
                <a:latin typeface="Arial"/>
                <a:cs typeface="Arial"/>
              </a:rPr>
              <a:t>pays)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dans la </a:t>
            </a:r>
            <a:r>
              <a:rPr lang="fr-FR" sz="2400">
                <a:latin typeface="Arial"/>
                <a:cs typeface="Arial"/>
              </a:rPr>
              <a:t>communauté</a:t>
            </a:r>
            <a:br>
              <a:rPr lang="fr-FR" sz="2400">
                <a:latin typeface="Arial"/>
                <a:cs typeface="Arial"/>
              </a:rPr>
            </a:br>
            <a:r>
              <a:rPr lang="fr-FR" sz="2400">
                <a:latin typeface="Arial"/>
                <a:cs typeface="Arial"/>
              </a:rPr>
              <a:t>(dont INRAE et le CNRS)</a:t>
            </a:r>
            <a:endParaRPr sz="2400"/>
          </a:p>
        </p:txBody>
      </p:sp>
      <p:pic>
        <p:nvPicPr>
          <p:cNvPr id="1810146914" name="Espace réservé du contenu 1">
            <a:hlinkClick r:id="rId3"/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424222" y="1681037"/>
            <a:ext cx="3152603" cy="1024101"/>
          </a:xfrm>
          <a:prstGeom prst="rect">
            <a:avLst/>
          </a:prstGeom>
        </p:spPr>
      </p:pic>
      <p:pic>
        <p:nvPicPr>
          <p:cNvPr id="735780720" name="Picture 4" descr="RÃ©sultat de recherche d'images pour &quot;harvard&quot;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7265333" y="3318270"/>
            <a:ext cx="735138" cy="735138"/>
          </a:xfrm>
          <a:prstGeom prst="rect">
            <a:avLst/>
          </a:prstGeom>
          <a:noFill/>
        </p:spPr>
      </p:pic>
      <p:pic>
        <p:nvPicPr>
          <p:cNvPr id="1960936945" name="Image 31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7265333" y="2474375"/>
            <a:ext cx="735138" cy="735138"/>
          </a:xfrm>
          <a:prstGeom prst="rect">
            <a:avLst/>
          </a:prstGeom>
        </p:spPr>
      </p:pic>
      <p:pic>
        <p:nvPicPr>
          <p:cNvPr id="633129068" name="Graphique 2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7265333" y="4123084"/>
            <a:ext cx="735138" cy="770256"/>
          </a:xfrm>
          <a:prstGeom prst="rect">
            <a:avLst/>
          </a:prstGeom>
        </p:spPr>
      </p:pic>
      <p:sp>
        <p:nvSpPr>
          <p:cNvPr id="1919751364" name=" 2143127214"/>
          <p:cNvSpPr/>
          <p:nvPr/>
        </p:nvSpPr>
        <p:spPr bwMode="auto">
          <a:xfrm>
            <a:off x="218830" y="6240112"/>
            <a:ext cx="6937189" cy="274679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/>
            <a:spAutoFit/>
          </a:bodyPr>
          <a:lstStyle/>
          <a:p>
            <a:pPr algn="ctr">
              <a:defRPr/>
            </a:pP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Source : </a:t>
            </a:r>
            <a:r>
              <a:rPr sz="1200" u="sng">
                <a:solidFill>
                  <a:srgbClr val="000000"/>
                </a:solidFill>
                <a:latin typeface="Arial"/>
                <a:ea typeface="Calibri"/>
                <a:cs typeface="Arial"/>
                <a:hlinkClick r:id="rId3" tooltip="https://dataverse.org/"/>
              </a:rPr>
              <a:t>https://dataverse.org/</a:t>
            </a: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- </a:t>
            </a:r>
            <a:r>
              <a:rPr lang="fr-FR"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11</a:t>
            </a: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/</a:t>
            </a:r>
            <a:r>
              <a:rPr lang="fr-FR"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04</a:t>
            </a:r>
            <a:r>
              <a:rPr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/202</a:t>
            </a:r>
            <a:r>
              <a:rPr lang="fr-FR" sz="1200">
                <a:solidFill>
                  <a:srgbClr val="000000"/>
                </a:solidFill>
                <a:latin typeface="Arial"/>
                <a:ea typeface="Calibri"/>
                <a:cs typeface="Arial"/>
              </a:rPr>
              <a:t>4</a:t>
            </a:r>
            <a:endParaRPr>
              <a:latin typeface="Arial"/>
              <a:cs typeface="Arial"/>
            </a:endParaRPr>
          </a:p>
        </p:txBody>
      </p:sp>
      <p:pic>
        <p:nvPicPr>
          <p:cNvPr id="1954622809" name="Image 1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143934" y="2222605"/>
            <a:ext cx="7012087" cy="4017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2511580" name="Espace réservé du contenu 5"/>
          <p:cNvSpPr>
            <a:spLocks noGrp="1"/>
          </p:cNvSpPr>
          <p:nvPr>
            <p:ph idx="16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endParaRPr lang="fr-FR" sz="2400" b="1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400" b="1">
                <a:latin typeface="Arial"/>
                <a:ea typeface="Arial"/>
                <a:cs typeface="Arial"/>
              </a:rPr>
              <a:t> </a:t>
            </a:r>
            <a:r>
              <a:rPr lang="fr-FR" sz="2400" b="1">
                <a:solidFill>
                  <a:srgbClr val="C55B28"/>
                </a:solidFill>
                <a:latin typeface="Arial"/>
                <a:ea typeface="Arial"/>
                <a:cs typeface="Arial"/>
              </a:rPr>
              <a:t>collection</a:t>
            </a:r>
            <a:r>
              <a:rPr lang="fr-FR" sz="2400" b="1">
                <a:latin typeface="Arial"/>
                <a:ea typeface="Arial"/>
                <a:cs typeface="Arial"/>
              </a:rPr>
              <a:t> </a:t>
            </a:r>
            <a:r>
              <a:rPr lang="fr-FR" sz="2400" b="1">
                <a:latin typeface="Arial"/>
                <a:ea typeface="Arial"/>
                <a:cs typeface="Arial"/>
              </a:rPr>
              <a:t>: </a:t>
            </a:r>
            <a:r>
              <a:rPr lang="fr-FR" sz="2400">
                <a:latin typeface="Arial"/>
                <a:ea typeface="Arial"/>
                <a:cs typeface="Arial"/>
              </a:rPr>
              <a:t>contient des jeux de données et/ou des sous-collections</a:t>
            </a:r>
            <a:endParaRPr lang="fr-FR" sz="2400"/>
          </a:p>
          <a:p>
            <a:pPr>
              <a:defRPr/>
            </a:pPr>
            <a:endParaRPr lang="fr-FR" sz="2400" b="1">
              <a:latin typeface="Arial"/>
            </a:endParaRPr>
          </a:p>
          <a:p>
            <a:pPr>
              <a:defRPr/>
            </a:pPr>
            <a:r>
              <a:rPr lang="fr-FR" sz="2400" b="1">
                <a:latin typeface="Arial"/>
              </a:rPr>
              <a:t> </a:t>
            </a:r>
            <a:r>
              <a:rPr lang="fr-FR" sz="2400" b="1">
                <a:solidFill>
                  <a:srgbClr val="337AB7"/>
                </a:solidFill>
                <a:latin typeface="Arial"/>
              </a:rPr>
              <a:t>jeu de données</a:t>
            </a:r>
            <a:r>
              <a:rPr lang="fr-FR" sz="2400">
                <a:latin typeface="Arial"/>
              </a:rPr>
              <a:t> : rassemble les fichiers et la documentation</a:t>
            </a:r>
            <a:endParaRPr lang="fr-FR" sz="2400"/>
          </a:p>
          <a:p>
            <a:pPr>
              <a:defRPr/>
            </a:pPr>
            <a:endParaRPr lang="fr-FR" sz="2400" b="1">
              <a:latin typeface="Arial"/>
            </a:endParaRPr>
          </a:p>
          <a:p>
            <a:pPr>
              <a:defRPr/>
            </a:pPr>
            <a:r>
              <a:rPr lang="fr-FR" sz="2400" b="1">
                <a:latin typeface="Arial"/>
              </a:rPr>
              <a:t> </a:t>
            </a:r>
            <a:r>
              <a:rPr lang="fr-FR" sz="2400" b="1">
                <a:solidFill>
                  <a:schemeClr val="accent3"/>
                </a:solidFill>
                <a:latin typeface="Arial"/>
              </a:rPr>
              <a:t>fichier</a:t>
            </a:r>
            <a:r>
              <a:rPr lang="fr-FR" sz="2400">
                <a:latin typeface="Arial"/>
              </a:rPr>
              <a:t> : Un </a:t>
            </a:r>
            <a:r>
              <a:rPr lang="fr-FR" sz="2400" b="1">
                <a:latin typeface="Arial"/>
              </a:rPr>
              <a:t>fichier </a:t>
            </a:r>
            <a:r>
              <a:rPr lang="fr-FR" sz="2400">
                <a:latin typeface="Arial"/>
              </a:rPr>
              <a:t>de données ou de documentation (</a:t>
            </a:r>
            <a:r>
              <a:rPr lang="fr-FR" sz="2400" i="1">
                <a:latin typeface="Arial"/>
              </a:rPr>
              <a:t>e.g</a:t>
            </a:r>
            <a:r>
              <a:rPr lang="fr-FR" sz="2400" i="1">
                <a:latin typeface="Arial"/>
              </a:rPr>
              <a:t>.</a:t>
            </a:r>
            <a:r>
              <a:rPr lang="fr-FR" sz="2400">
                <a:latin typeface="Arial"/>
              </a:rPr>
              <a:t> README)</a:t>
            </a:r>
            <a:endParaRPr lang="fr-FR" sz="2400"/>
          </a:p>
          <a:p>
            <a:pPr marL="0" indent="0">
              <a:buNone/>
              <a:defRPr/>
            </a:pPr>
            <a:endParaRPr lang="fr-FR" sz="2400"/>
          </a:p>
        </p:txBody>
      </p:sp>
      <p:sp>
        <p:nvSpPr>
          <p:cNvPr id="1945815252" name="Espace réservé du texte 2"/>
          <p:cNvSpPr>
            <a:spLocks noGrp="1"/>
          </p:cNvSpPr>
          <p:nvPr>
            <p:ph type="body" idx="15"/>
          </p:nvPr>
        </p:nvSpPr>
        <p:spPr bwMode="auto">
          <a:xfrm>
            <a:off x="846666" y="1359884"/>
            <a:ext cx="5181601" cy="365125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fr-FR" sz="2400">
                <a:latin typeface="Marianne"/>
              </a:rPr>
              <a:t>Les objets</a:t>
            </a:r>
            <a:endParaRPr sz="2400"/>
          </a:p>
        </p:txBody>
      </p:sp>
      <p:grpSp>
        <p:nvGrpSpPr>
          <p:cNvPr id="2065233348" name="Groupe 28"/>
          <p:cNvGrpSpPr/>
          <p:nvPr/>
        </p:nvGrpSpPr>
        <p:grpSpPr bwMode="auto">
          <a:xfrm>
            <a:off x="846666" y="1888606"/>
            <a:ext cx="5162130" cy="4236882"/>
            <a:chOff x="0" y="0"/>
            <a:chExt cx="4626770" cy="3662245"/>
          </a:xfrm>
        </p:grpSpPr>
        <p:sp>
          <p:nvSpPr>
            <p:cNvPr id="30" name="Rectangle 30"/>
            <p:cNvSpPr/>
            <p:nvPr/>
          </p:nvSpPr>
          <p:spPr bwMode="auto">
            <a:xfrm>
              <a:off x="1919406" y="2233053"/>
              <a:ext cx="807182" cy="550267"/>
            </a:xfrm>
            <a:custGeom>
              <a:avLst/>
              <a:gdLst>
                <a:gd name="connsiteX0" fmla="*/ 0 w 861593"/>
                <a:gd name="connsiteY0" fmla="*/ 0 h 441533"/>
                <a:gd name="connsiteX1" fmla="*/ 861593 w 861593"/>
                <a:gd name="connsiteY1" fmla="*/ 0 h 441533"/>
                <a:gd name="connsiteX2" fmla="*/ 861593 w 861593"/>
                <a:gd name="connsiteY2" fmla="*/ 441533 h 441533"/>
                <a:gd name="connsiteX3" fmla="*/ 0 w 861593"/>
                <a:gd name="connsiteY3" fmla="*/ 441533 h 441533"/>
                <a:gd name="connsiteX4" fmla="*/ 0 w 861593"/>
                <a:gd name="connsiteY4" fmla="*/ 0 h 441533"/>
                <a:gd name="connsiteX0" fmla="*/ 0 w 861593"/>
                <a:gd name="connsiteY0" fmla="*/ 0 h 441533"/>
                <a:gd name="connsiteX1" fmla="*/ 210796 w 861593"/>
                <a:gd name="connsiteY1" fmla="*/ 3564 h 441533"/>
                <a:gd name="connsiteX2" fmla="*/ 861593 w 861593"/>
                <a:gd name="connsiteY2" fmla="*/ 0 h 441533"/>
                <a:gd name="connsiteX3" fmla="*/ 861593 w 861593"/>
                <a:gd name="connsiteY3" fmla="*/ 441533 h 441533"/>
                <a:gd name="connsiteX4" fmla="*/ 0 w 861593"/>
                <a:gd name="connsiteY4" fmla="*/ 441533 h 441533"/>
                <a:gd name="connsiteX5" fmla="*/ 0 w 861593"/>
                <a:gd name="connsiteY5" fmla="*/ 0 h 441533"/>
                <a:gd name="connsiteX0" fmla="*/ 0 w 861593"/>
                <a:gd name="connsiteY0" fmla="*/ 1198 h 442731"/>
                <a:gd name="connsiteX1" fmla="*/ 208414 w 861593"/>
                <a:gd name="connsiteY1" fmla="*/ 0 h 442731"/>
                <a:gd name="connsiteX2" fmla="*/ 861593 w 861593"/>
                <a:gd name="connsiteY2" fmla="*/ 1198 h 442731"/>
                <a:gd name="connsiteX3" fmla="*/ 861593 w 861593"/>
                <a:gd name="connsiteY3" fmla="*/ 442731 h 442731"/>
                <a:gd name="connsiteX4" fmla="*/ 0 w 861593"/>
                <a:gd name="connsiteY4" fmla="*/ 442731 h 442731"/>
                <a:gd name="connsiteX5" fmla="*/ 0 w 861593"/>
                <a:gd name="connsiteY5" fmla="*/ 1198 h 442731"/>
                <a:gd name="connsiteX0" fmla="*/ 0 w 861593"/>
                <a:gd name="connsiteY0" fmla="*/ 17735 h 459268"/>
                <a:gd name="connsiteX1" fmla="*/ 208414 w 861593"/>
                <a:gd name="connsiteY1" fmla="*/ 16537 h 459268"/>
                <a:gd name="connsiteX2" fmla="*/ 861593 w 861593"/>
                <a:gd name="connsiteY2" fmla="*/ 17735 h 459268"/>
                <a:gd name="connsiteX3" fmla="*/ 861593 w 861593"/>
                <a:gd name="connsiteY3" fmla="*/ 459268 h 459268"/>
                <a:gd name="connsiteX4" fmla="*/ 0 w 861593"/>
                <a:gd name="connsiteY4" fmla="*/ 459268 h 459268"/>
                <a:gd name="connsiteX5" fmla="*/ 0 w 861593"/>
                <a:gd name="connsiteY5" fmla="*/ 17735 h 459268"/>
                <a:gd name="connsiteX0" fmla="*/ 3709 w 865302"/>
                <a:gd name="connsiteY0" fmla="*/ 72636 h 514169"/>
                <a:gd name="connsiteX1" fmla="*/ 16861 w 865302"/>
                <a:gd name="connsiteY1" fmla="*/ 0 h 514169"/>
                <a:gd name="connsiteX2" fmla="*/ 212123 w 865302"/>
                <a:gd name="connsiteY2" fmla="*/ 71438 h 514169"/>
                <a:gd name="connsiteX3" fmla="*/ 865302 w 865302"/>
                <a:gd name="connsiteY3" fmla="*/ 72636 h 514169"/>
                <a:gd name="connsiteX4" fmla="*/ 865302 w 865302"/>
                <a:gd name="connsiteY4" fmla="*/ 514169 h 514169"/>
                <a:gd name="connsiteX5" fmla="*/ 3709 w 865302"/>
                <a:gd name="connsiteY5" fmla="*/ 514169 h 514169"/>
                <a:gd name="connsiteX6" fmla="*/ 3709 w 865302"/>
                <a:gd name="connsiteY6" fmla="*/ 72636 h 514169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86922 h 528455"/>
                <a:gd name="connsiteX1" fmla="*/ 16861 w 865302"/>
                <a:gd name="connsiteY1" fmla="*/ 14286 h 528455"/>
                <a:gd name="connsiteX2" fmla="*/ 219268 w 865302"/>
                <a:gd name="connsiteY2" fmla="*/ 0 h 528455"/>
                <a:gd name="connsiteX3" fmla="*/ 212123 w 865302"/>
                <a:gd name="connsiteY3" fmla="*/ 85724 h 528455"/>
                <a:gd name="connsiteX4" fmla="*/ 865302 w 865302"/>
                <a:gd name="connsiteY4" fmla="*/ 86922 h 528455"/>
                <a:gd name="connsiteX5" fmla="*/ 865302 w 865302"/>
                <a:gd name="connsiteY5" fmla="*/ 528455 h 528455"/>
                <a:gd name="connsiteX6" fmla="*/ 3709 w 865302"/>
                <a:gd name="connsiteY6" fmla="*/ 528455 h 528455"/>
                <a:gd name="connsiteX7" fmla="*/ 3709 w 865302"/>
                <a:gd name="connsiteY7" fmla="*/ 86922 h 528455"/>
                <a:gd name="connsiteX0" fmla="*/ 5355 w 866948"/>
                <a:gd name="connsiteY0" fmla="*/ 86922 h 528455"/>
                <a:gd name="connsiteX1" fmla="*/ 16126 w 866948"/>
                <a:gd name="connsiteY1" fmla="*/ 9523 h 528455"/>
                <a:gd name="connsiteX2" fmla="*/ 220914 w 866948"/>
                <a:gd name="connsiteY2" fmla="*/ 0 h 528455"/>
                <a:gd name="connsiteX3" fmla="*/ 213769 w 866948"/>
                <a:gd name="connsiteY3" fmla="*/ 85724 h 528455"/>
                <a:gd name="connsiteX4" fmla="*/ 866948 w 866948"/>
                <a:gd name="connsiteY4" fmla="*/ 86922 h 528455"/>
                <a:gd name="connsiteX5" fmla="*/ 866948 w 866948"/>
                <a:gd name="connsiteY5" fmla="*/ 528455 h 528455"/>
                <a:gd name="connsiteX6" fmla="*/ 5355 w 866948"/>
                <a:gd name="connsiteY6" fmla="*/ 528455 h 528455"/>
                <a:gd name="connsiteX7" fmla="*/ 5355 w 866948"/>
                <a:gd name="connsiteY7" fmla="*/ 86922 h 528455"/>
                <a:gd name="connsiteX0" fmla="*/ 0 w 861593"/>
                <a:gd name="connsiteY0" fmla="*/ 86922 h 528455"/>
                <a:gd name="connsiteX1" fmla="*/ 10771 w 861593"/>
                <a:gd name="connsiteY1" fmla="*/ 9523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0 w 861593"/>
                <a:gd name="connsiteY0" fmla="*/ 86922 h 528455"/>
                <a:gd name="connsiteX1" fmla="*/ 3627 w 861593"/>
                <a:gd name="connsiteY1" fmla="*/ 7142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688 w 862281"/>
                <a:gd name="connsiteY0" fmla="*/ 87200 h 528733"/>
                <a:gd name="connsiteX1" fmla="*/ 1533 w 862281"/>
                <a:gd name="connsiteY1" fmla="*/ 233 h 528733"/>
                <a:gd name="connsiteX2" fmla="*/ 216247 w 862281"/>
                <a:gd name="connsiteY2" fmla="*/ 278 h 528733"/>
                <a:gd name="connsiteX3" fmla="*/ 209102 w 862281"/>
                <a:gd name="connsiteY3" fmla="*/ 86002 h 528733"/>
                <a:gd name="connsiteX4" fmla="*/ 862281 w 862281"/>
                <a:gd name="connsiteY4" fmla="*/ 87200 h 528733"/>
                <a:gd name="connsiteX5" fmla="*/ 862281 w 862281"/>
                <a:gd name="connsiteY5" fmla="*/ 528733 h 528733"/>
                <a:gd name="connsiteX6" fmla="*/ 688 w 862281"/>
                <a:gd name="connsiteY6" fmla="*/ 528733 h 528733"/>
                <a:gd name="connsiteX7" fmla="*/ 688 w 862281"/>
                <a:gd name="connsiteY7" fmla="*/ 87200 h 528733"/>
                <a:gd name="connsiteX0" fmla="*/ 688 w 862281"/>
                <a:gd name="connsiteY0" fmla="*/ 86967 h 528500"/>
                <a:gd name="connsiteX1" fmla="*/ 1533 w 862281"/>
                <a:gd name="connsiteY1" fmla="*/ 0 h 528500"/>
                <a:gd name="connsiteX2" fmla="*/ 216247 w 862281"/>
                <a:gd name="connsiteY2" fmla="*/ 45 h 528500"/>
                <a:gd name="connsiteX3" fmla="*/ 209102 w 862281"/>
                <a:gd name="connsiteY3" fmla="*/ 85769 h 528500"/>
                <a:gd name="connsiteX4" fmla="*/ 862281 w 862281"/>
                <a:gd name="connsiteY4" fmla="*/ 86967 h 528500"/>
                <a:gd name="connsiteX5" fmla="*/ 862281 w 862281"/>
                <a:gd name="connsiteY5" fmla="*/ 528500 h 528500"/>
                <a:gd name="connsiteX6" fmla="*/ 688 w 862281"/>
                <a:gd name="connsiteY6" fmla="*/ 528500 h 528500"/>
                <a:gd name="connsiteX7" fmla="*/ 688 w 862281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0269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593" h="528500" fill="norm" stroke="1" extrusionOk="0">
                  <a:moveTo>
                    <a:pt x="0" y="86967"/>
                  </a:moveTo>
                  <a:cubicBezTo>
                    <a:pt x="459" y="-494"/>
                    <a:pt x="-215" y="87747"/>
                    <a:pt x="845" y="0"/>
                  </a:cubicBezTo>
                  <a:cubicBezTo>
                    <a:pt x="215718" y="85"/>
                    <a:pt x="1050" y="226"/>
                    <a:pt x="215559" y="45"/>
                  </a:cubicBezTo>
                  <a:cubicBezTo>
                    <a:pt x="214641" y="93335"/>
                    <a:pt x="215479" y="-6782"/>
                    <a:pt x="214675" y="85769"/>
                  </a:cubicBezTo>
                  <a:lnTo>
                    <a:pt x="861593" y="86967"/>
                  </a:lnTo>
                  <a:lnTo>
                    <a:pt x="861593" y="528500"/>
                  </a:lnTo>
                  <a:lnTo>
                    <a:pt x="0" y="528500"/>
                  </a:lnTo>
                  <a:lnTo>
                    <a:pt x="0" y="86967"/>
                  </a:lnTo>
                  <a:close/>
                </a:path>
              </a:pathLst>
            </a:custGeom>
            <a:grpFill/>
            <a:ln>
              <a:solidFill>
                <a:srgbClr val="337AB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00">
                  <a:solidFill>
                    <a:srgbClr val="337AB7"/>
                  </a:solidFill>
                </a:rPr>
                <a:t>Dataset</a:t>
              </a:r>
              <a:endParaRPr>
                <a:solidFill>
                  <a:srgbClr val="337AB7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2020735" y="2334384"/>
              <a:ext cx="852708" cy="550267"/>
            </a:xfrm>
            <a:custGeom>
              <a:avLst/>
              <a:gdLst>
                <a:gd name="connsiteX0" fmla="*/ 0 w 861593"/>
                <a:gd name="connsiteY0" fmla="*/ 0 h 441533"/>
                <a:gd name="connsiteX1" fmla="*/ 861593 w 861593"/>
                <a:gd name="connsiteY1" fmla="*/ 0 h 441533"/>
                <a:gd name="connsiteX2" fmla="*/ 861593 w 861593"/>
                <a:gd name="connsiteY2" fmla="*/ 441533 h 441533"/>
                <a:gd name="connsiteX3" fmla="*/ 0 w 861593"/>
                <a:gd name="connsiteY3" fmla="*/ 441533 h 441533"/>
                <a:gd name="connsiteX4" fmla="*/ 0 w 861593"/>
                <a:gd name="connsiteY4" fmla="*/ 0 h 441533"/>
                <a:gd name="connsiteX0" fmla="*/ 0 w 861593"/>
                <a:gd name="connsiteY0" fmla="*/ 0 h 441533"/>
                <a:gd name="connsiteX1" fmla="*/ 210796 w 861593"/>
                <a:gd name="connsiteY1" fmla="*/ 3564 h 441533"/>
                <a:gd name="connsiteX2" fmla="*/ 861593 w 861593"/>
                <a:gd name="connsiteY2" fmla="*/ 0 h 441533"/>
                <a:gd name="connsiteX3" fmla="*/ 861593 w 861593"/>
                <a:gd name="connsiteY3" fmla="*/ 441533 h 441533"/>
                <a:gd name="connsiteX4" fmla="*/ 0 w 861593"/>
                <a:gd name="connsiteY4" fmla="*/ 441533 h 441533"/>
                <a:gd name="connsiteX5" fmla="*/ 0 w 861593"/>
                <a:gd name="connsiteY5" fmla="*/ 0 h 441533"/>
                <a:gd name="connsiteX0" fmla="*/ 0 w 861593"/>
                <a:gd name="connsiteY0" fmla="*/ 1198 h 442731"/>
                <a:gd name="connsiteX1" fmla="*/ 208414 w 861593"/>
                <a:gd name="connsiteY1" fmla="*/ 0 h 442731"/>
                <a:gd name="connsiteX2" fmla="*/ 861593 w 861593"/>
                <a:gd name="connsiteY2" fmla="*/ 1198 h 442731"/>
                <a:gd name="connsiteX3" fmla="*/ 861593 w 861593"/>
                <a:gd name="connsiteY3" fmla="*/ 442731 h 442731"/>
                <a:gd name="connsiteX4" fmla="*/ 0 w 861593"/>
                <a:gd name="connsiteY4" fmla="*/ 442731 h 442731"/>
                <a:gd name="connsiteX5" fmla="*/ 0 w 861593"/>
                <a:gd name="connsiteY5" fmla="*/ 1198 h 442731"/>
                <a:gd name="connsiteX0" fmla="*/ 0 w 861593"/>
                <a:gd name="connsiteY0" fmla="*/ 17735 h 459268"/>
                <a:gd name="connsiteX1" fmla="*/ 208414 w 861593"/>
                <a:gd name="connsiteY1" fmla="*/ 16537 h 459268"/>
                <a:gd name="connsiteX2" fmla="*/ 861593 w 861593"/>
                <a:gd name="connsiteY2" fmla="*/ 17735 h 459268"/>
                <a:gd name="connsiteX3" fmla="*/ 861593 w 861593"/>
                <a:gd name="connsiteY3" fmla="*/ 459268 h 459268"/>
                <a:gd name="connsiteX4" fmla="*/ 0 w 861593"/>
                <a:gd name="connsiteY4" fmla="*/ 459268 h 459268"/>
                <a:gd name="connsiteX5" fmla="*/ 0 w 861593"/>
                <a:gd name="connsiteY5" fmla="*/ 17735 h 459268"/>
                <a:gd name="connsiteX0" fmla="*/ 3709 w 865302"/>
                <a:gd name="connsiteY0" fmla="*/ 72636 h 514169"/>
                <a:gd name="connsiteX1" fmla="*/ 16861 w 865302"/>
                <a:gd name="connsiteY1" fmla="*/ 0 h 514169"/>
                <a:gd name="connsiteX2" fmla="*/ 212123 w 865302"/>
                <a:gd name="connsiteY2" fmla="*/ 71438 h 514169"/>
                <a:gd name="connsiteX3" fmla="*/ 865302 w 865302"/>
                <a:gd name="connsiteY3" fmla="*/ 72636 h 514169"/>
                <a:gd name="connsiteX4" fmla="*/ 865302 w 865302"/>
                <a:gd name="connsiteY4" fmla="*/ 514169 h 514169"/>
                <a:gd name="connsiteX5" fmla="*/ 3709 w 865302"/>
                <a:gd name="connsiteY5" fmla="*/ 514169 h 514169"/>
                <a:gd name="connsiteX6" fmla="*/ 3709 w 865302"/>
                <a:gd name="connsiteY6" fmla="*/ 72636 h 514169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90218 h 531751"/>
                <a:gd name="connsiteX1" fmla="*/ 16861 w 865302"/>
                <a:gd name="connsiteY1" fmla="*/ 17582 h 531751"/>
                <a:gd name="connsiteX2" fmla="*/ 219268 w 865302"/>
                <a:gd name="connsiteY2" fmla="*/ 3296 h 531751"/>
                <a:gd name="connsiteX3" fmla="*/ 212123 w 865302"/>
                <a:gd name="connsiteY3" fmla="*/ 89020 h 531751"/>
                <a:gd name="connsiteX4" fmla="*/ 865302 w 865302"/>
                <a:gd name="connsiteY4" fmla="*/ 90218 h 531751"/>
                <a:gd name="connsiteX5" fmla="*/ 865302 w 865302"/>
                <a:gd name="connsiteY5" fmla="*/ 531751 h 531751"/>
                <a:gd name="connsiteX6" fmla="*/ 3709 w 865302"/>
                <a:gd name="connsiteY6" fmla="*/ 531751 h 531751"/>
                <a:gd name="connsiteX7" fmla="*/ 3709 w 865302"/>
                <a:gd name="connsiteY7" fmla="*/ 90218 h 531751"/>
                <a:gd name="connsiteX0" fmla="*/ 3709 w 865302"/>
                <a:gd name="connsiteY0" fmla="*/ 86922 h 528455"/>
                <a:gd name="connsiteX1" fmla="*/ 16861 w 865302"/>
                <a:gd name="connsiteY1" fmla="*/ 14286 h 528455"/>
                <a:gd name="connsiteX2" fmla="*/ 219268 w 865302"/>
                <a:gd name="connsiteY2" fmla="*/ 0 h 528455"/>
                <a:gd name="connsiteX3" fmla="*/ 212123 w 865302"/>
                <a:gd name="connsiteY3" fmla="*/ 85724 h 528455"/>
                <a:gd name="connsiteX4" fmla="*/ 865302 w 865302"/>
                <a:gd name="connsiteY4" fmla="*/ 86922 h 528455"/>
                <a:gd name="connsiteX5" fmla="*/ 865302 w 865302"/>
                <a:gd name="connsiteY5" fmla="*/ 528455 h 528455"/>
                <a:gd name="connsiteX6" fmla="*/ 3709 w 865302"/>
                <a:gd name="connsiteY6" fmla="*/ 528455 h 528455"/>
                <a:gd name="connsiteX7" fmla="*/ 3709 w 865302"/>
                <a:gd name="connsiteY7" fmla="*/ 86922 h 528455"/>
                <a:gd name="connsiteX0" fmla="*/ 5355 w 866948"/>
                <a:gd name="connsiteY0" fmla="*/ 86922 h 528455"/>
                <a:gd name="connsiteX1" fmla="*/ 16126 w 866948"/>
                <a:gd name="connsiteY1" fmla="*/ 9523 h 528455"/>
                <a:gd name="connsiteX2" fmla="*/ 220914 w 866948"/>
                <a:gd name="connsiteY2" fmla="*/ 0 h 528455"/>
                <a:gd name="connsiteX3" fmla="*/ 213769 w 866948"/>
                <a:gd name="connsiteY3" fmla="*/ 85724 h 528455"/>
                <a:gd name="connsiteX4" fmla="*/ 866948 w 866948"/>
                <a:gd name="connsiteY4" fmla="*/ 86922 h 528455"/>
                <a:gd name="connsiteX5" fmla="*/ 866948 w 866948"/>
                <a:gd name="connsiteY5" fmla="*/ 528455 h 528455"/>
                <a:gd name="connsiteX6" fmla="*/ 5355 w 866948"/>
                <a:gd name="connsiteY6" fmla="*/ 528455 h 528455"/>
                <a:gd name="connsiteX7" fmla="*/ 5355 w 866948"/>
                <a:gd name="connsiteY7" fmla="*/ 86922 h 528455"/>
                <a:gd name="connsiteX0" fmla="*/ 0 w 861593"/>
                <a:gd name="connsiteY0" fmla="*/ 86922 h 528455"/>
                <a:gd name="connsiteX1" fmla="*/ 10771 w 861593"/>
                <a:gd name="connsiteY1" fmla="*/ 9523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0 w 861593"/>
                <a:gd name="connsiteY0" fmla="*/ 86922 h 528455"/>
                <a:gd name="connsiteX1" fmla="*/ 3627 w 861593"/>
                <a:gd name="connsiteY1" fmla="*/ 7142 h 528455"/>
                <a:gd name="connsiteX2" fmla="*/ 215559 w 861593"/>
                <a:gd name="connsiteY2" fmla="*/ 0 h 528455"/>
                <a:gd name="connsiteX3" fmla="*/ 208414 w 861593"/>
                <a:gd name="connsiteY3" fmla="*/ 85724 h 528455"/>
                <a:gd name="connsiteX4" fmla="*/ 861593 w 861593"/>
                <a:gd name="connsiteY4" fmla="*/ 86922 h 528455"/>
                <a:gd name="connsiteX5" fmla="*/ 861593 w 861593"/>
                <a:gd name="connsiteY5" fmla="*/ 528455 h 528455"/>
                <a:gd name="connsiteX6" fmla="*/ 0 w 861593"/>
                <a:gd name="connsiteY6" fmla="*/ 528455 h 528455"/>
                <a:gd name="connsiteX7" fmla="*/ 0 w 861593"/>
                <a:gd name="connsiteY7" fmla="*/ 86922 h 528455"/>
                <a:gd name="connsiteX0" fmla="*/ 688 w 862281"/>
                <a:gd name="connsiteY0" fmla="*/ 87200 h 528733"/>
                <a:gd name="connsiteX1" fmla="*/ 1533 w 862281"/>
                <a:gd name="connsiteY1" fmla="*/ 233 h 528733"/>
                <a:gd name="connsiteX2" fmla="*/ 216247 w 862281"/>
                <a:gd name="connsiteY2" fmla="*/ 278 h 528733"/>
                <a:gd name="connsiteX3" fmla="*/ 209102 w 862281"/>
                <a:gd name="connsiteY3" fmla="*/ 86002 h 528733"/>
                <a:gd name="connsiteX4" fmla="*/ 862281 w 862281"/>
                <a:gd name="connsiteY4" fmla="*/ 87200 h 528733"/>
                <a:gd name="connsiteX5" fmla="*/ 862281 w 862281"/>
                <a:gd name="connsiteY5" fmla="*/ 528733 h 528733"/>
                <a:gd name="connsiteX6" fmla="*/ 688 w 862281"/>
                <a:gd name="connsiteY6" fmla="*/ 528733 h 528733"/>
                <a:gd name="connsiteX7" fmla="*/ 688 w 862281"/>
                <a:gd name="connsiteY7" fmla="*/ 87200 h 528733"/>
                <a:gd name="connsiteX0" fmla="*/ 688 w 862281"/>
                <a:gd name="connsiteY0" fmla="*/ 86967 h 528500"/>
                <a:gd name="connsiteX1" fmla="*/ 1533 w 862281"/>
                <a:gd name="connsiteY1" fmla="*/ 0 h 528500"/>
                <a:gd name="connsiteX2" fmla="*/ 216247 w 862281"/>
                <a:gd name="connsiteY2" fmla="*/ 45 h 528500"/>
                <a:gd name="connsiteX3" fmla="*/ 209102 w 862281"/>
                <a:gd name="connsiteY3" fmla="*/ 85769 h 528500"/>
                <a:gd name="connsiteX4" fmla="*/ 862281 w 862281"/>
                <a:gd name="connsiteY4" fmla="*/ 86967 h 528500"/>
                <a:gd name="connsiteX5" fmla="*/ 862281 w 862281"/>
                <a:gd name="connsiteY5" fmla="*/ 528500 h 528500"/>
                <a:gd name="connsiteX6" fmla="*/ 688 w 862281"/>
                <a:gd name="connsiteY6" fmla="*/ 528500 h 528500"/>
                <a:gd name="connsiteX7" fmla="*/ 688 w 862281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08414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0269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2588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  <a:gd name="connsiteX0" fmla="*/ 0 w 861593"/>
                <a:gd name="connsiteY0" fmla="*/ 86967 h 528500"/>
                <a:gd name="connsiteX1" fmla="*/ 845 w 861593"/>
                <a:gd name="connsiteY1" fmla="*/ 0 h 528500"/>
                <a:gd name="connsiteX2" fmla="*/ 215559 w 861593"/>
                <a:gd name="connsiteY2" fmla="*/ 45 h 528500"/>
                <a:gd name="connsiteX3" fmla="*/ 214675 w 861593"/>
                <a:gd name="connsiteY3" fmla="*/ 85769 h 528500"/>
                <a:gd name="connsiteX4" fmla="*/ 861593 w 861593"/>
                <a:gd name="connsiteY4" fmla="*/ 86967 h 528500"/>
                <a:gd name="connsiteX5" fmla="*/ 861593 w 861593"/>
                <a:gd name="connsiteY5" fmla="*/ 528500 h 528500"/>
                <a:gd name="connsiteX6" fmla="*/ 0 w 861593"/>
                <a:gd name="connsiteY6" fmla="*/ 528500 h 528500"/>
                <a:gd name="connsiteX7" fmla="*/ 0 w 861593"/>
                <a:gd name="connsiteY7" fmla="*/ 86967 h 52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1593" h="528500" fill="norm" stroke="1" extrusionOk="0">
                  <a:moveTo>
                    <a:pt x="0" y="86967"/>
                  </a:moveTo>
                  <a:cubicBezTo>
                    <a:pt x="459" y="-494"/>
                    <a:pt x="-215" y="87747"/>
                    <a:pt x="845" y="0"/>
                  </a:cubicBezTo>
                  <a:cubicBezTo>
                    <a:pt x="215718" y="85"/>
                    <a:pt x="1050" y="226"/>
                    <a:pt x="215559" y="45"/>
                  </a:cubicBezTo>
                  <a:cubicBezTo>
                    <a:pt x="214641" y="93335"/>
                    <a:pt x="215479" y="-6782"/>
                    <a:pt x="214675" y="85769"/>
                  </a:cubicBezTo>
                  <a:lnTo>
                    <a:pt x="861593" y="86967"/>
                  </a:lnTo>
                  <a:lnTo>
                    <a:pt x="861593" y="528500"/>
                  </a:lnTo>
                  <a:lnTo>
                    <a:pt x="0" y="528500"/>
                  </a:lnTo>
                  <a:lnTo>
                    <a:pt x="0" y="86967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337AB7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300">
                  <a:solidFill>
                    <a:srgbClr val="337AB7"/>
                  </a:solidFill>
                </a:rPr>
                <a:t>Dataset</a:t>
              </a:r>
              <a:endParaRPr>
                <a:solidFill>
                  <a:srgbClr val="337AB7"/>
                </a:solidFill>
              </a:endParaRPr>
            </a:p>
          </p:txBody>
        </p:sp>
        <p:grpSp>
          <p:nvGrpSpPr>
            <p:cNvPr id="32" name="Groupe 27"/>
            <p:cNvGrpSpPr/>
            <p:nvPr/>
          </p:nvGrpSpPr>
          <p:grpSpPr bwMode="auto">
            <a:xfrm>
              <a:off x="614461" y="0"/>
              <a:ext cx="4012309" cy="3662245"/>
              <a:chOff x="0" y="0"/>
              <a:chExt cx="4012309" cy="3662245"/>
            </a:xfrm>
            <a:solidFill>
              <a:schemeClr val="bg1"/>
            </a:solidFill>
          </p:grpSpPr>
          <p:sp>
            <p:nvSpPr>
              <p:cNvPr id="35" name="Flèche droite 29"/>
              <p:cNvSpPr/>
              <p:nvPr/>
            </p:nvSpPr>
            <p:spPr bwMode="auto">
              <a:xfrm rot="3936391">
                <a:off x="1838089" y="781524"/>
                <a:ext cx="690949" cy="28088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36" name="Cube 32"/>
              <p:cNvSpPr/>
              <p:nvPr/>
            </p:nvSpPr>
            <p:spPr bwMode="auto">
              <a:xfrm>
                <a:off x="1685296" y="1356471"/>
                <a:ext cx="1483150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Dataverse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37" name="Flèche droite 41"/>
              <p:cNvSpPr/>
              <p:nvPr/>
            </p:nvSpPr>
            <p:spPr bwMode="auto">
              <a:xfrm rot="7272656">
                <a:off x="408364" y="790742"/>
                <a:ext cx="751783" cy="282539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38" name="Cube 43"/>
              <p:cNvSpPr/>
              <p:nvPr/>
            </p:nvSpPr>
            <p:spPr bwMode="auto">
              <a:xfrm>
                <a:off x="845037" y="0"/>
                <a:ext cx="1598154" cy="521266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Collection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39" name="Cube 45"/>
              <p:cNvSpPr/>
              <p:nvPr/>
            </p:nvSpPr>
            <p:spPr bwMode="auto">
              <a:xfrm>
                <a:off x="1822808" y="1497726"/>
                <a:ext cx="1494460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Dataverse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40" name="Cube 47"/>
              <p:cNvSpPr/>
              <p:nvPr/>
            </p:nvSpPr>
            <p:spPr bwMode="auto">
              <a:xfrm>
                <a:off x="1960321" y="1638982"/>
                <a:ext cx="1475924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Sous-Collection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41" name="Flèche droite 52"/>
              <p:cNvSpPr/>
              <p:nvPr/>
            </p:nvSpPr>
            <p:spPr bwMode="auto">
              <a:xfrm rot="7272656">
                <a:off x="2144070" y="2216538"/>
                <a:ext cx="267177" cy="22521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2" name="Cube 53"/>
              <p:cNvSpPr/>
              <p:nvPr/>
            </p:nvSpPr>
            <p:spPr bwMode="auto">
              <a:xfrm>
                <a:off x="2563644" y="2513811"/>
                <a:ext cx="1448665" cy="474133"/>
              </a:xfrm>
              <a:prstGeom prst="cube">
                <a:avLst>
                  <a:gd name="adj" fmla="val 25000"/>
                </a:avLst>
              </a:prstGeom>
              <a:grpFill/>
              <a:ln>
                <a:solidFill>
                  <a:srgbClr val="C55B28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tIns="0" rtlCol="0" anchor="t" anchorCtr="0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C55B28"/>
                    </a:solidFill>
                  </a:rPr>
                  <a:t>Sous-Collection</a:t>
                </a:r>
                <a:endParaRPr>
                  <a:solidFill>
                    <a:srgbClr val="C55B28"/>
                  </a:solidFill>
                </a:endParaRPr>
              </a:p>
            </p:txBody>
          </p:sp>
          <p:sp>
            <p:nvSpPr>
              <p:cNvPr id="43" name="Flèche droite 54"/>
              <p:cNvSpPr/>
              <p:nvPr/>
            </p:nvSpPr>
            <p:spPr bwMode="auto">
              <a:xfrm rot="3110438">
                <a:off x="2573546" y="2216538"/>
                <a:ext cx="267177" cy="225212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4" name="Rectangle 55"/>
              <p:cNvSpPr/>
              <p:nvPr/>
            </p:nvSpPr>
            <p:spPr bwMode="auto">
              <a:xfrm>
                <a:off x="1550799" y="3205010"/>
                <a:ext cx="457333" cy="4572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" sz="2400" b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…</a:t>
                </a:r>
                <a:endParaRPr lang="fr-FR" sz="2400" b="1">
                  <a:solidFill>
                    <a:srgbClr val="4472C4"/>
                  </a:solidFill>
                </a:endParaRPr>
              </a:p>
            </p:txBody>
          </p:sp>
          <p:sp>
            <p:nvSpPr>
              <p:cNvPr id="45" name="Rectangle 56"/>
              <p:cNvSpPr/>
              <p:nvPr/>
            </p:nvSpPr>
            <p:spPr bwMode="auto">
              <a:xfrm>
                <a:off x="2823485" y="3205010"/>
                <a:ext cx="493783" cy="39905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fr" sz="2400" b="1">
                    <a:solidFill>
                      <a:srgbClr val="C55B28"/>
                    </a:solidFill>
                  </a:rPr>
                  <a:t>…</a:t>
                </a:r>
                <a:endParaRPr lang="fr-FR" sz="2400" b="1">
                  <a:solidFill>
                    <a:srgbClr val="C55B28"/>
                  </a:solidFill>
                </a:endParaRPr>
              </a:p>
            </p:txBody>
          </p:sp>
          <p:sp>
            <p:nvSpPr>
              <p:cNvPr id="46" name="Flèche droite 57"/>
              <p:cNvSpPr/>
              <p:nvPr/>
            </p:nvSpPr>
            <p:spPr bwMode="auto">
              <a:xfrm rot="5399976">
                <a:off x="2934032" y="3109497"/>
                <a:ext cx="267176" cy="20165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7" name="Flèche droite 58"/>
              <p:cNvSpPr/>
              <p:nvPr/>
            </p:nvSpPr>
            <p:spPr bwMode="auto">
              <a:xfrm rot="5399976">
                <a:off x="1633356" y="3097716"/>
                <a:ext cx="267176" cy="225211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A3A6"/>
              </a:solidFill>
              <a:ln>
                <a:solidFill>
                  <a:srgbClr val="00A3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 sz="1350" b="1"/>
              </a:p>
            </p:txBody>
          </p:sp>
          <p:sp>
            <p:nvSpPr>
              <p:cNvPr id="48" name="Rectangle 30"/>
              <p:cNvSpPr/>
              <p:nvPr/>
            </p:nvSpPr>
            <p:spPr bwMode="auto">
              <a:xfrm>
                <a:off x="0" y="1331084"/>
                <a:ext cx="822704" cy="618673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ln>
                <a:solidFill>
                  <a:srgbClr val="337AB7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37AB7"/>
                    </a:solidFill>
                  </a:rPr>
                  <a:t>Jeu de données</a:t>
                </a:r>
                <a:endParaRPr>
                  <a:solidFill>
                    <a:srgbClr val="337AB7"/>
                  </a:solidFill>
                </a:endParaRPr>
              </a:p>
            </p:txBody>
          </p:sp>
          <p:sp>
            <p:nvSpPr>
              <p:cNvPr id="49" name="Rectangle 30"/>
              <p:cNvSpPr/>
              <p:nvPr/>
            </p:nvSpPr>
            <p:spPr bwMode="auto">
              <a:xfrm>
                <a:off x="1527243" y="2460573"/>
                <a:ext cx="828882" cy="550268"/>
              </a:xfrm>
              <a:custGeom>
                <a:avLst/>
                <a:gdLst>
                  <a:gd name="connsiteX0" fmla="*/ 0 w 861593"/>
                  <a:gd name="connsiteY0" fmla="*/ 0 h 441533"/>
                  <a:gd name="connsiteX1" fmla="*/ 861593 w 861593"/>
                  <a:gd name="connsiteY1" fmla="*/ 0 h 441533"/>
                  <a:gd name="connsiteX2" fmla="*/ 861593 w 861593"/>
                  <a:gd name="connsiteY2" fmla="*/ 441533 h 441533"/>
                  <a:gd name="connsiteX3" fmla="*/ 0 w 861593"/>
                  <a:gd name="connsiteY3" fmla="*/ 441533 h 441533"/>
                  <a:gd name="connsiteX4" fmla="*/ 0 w 861593"/>
                  <a:gd name="connsiteY4" fmla="*/ 0 h 441533"/>
                  <a:gd name="connsiteX0" fmla="*/ 0 w 861593"/>
                  <a:gd name="connsiteY0" fmla="*/ 0 h 441533"/>
                  <a:gd name="connsiteX1" fmla="*/ 210796 w 861593"/>
                  <a:gd name="connsiteY1" fmla="*/ 3564 h 441533"/>
                  <a:gd name="connsiteX2" fmla="*/ 861593 w 861593"/>
                  <a:gd name="connsiteY2" fmla="*/ 0 h 441533"/>
                  <a:gd name="connsiteX3" fmla="*/ 861593 w 861593"/>
                  <a:gd name="connsiteY3" fmla="*/ 441533 h 441533"/>
                  <a:gd name="connsiteX4" fmla="*/ 0 w 861593"/>
                  <a:gd name="connsiteY4" fmla="*/ 441533 h 441533"/>
                  <a:gd name="connsiteX5" fmla="*/ 0 w 861593"/>
                  <a:gd name="connsiteY5" fmla="*/ 0 h 441533"/>
                  <a:gd name="connsiteX0" fmla="*/ 0 w 861593"/>
                  <a:gd name="connsiteY0" fmla="*/ 1198 h 442731"/>
                  <a:gd name="connsiteX1" fmla="*/ 208414 w 861593"/>
                  <a:gd name="connsiteY1" fmla="*/ 0 h 442731"/>
                  <a:gd name="connsiteX2" fmla="*/ 861593 w 861593"/>
                  <a:gd name="connsiteY2" fmla="*/ 1198 h 442731"/>
                  <a:gd name="connsiteX3" fmla="*/ 861593 w 861593"/>
                  <a:gd name="connsiteY3" fmla="*/ 442731 h 442731"/>
                  <a:gd name="connsiteX4" fmla="*/ 0 w 861593"/>
                  <a:gd name="connsiteY4" fmla="*/ 442731 h 442731"/>
                  <a:gd name="connsiteX5" fmla="*/ 0 w 861593"/>
                  <a:gd name="connsiteY5" fmla="*/ 1198 h 442731"/>
                  <a:gd name="connsiteX0" fmla="*/ 0 w 861593"/>
                  <a:gd name="connsiteY0" fmla="*/ 17735 h 459268"/>
                  <a:gd name="connsiteX1" fmla="*/ 208414 w 861593"/>
                  <a:gd name="connsiteY1" fmla="*/ 16537 h 459268"/>
                  <a:gd name="connsiteX2" fmla="*/ 861593 w 861593"/>
                  <a:gd name="connsiteY2" fmla="*/ 17735 h 459268"/>
                  <a:gd name="connsiteX3" fmla="*/ 861593 w 861593"/>
                  <a:gd name="connsiteY3" fmla="*/ 459268 h 459268"/>
                  <a:gd name="connsiteX4" fmla="*/ 0 w 861593"/>
                  <a:gd name="connsiteY4" fmla="*/ 459268 h 459268"/>
                  <a:gd name="connsiteX5" fmla="*/ 0 w 861593"/>
                  <a:gd name="connsiteY5" fmla="*/ 17735 h 459268"/>
                  <a:gd name="connsiteX0" fmla="*/ 3709 w 865302"/>
                  <a:gd name="connsiteY0" fmla="*/ 72636 h 514169"/>
                  <a:gd name="connsiteX1" fmla="*/ 16861 w 865302"/>
                  <a:gd name="connsiteY1" fmla="*/ 0 h 514169"/>
                  <a:gd name="connsiteX2" fmla="*/ 212123 w 865302"/>
                  <a:gd name="connsiteY2" fmla="*/ 71438 h 514169"/>
                  <a:gd name="connsiteX3" fmla="*/ 865302 w 865302"/>
                  <a:gd name="connsiteY3" fmla="*/ 72636 h 514169"/>
                  <a:gd name="connsiteX4" fmla="*/ 865302 w 865302"/>
                  <a:gd name="connsiteY4" fmla="*/ 514169 h 514169"/>
                  <a:gd name="connsiteX5" fmla="*/ 3709 w 865302"/>
                  <a:gd name="connsiteY5" fmla="*/ 514169 h 514169"/>
                  <a:gd name="connsiteX6" fmla="*/ 3709 w 865302"/>
                  <a:gd name="connsiteY6" fmla="*/ 72636 h 514169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90218 h 531751"/>
                  <a:gd name="connsiteX1" fmla="*/ 16861 w 865302"/>
                  <a:gd name="connsiteY1" fmla="*/ 17582 h 531751"/>
                  <a:gd name="connsiteX2" fmla="*/ 219268 w 865302"/>
                  <a:gd name="connsiteY2" fmla="*/ 3296 h 531751"/>
                  <a:gd name="connsiteX3" fmla="*/ 212123 w 865302"/>
                  <a:gd name="connsiteY3" fmla="*/ 89020 h 531751"/>
                  <a:gd name="connsiteX4" fmla="*/ 865302 w 865302"/>
                  <a:gd name="connsiteY4" fmla="*/ 90218 h 531751"/>
                  <a:gd name="connsiteX5" fmla="*/ 865302 w 865302"/>
                  <a:gd name="connsiteY5" fmla="*/ 531751 h 531751"/>
                  <a:gd name="connsiteX6" fmla="*/ 3709 w 865302"/>
                  <a:gd name="connsiteY6" fmla="*/ 531751 h 531751"/>
                  <a:gd name="connsiteX7" fmla="*/ 3709 w 865302"/>
                  <a:gd name="connsiteY7" fmla="*/ 90218 h 531751"/>
                  <a:gd name="connsiteX0" fmla="*/ 3709 w 865302"/>
                  <a:gd name="connsiteY0" fmla="*/ 86922 h 528455"/>
                  <a:gd name="connsiteX1" fmla="*/ 16861 w 865302"/>
                  <a:gd name="connsiteY1" fmla="*/ 14286 h 528455"/>
                  <a:gd name="connsiteX2" fmla="*/ 219268 w 865302"/>
                  <a:gd name="connsiteY2" fmla="*/ 0 h 528455"/>
                  <a:gd name="connsiteX3" fmla="*/ 212123 w 865302"/>
                  <a:gd name="connsiteY3" fmla="*/ 85724 h 528455"/>
                  <a:gd name="connsiteX4" fmla="*/ 865302 w 865302"/>
                  <a:gd name="connsiteY4" fmla="*/ 86922 h 528455"/>
                  <a:gd name="connsiteX5" fmla="*/ 865302 w 865302"/>
                  <a:gd name="connsiteY5" fmla="*/ 528455 h 528455"/>
                  <a:gd name="connsiteX6" fmla="*/ 3709 w 865302"/>
                  <a:gd name="connsiteY6" fmla="*/ 528455 h 528455"/>
                  <a:gd name="connsiteX7" fmla="*/ 3709 w 865302"/>
                  <a:gd name="connsiteY7" fmla="*/ 86922 h 528455"/>
                  <a:gd name="connsiteX0" fmla="*/ 5355 w 866948"/>
                  <a:gd name="connsiteY0" fmla="*/ 86922 h 528455"/>
                  <a:gd name="connsiteX1" fmla="*/ 16126 w 866948"/>
                  <a:gd name="connsiteY1" fmla="*/ 9523 h 528455"/>
                  <a:gd name="connsiteX2" fmla="*/ 220914 w 866948"/>
                  <a:gd name="connsiteY2" fmla="*/ 0 h 528455"/>
                  <a:gd name="connsiteX3" fmla="*/ 213769 w 866948"/>
                  <a:gd name="connsiteY3" fmla="*/ 85724 h 528455"/>
                  <a:gd name="connsiteX4" fmla="*/ 866948 w 866948"/>
                  <a:gd name="connsiteY4" fmla="*/ 86922 h 528455"/>
                  <a:gd name="connsiteX5" fmla="*/ 866948 w 866948"/>
                  <a:gd name="connsiteY5" fmla="*/ 528455 h 528455"/>
                  <a:gd name="connsiteX6" fmla="*/ 5355 w 866948"/>
                  <a:gd name="connsiteY6" fmla="*/ 528455 h 528455"/>
                  <a:gd name="connsiteX7" fmla="*/ 5355 w 866948"/>
                  <a:gd name="connsiteY7" fmla="*/ 86922 h 528455"/>
                  <a:gd name="connsiteX0" fmla="*/ 0 w 861593"/>
                  <a:gd name="connsiteY0" fmla="*/ 86922 h 528455"/>
                  <a:gd name="connsiteX1" fmla="*/ 10771 w 861593"/>
                  <a:gd name="connsiteY1" fmla="*/ 9523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0 w 861593"/>
                  <a:gd name="connsiteY0" fmla="*/ 86922 h 528455"/>
                  <a:gd name="connsiteX1" fmla="*/ 3627 w 861593"/>
                  <a:gd name="connsiteY1" fmla="*/ 7142 h 528455"/>
                  <a:gd name="connsiteX2" fmla="*/ 215559 w 861593"/>
                  <a:gd name="connsiteY2" fmla="*/ 0 h 528455"/>
                  <a:gd name="connsiteX3" fmla="*/ 208414 w 861593"/>
                  <a:gd name="connsiteY3" fmla="*/ 85724 h 528455"/>
                  <a:gd name="connsiteX4" fmla="*/ 861593 w 861593"/>
                  <a:gd name="connsiteY4" fmla="*/ 86922 h 528455"/>
                  <a:gd name="connsiteX5" fmla="*/ 861593 w 861593"/>
                  <a:gd name="connsiteY5" fmla="*/ 528455 h 528455"/>
                  <a:gd name="connsiteX6" fmla="*/ 0 w 861593"/>
                  <a:gd name="connsiteY6" fmla="*/ 528455 h 528455"/>
                  <a:gd name="connsiteX7" fmla="*/ 0 w 861593"/>
                  <a:gd name="connsiteY7" fmla="*/ 86922 h 528455"/>
                  <a:gd name="connsiteX0" fmla="*/ 688 w 862281"/>
                  <a:gd name="connsiteY0" fmla="*/ 87200 h 528733"/>
                  <a:gd name="connsiteX1" fmla="*/ 1533 w 862281"/>
                  <a:gd name="connsiteY1" fmla="*/ 233 h 528733"/>
                  <a:gd name="connsiteX2" fmla="*/ 216247 w 862281"/>
                  <a:gd name="connsiteY2" fmla="*/ 278 h 528733"/>
                  <a:gd name="connsiteX3" fmla="*/ 209102 w 862281"/>
                  <a:gd name="connsiteY3" fmla="*/ 86002 h 528733"/>
                  <a:gd name="connsiteX4" fmla="*/ 862281 w 862281"/>
                  <a:gd name="connsiteY4" fmla="*/ 87200 h 528733"/>
                  <a:gd name="connsiteX5" fmla="*/ 862281 w 862281"/>
                  <a:gd name="connsiteY5" fmla="*/ 528733 h 528733"/>
                  <a:gd name="connsiteX6" fmla="*/ 688 w 862281"/>
                  <a:gd name="connsiteY6" fmla="*/ 528733 h 528733"/>
                  <a:gd name="connsiteX7" fmla="*/ 688 w 862281"/>
                  <a:gd name="connsiteY7" fmla="*/ 87200 h 528733"/>
                  <a:gd name="connsiteX0" fmla="*/ 688 w 862281"/>
                  <a:gd name="connsiteY0" fmla="*/ 86967 h 528500"/>
                  <a:gd name="connsiteX1" fmla="*/ 1533 w 862281"/>
                  <a:gd name="connsiteY1" fmla="*/ 0 h 528500"/>
                  <a:gd name="connsiteX2" fmla="*/ 216247 w 862281"/>
                  <a:gd name="connsiteY2" fmla="*/ 45 h 528500"/>
                  <a:gd name="connsiteX3" fmla="*/ 209102 w 862281"/>
                  <a:gd name="connsiteY3" fmla="*/ 85769 h 528500"/>
                  <a:gd name="connsiteX4" fmla="*/ 862281 w 862281"/>
                  <a:gd name="connsiteY4" fmla="*/ 86967 h 528500"/>
                  <a:gd name="connsiteX5" fmla="*/ 862281 w 862281"/>
                  <a:gd name="connsiteY5" fmla="*/ 528500 h 528500"/>
                  <a:gd name="connsiteX6" fmla="*/ 688 w 862281"/>
                  <a:gd name="connsiteY6" fmla="*/ 528500 h 528500"/>
                  <a:gd name="connsiteX7" fmla="*/ 688 w 862281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08414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0269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2588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  <a:gd name="connsiteX0" fmla="*/ 0 w 861593"/>
                  <a:gd name="connsiteY0" fmla="*/ 86967 h 528500"/>
                  <a:gd name="connsiteX1" fmla="*/ 845 w 861593"/>
                  <a:gd name="connsiteY1" fmla="*/ 0 h 528500"/>
                  <a:gd name="connsiteX2" fmla="*/ 215559 w 861593"/>
                  <a:gd name="connsiteY2" fmla="*/ 45 h 528500"/>
                  <a:gd name="connsiteX3" fmla="*/ 214675 w 861593"/>
                  <a:gd name="connsiteY3" fmla="*/ 85769 h 528500"/>
                  <a:gd name="connsiteX4" fmla="*/ 861593 w 861593"/>
                  <a:gd name="connsiteY4" fmla="*/ 86967 h 528500"/>
                  <a:gd name="connsiteX5" fmla="*/ 861593 w 861593"/>
                  <a:gd name="connsiteY5" fmla="*/ 528500 h 528500"/>
                  <a:gd name="connsiteX6" fmla="*/ 0 w 861593"/>
                  <a:gd name="connsiteY6" fmla="*/ 528500 h 528500"/>
                  <a:gd name="connsiteX7" fmla="*/ 0 w 861593"/>
                  <a:gd name="connsiteY7" fmla="*/ 86967 h 52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1593" h="528500" fill="norm" stroke="1" extrusionOk="0">
                    <a:moveTo>
                      <a:pt x="0" y="86967"/>
                    </a:moveTo>
                    <a:cubicBezTo>
                      <a:pt x="459" y="-494"/>
                      <a:pt x="-215" y="87747"/>
                      <a:pt x="845" y="0"/>
                    </a:cubicBezTo>
                    <a:cubicBezTo>
                      <a:pt x="215718" y="85"/>
                      <a:pt x="1050" y="226"/>
                      <a:pt x="215559" y="45"/>
                    </a:cubicBezTo>
                    <a:cubicBezTo>
                      <a:pt x="214641" y="93335"/>
                      <a:pt x="215479" y="-6782"/>
                      <a:pt x="214675" y="85769"/>
                    </a:cubicBezTo>
                    <a:lnTo>
                      <a:pt x="861593" y="86967"/>
                    </a:lnTo>
                    <a:lnTo>
                      <a:pt x="861593" y="528500"/>
                    </a:lnTo>
                    <a:lnTo>
                      <a:pt x="0" y="528500"/>
                    </a:lnTo>
                    <a:lnTo>
                      <a:pt x="0" y="86967"/>
                    </a:lnTo>
                    <a:close/>
                  </a:path>
                </a:pathLst>
              </a:custGeom>
              <a:grpFill/>
              <a:ln>
                <a:solidFill>
                  <a:srgbClr val="337AB7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350">
                    <a:solidFill>
                      <a:srgbClr val="337AB7"/>
                    </a:solidFill>
                  </a:rPr>
                  <a:t>Jeu de données</a:t>
                </a:r>
                <a:endParaRPr>
                  <a:solidFill>
                    <a:srgbClr val="337AB7"/>
                  </a:solidFill>
                </a:endParaRPr>
              </a:p>
            </p:txBody>
          </p:sp>
        </p:grpSp>
        <p:sp>
          <p:nvSpPr>
            <p:cNvPr id="33" name="Flèche droite 41"/>
            <p:cNvSpPr/>
            <p:nvPr/>
          </p:nvSpPr>
          <p:spPr bwMode="auto">
            <a:xfrm rot="7272656">
              <a:off x="418097" y="2168107"/>
              <a:ext cx="618078" cy="28253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A3A6"/>
            </a:solidFill>
            <a:ln>
              <a:solidFill>
                <a:srgbClr val="00A3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 sz="1350" b="1"/>
            </a:p>
          </p:txBody>
        </p:sp>
        <p:sp>
          <p:nvSpPr>
            <p:cNvPr id="34" name="Organigramme : Multidocument 33"/>
            <p:cNvSpPr/>
            <p:nvPr/>
          </p:nvSpPr>
          <p:spPr bwMode="auto">
            <a:xfrm>
              <a:off x="0" y="2665677"/>
              <a:ext cx="892346" cy="638488"/>
            </a:xfrm>
            <a:prstGeom prst="flowChartMultidocument">
              <a:avLst/>
            </a:prstGeom>
            <a:solidFill>
              <a:schemeClr val="bg1"/>
            </a:solidFill>
            <a:ln w="28575" cap="flat" cmpd="sng" algn="ctr">
              <a:solidFill>
                <a:schemeClr val="accent3"/>
              </a:solidFill>
              <a:prstDash val="soli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r>
                <a:rPr sz="1400">
                  <a:solidFill>
                    <a:schemeClr val="accent3"/>
                  </a:solidFill>
                </a:rPr>
                <a:t>Fichiers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RechercheDataGouv">
  <a:themeElements>
    <a:clrScheme name="Personnalisé 2">
      <a:dk1>
        <a:srgbClr val="37635F"/>
      </a:dk1>
      <a:lt1>
        <a:srgbClr val="FFFFFF"/>
      </a:lt1>
      <a:dk2>
        <a:srgbClr val="12B09D"/>
      </a:dk2>
      <a:lt2>
        <a:srgbClr val="FFFFFF"/>
      </a:lt2>
      <a:accent1>
        <a:srgbClr val="37635F"/>
      </a:accent1>
      <a:accent2>
        <a:srgbClr val="21AB88"/>
      </a:accent2>
      <a:accent3>
        <a:srgbClr val="A5A5A5"/>
      </a:accent3>
      <a:accent4>
        <a:srgbClr val="7F7F7F"/>
      </a:accent4>
      <a:accent5>
        <a:srgbClr val="337AB7"/>
      </a:accent5>
      <a:accent6>
        <a:srgbClr val="C55B28"/>
      </a:accent6>
      <a:hlink>
        <a:srgbClr val="0000FF"/>
      </a:hlink>
      <a:folHlink>
        <a:srgbClr val="002060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RDG_RF_DV</Template>
  <TotalTime>0</TotalTime>
  <Words>0</Words>
  <Application>onlyoffice/8.3.3.18</Application>
  <DocSecurity>0</DocSecurity>
  <PresentationFormat>On-screen Show (4:3)</PresentationFormat>
  <Paragraphs>0</Paragraphs>
  <Slides>59</Slides>
  <Notes>59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</vt:vector>
  </TitlesOfParts>
  <Manager/>
  <Company>IRSTEA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Damien Sans</dc:creator>
  <cp:keywords/>
  <dc:description/>
  <dc:identifier/>
  <dc:language/>
  <cp:lastModifiedBy>Cathy Tang (cathy.tang@inrae.fr)</cp:lastModifiedBy>
  <cp:revision>81</cp:revision>
  <dcterms:created xsi:type="dcterms:W3CDTF">2023-10-06T07:21:26Z</dcterms:created>
  <dcterms:modified xsi:type="dcterms:W3CDTF">2025-05-22T07:23:05Z</dcterms:modified>
  <cp:category/>
  <cp:contentStatus/>
  <cp:version/>
</cp:coreProperties>
</file>