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257" r:id="rId3"/>
    <p:sldId id="258" r:id="rId4"/>
    <p:sldId id="259" r:id="rId5"/>
    <p:sldId id="261" r:id="rId6"/>
    <p:sldId id="328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7" r:id="rId59"/>
    <p:sldId id="319" r:id="rId60"/>
    <p:sldId id="320" r:id="rId61"/>
    <p:sldId id="321" r:id="rId62"/>
    <p:sldId id="324" r:id="rId63"/>
    <p:sldId id="325" r:id="rId64"/>
    <p:sldId id="326" r:id="rId65"/>
    <p:sldId id="327" r:id="rId66"/>
  </p:sldIdLst>
  <p:sldSz cx="12192000" cy="6858000"/>
  <p:notesSz cx="12192000" cy="6858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7AB7"/>
    <a:srgbClr val="C55B28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C8526BD-C432-4675-8C7C-90379E1AD723}" type="datetimeFigureOut">
              <a:rPr lang="fr-FR"/>
              <a:t>16/04/2024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243BDAC-4D94-42E6-A4EF-BCAF8741412C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8206379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582737340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201265018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ACE0CC2-C065-EFBF-3D96-E75C3A82FA4A}" type="slidenum">
              <a:rPr lang="fr-FR"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7787219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0014735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190187399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8454617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271259666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187695117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480E0A1-0FBC-2AE4-F11F-0719D6DCE796}" type="slidenum">
              <a:rPr lang="fr-FR"/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4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Présentation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4451838" y="3165170"/>
            <a:ext cx="5564228" cy="5276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Marianne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 dirty="0"/>
              <a:t>NOM DE LA PRÉSENTATION</a:t>
            </a:r>
            <a:endParaRPr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451838" y="6461247"/>
            <a:ext cx="592666" cy="20893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115941" y="6370784"/>
            <a:ext cx="723858" cy="39956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451838" y="2205678"/>
            <a:ext cx="3196596" cy="7893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0" y="0"/>
            <a:ext cx="4127383" cy="6858000"/>
          </a:xfrm>
          <a:prstGeom prst="rect">
            <a:avLst/>
          </a:prstGeom>
          <a:solidFill>
            <a:srgbClr val="12B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9" name="Graphique 8"/>
          <p:cNvPicPr>
            <a:picLocks noChangeAspect="1"/>
          </p:cNvPicPr>
          <p:nvPr/>
        </p:nvPicPr>
        <p:blipFill>
          <a:blip r:embed="rId5"/>
          <a:srcRect l="25430"/>
          <a:stretch/>
        </p:blipFill>
        <p:spPr bwMode="auto">
          <a:xfrm>
            <a:off x="-1" y="2531465"/>
            <a:ext cx="2583401" cy="3629876"/>
          </a:xfrm>
          <a:prstGeom prst="rect">
            <a:avLst/>
          </a:prstGeom>
        </p:spPr>
      </p:pic>
      <p:pic>
        <p:nvPicPr>
          <p:cNvPr id="11" name="Graphique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760671" y="1706382"/>
            <a:ext cx="1049453" cy="730771"/>
          </a:xfrm>
          <a:prstGeom prst="rect">
            <a:avLst/>
          </a:prstGeom>
        </p:spPr>
      </p:pic>
      <p:pic>
        <p:nvPicPr>
          <p:cNvPr id="13" name="Graphique 1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821119" y="6507332"/>
            <a:ext cx="302065" cy="210338"/>
          </a:xfrm>
          <a:prstGeom prst="rect">
            <a:avLst/>
          </a:prstGeom>
        </p:spPr>
      </p:pic>
      <p:pic>
        <p:nvPicPr>
          <p:cNvPr id="14" name="Graphique 13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230971" y="1606858"/>
            <a:ext cx="622920" cy="433760"/>
          </a:xfrm>
          <a:prstGeom prst="rect">
            <a:avLst/>
          </a:prstGeom>
        </p:spPr>
      </p:pic>
      <p:pic>
        <p:nvPicPr>
          <p:cNvPr id="15" name="Graphique 1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490119" y="5921406"/>
            <a:ext cx="888523" cy="618710"/>
          </a:xfrm>
          <a:prstGeom prst="rect">
            <a:avLst/>
          </a:prstGeom>
        </p:spPr>
      </p:pic>
      <p:pic>
        <p:nvPicPr>
          <p:cNvPr id="16" name="Graphique 15"/>
          <p:cNvPicPr>
            <a:picLocks noChangeAspect="1"/>
          </p:cNvPicPr>
          <p:nvPr/>
        </p:nvPicPr>
        <p:blipFill>
          <a:blip r:embed="rId5"/>
          <a:srcRect l="51300"/>
          <a:stretch/>
        </p:blipFill>
        <p:spPr bwMode="auto">
          <a:xfrm rot="10800000">
            <a:off x="2806821" y="0"/>
            <a:ext cx="1303540" cy="2804528"/>
          </a:xfrm>
          <a:prstGeom prst="rect">
            <a:avLst/>
          </a:prstGeom>
        </p:spPr>
      </p:pic>
      <p:pic>
        <p:nvPicPr>
          <p:cNvPr id="17" name="Graphique 16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353561" y="6229748"/>
            <a:ext cx="551961" cy="384349"/>
          </a:xfrm>
          <a:prstGeom prst="rect">
            <a:avLst/>
          </a:prstGeom>
        </p:spPr>
      </p:pic>
      <p:pic>
        <p:nvPicPr>
          <p:cNvPr id="18" name="Graphique 17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902499" y="423425"/>
            <a:ext cx="180578" cy="125743"/>
          </a:xfrm>
          <a:prstGeom prst="rect">
            <a:avLst/>
          </a:prstGeom>
        </p:spPr>
      </p:pic>
      <p:pic>
        <p:nvPicPr>
          <p:cNvPr id="19" name="Graphique 1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060815" y="177553"/>
            <a:ext cx="404057" cy="2813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 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5405551-039F-450A-9CF3-08C03A1654FC}" type="slidenum">
              <a:rPr lang="fr-FR"/>
              <a:t>‹N°›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89271" y="199457"/>
            <a:ext cx="3196596" cy="789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Présentation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404772" y="5342936"/>
            <a:ext cx="5564228" cy="5276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 cap="small">
                <a:solidFill>
                  <a:schemeClr val="tx2"/>
                </a:solidFill>
                <a:latin typeface="Marianne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 dirty="0"/>
              <a:t>NOM DE LA PRÉSENTATION</a:t>
            </a:r>
            <a:endParaRPr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375230" y="5606766"/>
            <a:ext cx="592666" cy="20893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309634" y="5870596"/>
            <a:ext cx="723858" cy="39956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04772" y="4499967"/>
            <a:ext cx="3196596" cy="7893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0" y="0"/>
            <a:ext cx="12192000" cy="4167554"/>
          </a:xfrm>
          <a:prstGeom prst="rect">
            <a:avLst/>
          </a:prstGeom>
          <a:solidFill>
            <a:srgbClr val="12B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b="1"/>
          </a:p>
        </p:txBody>
      </p:sp>
      <p:pic>
        <p:nvPicPr>
          <p:cNvPr id="11" name="Graphique 10"/>
          <p:cNvPicPr>
            <a:picLocks noChangeAspect="1"/>
          </p:cNvPicPr>
          <p:nvPr/>
        </p:nvPicPr>
        <p:blipFill>
          <a:blip r:embed="rId5"/>
          <a:srcRect l="25430"/>
          <a:stretch/>
        </p:blipFill>
        <p:spPr bwMode="auto">
          <a:xfrm>
            <a:off x="0" y="377349"/>
            <a:ext cx="2583401" cy="3629876"/>
          </a:xfrm>
          <a:prstGeom prst="rect">
            <a:avLst/>
          </a:prstGeom>
        </p:spPr>
      </p:pic>
      <p:pic>
        <p:nvPicPr>
          <p:cNvPr id="12" name="Graphique 1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9489109" y="2005320"/>
            <a:ext cx="1049453" cy="730771"/>
          </a:xfrm>
          <a:prstGeom prst="rect">
            <a:avLst/>
          </a:prstGeom>
        </p:spPr>
      </p:pic>
      <p:pic>
        <p:nvPicPr>
          <p:cNvPr id="13" name="Graphique 1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5542587" y="7237093"/>
            <a:ext cx="302065" cy="210338"/>
          </a:xfrm>
          <a:prstGeom prst="rect">
            <a:avLst/>
          </a:prstGeom>
        </p:spPr>
      </p:pic>
      <p:pic>
        <p:nvPicPr>
          <p:cNvPr id="14" name="Graphique 13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5952440" y="2336619"/>
            <a:ext cx="622920" cy="433760"/>
          </a:xfrm>
          <a:prstGeom prst="rect">
            <a:avLst/>
          </a:prstGeom>
        </p:spPr>
      </p:pic>
      <p:pic>
        <p:nvPicPr>
          <p:cNvPr id="15" name="Graphique 1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079204" y="1604382"/>
            <a:ext cx="888523" cy="618710"/>
          </a:xfrm>
          <a:prstGeom prst="rect">
            <a:avLst/>
          </a:prstGeom>
        </p:spPr>
      </p:pic>
      <p:pic>
        <p:nvPicPr>
          <p:cNvPr id="16" name="Graphique 15"/>
          <p:cNvPicPr>
            <a:picLocks noChangeAspect="1"/>
          </p:cNvPicPr>
          <p:nvPr/>
        </p:nvPicPr>
        <p:blipFill>
          <a:blip r:embed="rId5"/>
          <a:srcRect l="51300"/>
          <a:stretch/>
        </p:blipFill>
        <p:spPr bwMode="auto">
          <a:xfrm rot="10800000">
            <a:off x="10888460" y="501161"/>
            <a:ext cx="1303540" cy="2804528"/>
          </a:xfrm>
          <a:prstGeom prst="rect">
            <a:avLst/>
          </a:prstGeom>
        </p:spPr>
      </p:pic>
      <p:pic>
        <p:nvPicPr>
          <p:cNvPr id="17" name="Graphique 16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5075030" y="6959509"/>
            <a:ext cx="551961" cy="384349"/>
          </a:xfrm>
          <a:prstGeom prst="rect">
            <a:avLst/>
          </a:prstGeom>
        </p:spPr>
      </p:pic>
      <p:pic>
        <p:nvPicPr>
          <p:cNvPr id="18" name="Graphique 17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5623967" y="1153186"/>
            <a:ext cx="180578" cy="125743"/>
          </a:xfrm>
          <a:prstGeom prst="rect">
            <a:avLst/>
          </a:prstGeom>
        </p:spPr>
      </p:pic>
      <p:pic>
        <p:nvPicPr>
          <p:cNvPr id="19" name="Graphique 1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782284" y="907314"/>
            <a:ext cx="404057" cy="281359"/>
          </a:xfrm>
          <a:prstGeom prst="rect">
            <a:avLst/>
          </a:prstGeom>
        </p:spPr>
      </p:pic>
      <p:pic>
        <p:nvPicPr>
          <p:cNvPr id="20" name="Graphique 19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9592229" y="2572685"/>
            <a:ext cx="545302" cy="379714"/>
          </a:xfrm>
          <a:prstGeom prst="rect">
            <a:avLst/>
          </a:prstGeom>
        </p:spPr>
      </p:pic>
      <p:pic>
        <p:nvPicPr>
          <p:cNvPr id="21" name="Graphique 20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0272394" y="465991"/>
            <a:ext cx="384159" cy="2675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Diapo_texte+pho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5405551-039F-450A-9CF3-08C03A1654FC}" type="slidenum">
              <a:rPr lang="fr-FR"/>
              <a:t>‹N°›</a:t>
            </a:fld>
            <a:endParaRPr lang="fr-FR"/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838200" y="1482136"/>
            <a:ext cx="492906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arianne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 dirty="0"/>
              <a:t>Titre de la slide</a:t>
            </a:r>
            <a:endParaRPr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auto">
          <a:xfrm>
            <a:off x="838198" y="2052310"/>
            <a:ext cx="4929067" cy="318511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1">
              <a:defRPr/>
            </a:pPr>
            <a:r>
              <a:rPr lang="fr-FR" dirty="0"/>
              <a:t>Deuxième niveau</a:t>
            </a:r>
            <a:endParaRPr dirty="0"/>
          </a:p>
          <a:p>
            <a:pPr lvl="2">
              <a:defRPr/>
            </a:pPr>
            <a:r>
              <a:rPr lang="fr-FR" dirty="0"/>
              <a:t>Troisième niveau</a:t>
            </a:r>
            <a:endParaRPr dirty="0"/>
          </a:p>
          <a:p>
            <a:pPr lvl="3">
              <a:defRPr/>
            </a:pPr>
            <a:r>
              <a:rPr lang="fr-FR" dirty="0"/>
              <a:t>Quatrième niveau</a:t>
            </a:r>
            <a:endParaRPr dirty="0"/>
          </a:p>
          <a:p>
            <a:pPr lvl="4">
              <a:defRPr/>
            </a:pPr>
            <a:r>
              <a:rPr lang="fr-FR" dirty="0"/>
              <a:t>Cinquième niveau</a:t>
            </a:r>
            <a:endParaRPr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8063" y="195566"/>
            <a:ext cx="3196596" cy="789364"/>
          </a:xfrm>
          <a:prstGeom prst="rect">
            <a:avLst/>
          </a:prstGeom>
        </p:spPr>
      </p:pic>
      <p:pic>
        <p:nvPicPr>
          <p:cNvPr id="11" name="Graphique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258640" y="239460"/>
            <a:ext cx="1581852" cy="1099307"/>
          </a:xfrm>
          <a:prstGeom prst="rect">
            <a:avLst/>
          </a:prstGeom>
        </p:spPr>
      </p:pic>
      <p:pic>
        <p:nvPicPr>
          <p:cNvPr id="12" name="Graphique 1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025838" y="1400010"/>
            <a:ext cx="729478" cy="507960"/>
          </a:xfrm>
          <a:prstGeom prst="rect">
            <a:avLst/>
          </a:prstGeom>
        </p:spPr>
      </p:pic>
      <p:pic>
        <p:nvPicPr>
          <p:cNvPr id="13" name="Graphique 1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557436" y="969268"/>
            <a:ext cx="426479" cy="2969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e texte+photo fond gri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" y="1107828"/>
            <a:ext cx="6807199" cy="5074081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chemeClr val="bg2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9965266" y="5192712"/>
            <a:ext cx="1388533" cy="2587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5405551-039F-450A-9CF3-08C03A1654FC}" type="slidenum">
              <a:rPr lang="fr-FR"/>
              <a:t>‹N°›</a:t>
            </a:fld>
            <a:endParaRPr lang="fr-FR"/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838200" y="1482136"/>
            <a:ext cx="492906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arianne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 dirty="0"/>
              <a:t>Titre de la slide</a:t>
            </a:r>
            <a:endParaRPr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auto">
          <a:xfrm>
            <a:off x="838200" y="2052310"/>
            <a:ext cx="5384800" cy="318511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1">
              <a:defRPr/>
            </a:pPr>
            <a:r>
              <a:rPr lang="fr-FR" dirty="0"/>
              <a:t>Deuxième niveau</a:t>
            </a:r>
            <a:endParaRPr dirty="0"/>
          </a:p>
          <a:p>
            <a:pPr lvl="2">
              <a:defRPr/>
            </a:pPr>
            <a:r>
              <a:rPr lang="fr-FR" dirty="0"/>
              <a:t>Troisième niveau</a:t>
            </a:r>
            <a:endParaRPr dirty="0"/>
          </a:p>
          <a:p>
            <a:pPr lvl="3">
              <a:defRPr/>
            </a:pPr>
            <a:r>
              <a:rPr lang="fr-FR" dirty="0"/>
              <a:t>Quatrième niveau</a:t>
            </a:r>
            <a:endParaRPr dirty="0"/>
          </a:p>
          <a:p>
            <a:pPr lvl="4">
              <a:defRPr/>
            </a:pPr>
            <a:r>
              <a:rPr lang="fr-FR" dirty="0"/>
              <a:t>Cinquième niveau</a:t>
            </a:r>
            <a:endParaRPr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8063" y="195566"/>
            <a:ext cx="3196596" cy="7893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6814038" y="1107830"/>
            <a:ext cx="5377962" cy="5081954"/>
          </a:xfrm>
          <a:prstGeom prst="rect">
            <a:avLst/>
          </a:prstGeom>
          <a:solidFill>
            <a:srgbClr val="12B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b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 classiqu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5405551-039F-450A-9CF3-08C03A1654FC}" type="slidenum">
              <a:rPr lang="fr-FR"/>
              <a:t>‹N°›</a:t>
            </a:fld>
            <a:endParaRPr lang="fr-FR"/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838200" y="1482136"/>
            <a:ext cx="492906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arianne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 dirty="0"/>
              <a:t>Titre de la slide</a:t>
            </a:r>
            <a:endParaRPr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auto">
          <a:xfrm>
            <a:off x="838198" y="2052310"/>
            <a:ext cx="10525125" cy="318511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1">
              <a:defRPr/>
            </a:pPr>
            <a:r>
              <a:rPr lang="fr-FR" dirty="0"/>
              <a:t>Deuxième niveau</a:t>
            </a:r>
            <a:endParaRPr dirty="0"/>
          </a:p>
          <a:p>
            <a:pPr lvl="2">
              <a:defRPr/>
            </a:pPr>
            <a:r>
              <a:rPr lang="fr-FR" dirty="0"/>
              <a:t>Troisième niveau</a:t>
            </a:r>
            <a:endParaRPr dirty="0"/>
          </a:p>
          <a:p>
            <a:pPr lvl="3">
              <a:defRPr/>
            </a:pPr>
            <a:r>
              <a:rPr lang="fr-FR" dirty="0"/>
              <a:t>Quatrième niveau</a:t>
            </a:r>
            <a:endParaRPr dirty="0"/>
          </a:p>
          <a:p>
            <a:pPr lvl="4">
              <a:defRPr/>
            </a:pPr>
            <a:r>
              <a:rPr lang="fr-FR" dirty="0"/>
              <a:t>Cinquième niveau</a:t>
            </a:r>
            <a:endParaRPr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8063" y="195566"/>
            <a:ext cx="3196596" cy="789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 classique fond ver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-8792" y="1143000"/>
            <a:ext cx="12192000" cy="5064369"/>
          </a:xfrm>
          <a:prstGeom prst="rect">
            <a:avLst/>
          </a:prstGeom>
          <a:solidFill>
            <a:srgbClr val="12B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b="1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auto">
          <a:xfrm>
            <a:off x="829733" y="1779190"/>
            <a:ext cx="10524067" cy="4351338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>
              <a:defRPr/>
            </a:pPr>
            <a:r>
              <a:rPr lang="fr-FR" dirty="0"/>
              <a:t>Deuxième niveau</a:t>
            </a:r>
            <a:endParaRPr dirty="0"/>
          </a:p>
          <a:p>
            <a:pPr lvl="2">
              <a:defRPr/>
            </a:pPr>
            <a:r>
              <a:rPr lang="fr-FR" dirty="0"/>
              <a:t>Troisième niveau</a:t>
            </a:r>
            <a:endParaRPr dirty="0"/>
          </a:p>
          <a:p>
            <a:pPr lvl="3">
              <a:defRPr/>
            </a:pPr>
            <a:r>
              <a:rPr lang="fr-FR" dirty="0"/>
              <a:t>Quatrième niveau</a:t>
            </a:r>
            <a:endParaRPr dirty="0"/>
          </a:p>
          <a:p>
            <a:pPr lvl="4">
              <a:defRPr/>
            </a:pPr>
            <a:r>
              <a:rPr lang="fr-FR" dirty="0"/>
              <a:t>Cinquième niveau</a:t>
            </a:r>
            <a:endParaRPr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5405551-039F-450A-9CF3-08C03A1654FC}" type="slidenum">
              <a:rPr lang="fr-FR"/>
              <a:t>‹N°›</a:t>
            </a:fld>
            <a:endParaRPr lang="fr-FR"/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3" hasCustomPrompt="1"/>
          </p:nvPr>
        </p:nvSpPr>
        <p:spPr bwMode="auto">
          <a:xfrm>
            <a:off x="838200" y="1188244"/>
            <a:ext cx="492906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Marianne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 dirty="0"/>
              <a:t>Titre de la slide</a:t>
            </a:r>
            <a:endParaRPr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8063" y="195566"/>
            <a:ext cx="3196596" cy="789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 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5405551-039F-450A-9CF3-08C03A1654FC}" type="slidenum">
              <a:rPr lang="fr-FR"/>
              <a:t>‹N°›</a:t>
            </a:fld>
            <a:endParaRPr lang="fr-FR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idx="15" hasCustomPrompt="1"/>
          </p:nvPr>
        </p:nvSpPr>
        <p:spPr bwMode="auto">
          <a:xfrm>
            <a:off x="838198" y="1367836"/>
            <a:ext cx="5181601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arianne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 dirty="0"/>
              <a:t>Titre de la slide</a:t>
            </a:r>
            <a:endParaRPr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" hasCustomPrompt="1"/>
          </p:nvPr>
        </p:nvSpPr>
        <p:spPr bwMode="auto">
          <a:xfrm>
            <a:off x="829733" y="1779190"/>
            <a:ext cx="5181601" cy="4351338"/>
          </a:xfrm>
          <a:prstGeom prst="rect">
            <a:avLst/>
          </a:prstGeom>
        </p:spPr>
        <p:txBody>
          <a:bodyPr/>
          <a:lstStyle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1">
              <a:defRPr/>
            </a:pPr>
            <a:r>
              <a:rPr lang="fr-FR" dirty="0"/>
              <a:t>Deuxième niveau</a:t>
            </a:r>
            <a:endParaRPr dirty="0"/>
          </a:p>
          <a:p>
            <a:pPr lvl="2">
              <a:defRPr/>
            </a:pPr>
            <a:r>
              <a:rPr lang="fr-FR" dirty="0"/>
              <a:t>Troisième niveau</a:t>
            </a:r>
            <a:endParaRPr dirty="0"/>
          </a:p>
          <a:p>
            <a:pPr lvl="3">
              <a:defRPr/>
            </a:pPr>
            <a:r>
              <a:rPr lang="fr-FR" dirty="0"/>
              <a:t>Quatrième niveau</a:t>
            </a:r>
            <a:endParaRPr dirty="0"/>
          </a:p>
          <a:p>
            <a:pPr lvl="4">
              <a:defRPr/>
            </a:pPr>
            <a:r>
              <a:rPr lang="fr-FR" dirty="0"/>
              <a:t>Cinquième niveau</a:t>
            </a:r>
            <a:endParaRPr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6" hasCustomPrompt="1"/>
          </p:nvPr>
        </p:nvSpPr>
        <p:spPr bwMode="auto">
          <a:xfrm>
            <a:off x="6096000" y="1779190"/>
            <a:ext cx="5257800" cy="4351338"/>
          </a:xfrm>
          <a:prstGeom prst="rect">
            <a:avLst/>
          </a:prstGeom>
        </p:spPr>
        <p:txBody>
          <a:bodyPr/>
          <a:lstStyle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1">
              <a:defRPr/>
            </a:pPr>
            <a:r>
              <a:rPr lang="fr-FR" dirty="0"/>
              <a:t>Deuxième niveau</a:t>
            </a:r>
            <a:endParaRPr dirty="0"/>
          </a:p>
          <a:p>
            <a:pPr lvl="2">
              <a:defRPr/>
            </a:pPr>
            <a:r>
              <a:rPr lang="fr-FR" dirty="0"/>
              <a:t>Troisième niveau</a:t>
            </a:r>
            <a:endParaRPr dirty="0"/>
          </a:p>
          <a:p>
            <a:pPr lvl="3">
              <a:defRPr/>
            </a:pPr>
            <a:r>
              <a:rPr lang="fr-FR" dirty="0"/>
              <a:t>Quatrième niveau</a:t>
            </a:r>
            <a:endParaRPr dirty="0"/>
          </a:p>
          <a:p>
            <a:pPr lvl="4">
              <a:defRPr/>
            </a:pPr>
            <a:r>
              <a:rPr lang="fr-FR" dirty="0"/>
              <a:t>Cinquième niveau</a:t>
            </a:r>
            <a:endParaRPr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8063" y="195566"/>
            <a:ext cx="3196596" cy="789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 Logo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5405551-039F-450A-9CF3-08C03A1654FC}" type="slidenum">
              <a:rPr lang="fr-FR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36600" y="5135795"/>
            <a:ext cx="1020578" cy="102057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33334" y="1726221"/>
            <a:ext cx="1020578" cy="102057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335374" y="5135795"/>
            <a:ext cx="1020578" cy="1020576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854370" y="3391886"/>
            <a:ext cx="1020578" cy="1020576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149386" y="5135795"/>
            <a:ext cx="1020578" cy="102057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36600" y="3429005"/>
            <a:ext cx="1020578" cy="102057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905160" y="3539650"/>
            <a:ext cx="909933" cy="909931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7130470" y="3324934"/>
            <a:ext cx="1154481" cy="1154479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8415527" y="3295051"/>
            <a:ext cx="1252348" cy="1252346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6021542" y="3442170"/>
            <a:ext cx="1020578" cy="1020576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1955392" y="5135795"/>
            <a:ext cx="1020578" cy="1020576"/>
          </a:xfrm>
          <a:prstGeom prst="rect">
            <a:avLst/>
          </a:prstGeom>
        </p:spPr>
      </p:pic>
      <p:sp>
        <p:nvSpPr>
          <p:cNvPr id="33" name="Espace réservé du texte 2"/>
          <p:cNvSpPr>
            <a:spLocks noGrp="1"/>
          </p:cNvSpPr>
          <p:nvPr>
            <p:ph type="body" idx="13" hasCustomPrompt="1"/>
          </p:nvPr>
        </p:nvSpPr>
        <p:spPr bwMode="auto">
          <a:xfrm>
            <a:off x="736600" y="2959343"/>
            <a:ext cx="2628059" cy="2704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 dirty="0"/>
              <a:t>En partenariat avec :</a:t>
            </a:r>
            <a:endParaRPr dirty="0"/>
          </a:p>
        </p:txBody>
      </p:sp>
      <p:sp>
        <p:nvSpPr>
          <p:cNvPr id="34" name="Espace réservé du texte 2"/>
          <p:cNvSpPr>
            <a:spLocks noGrp="1"/>
          </p:cNvSpPr>
          <p:nvPr>
            <p:ph type="body" idx="14" hasCustomPrompt="1"/>
          </p:nvPr>
        </p:nvSpPr>
        <p:spPr bwMode="auto">
          <a:xfrm>
            <a:off x="736599" y="4548305"/>
            <a:ext cx="2172451" cy="2704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 dirty="0"/>
              <a:t>Texte :</a:t>
            </a:r>
            <a:endParaRPr dirty="0"/>
          </a:p>
        </p:txBody>
      </p:sp>
      <p:sp>
        <p:nvSpPr>
          <p:cNvPr id="35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633334" y="1270539"/>
            <a:ext cx="492906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arianne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 dirty="0"/>
              <a:t>Logos</a:t>
            </a:r>
            <a:endParaRPr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168063" y="195566"/>
            <a:ext cx="3196596" cy="78936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4778711" y="3356428"/>
            <a:ext cx="1154481" cy="115448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3932834" y="3556204"/>
            <a:ext cx="757527" cy="7575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sposition personnalisée fi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5405551-039F-450A-9CF3-08C03A1654FC}" type="slidenum">
              <a:rPr lang="fr-FR"/>
              <a:t>‹N°›</a:t>
            </a:fld>
            <a:endParaRPr lang="fr-FR"/>
          </a:p>
        </p:txBody>
      </p:sp>
      <p:sp>
        <p:nvSpPr>
          <p:cNvPr id="8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447391" y="3165170"/>
            <a:ext cx="8034757" cy="5276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Marianne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 dirty="0"/>
              <a:t>NOM DE LA PRÉSENTATION</a:t>
            </a:r>
            <a:endParaRPr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12988" y="4619443"/>
            <a:ext cx="592666" cy="20893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47392" y="4883273"/>
            <a:ext cx="723858" cy="39956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40267" y="2207144"/>
            <a:ext cx="3196596" cy="789364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40266" y="3845791"/>
            <a:ext cx="8546979" cy="68232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>
              <a:defRPr/>
            </a:pPr>
            <a:r>
              <a:rPr lang="fr-FR" dirty="0"/>
              <a:t>Auteur, fonction, entité</a:t>
            </a:r>
            <a:endParaRPr dirty="0"/>
          </a:p>
          <a:p>
            <a:pPr lvl="0">
              <a:defRPr/>
            </a:pPr>
            <a:r>
              <a:rPr lang="fr-FR" dirty="0"/>
              <a:t>Contact : nomprenom@entite.com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 dirty="0"/>
              <a:t>MODIFIER LES STYLES DU TEXTE DU MASQUE</a:t>
            </a:r>
            <a:endParaRPr dirty="0"/>
          </a:p>
          <a:p>
            <a:pPr lvl="1">
              <a:defRPr/>
            </a:pPr>
            <a:r>
              <a:rPr lang="fr-FR" dirty="0"/>
              <a:t>Deuxième niveau</a:t>
            </a:r>
            <a:endParaRPr dirty="0"/>
          </a:p>
          <a:p>
            <a:pPr lvl="2">
              <a:defRPr/>
            </a:pPr>
            <a:r>
              <a:rPr lang="fr-FR" dirty="0"/>
              <a:t>Troisième niveau</a:t>
            </a:r>
            <a:endParaRPr dirty="0"/>
          </a:p>
          <a:p>
            <a:pPr lvl="3">
              <a:defRPr/>
            </a:pPr>
            <a:r>
              <a:rPr lang="fr-FR" dirty="0"/>
              <a:t>Quatrième niveau</a:t>
            </a:r>
            <a:endParaRPr dirty="0"/>
          </a:p>
          <a:p>
            <a:pPr lvl="4">
              <a:defRPr/>
            </a:pPr>
            <a:r>
              <a:rPr lang="fr-FR" dirty="0"/>
              <a:t>Cinquième niveau</a:t>
            </a:r>
            <a:endParaRPr dirty="0"/>
          </a:p>
          <a:p>
            <a:pPr lvl="4"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143934" y="6409530"/>
            <a:ext cx="5926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405551-039F-450A-9CF3-08C03A1654FC}" type="slidenum">
              <a:rPr lang="fr-FR"/>
              <a:t>‹N°›</a:t>
            </a:fld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10035503" y="6397624"/>
            <a:ext cx="258763" cy="25876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10365703" y="6397624"/>
            <a:ext cx="293830" cy="25876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auto">
          <a:xfrm>
            <a:off x="10612966" y="6370784"/>
            <a:ext cx="14816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tx2"/>
                </a:solidFill>
              </a:rPr>
              <a:t>@RechercheDataGv</a:t>
            </a:r>
            <a:endParaRPr/>
          </a:p>
          <a:p>
            <a:pPr>
              <a:defRPr/>
            </a:pPr>
            <a:endParaRPr lang="fr-FR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lang="fr-FR" sz="2200" b="0" i="1" u="none" strike="noStrike" baseline="300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Arial"/>
          <a:ea typeface="+mn-ea"/>
          <a:cs typeface="Arial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 b="1" u="none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 u="sng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 i="1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ntrepot.recherche.data.gouv.fr/api/v1/search?q=*&amp;fq=publicationStatus:Published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mozilla.org/fr/docs/Web/HTTP/CORS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guides.dataverse.org/en/5.14/api/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libis/dataverse_api" TargetMode="External"/><Relationship Id="rId3" Type="http://schemas.openxmlformats.org/officeDocument/2006/relationships/hyperlink" Target="https://github.com/eblondel/atom4R" TargetMode="External"/><Relationship Id="rId7" Type="http://schemas.openxmlformats.org/officeDocument/2006/relationships/hyperlink" Target="https://github.com/IQSS/dataverse-client-javascrip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github.com/IQSS/dataverse-client-java" TargetMode="External"/><Relationship Id="rId5" Type="http://schemas.openxmlformats.org/officeDocument/2006/relationships/hyperlink" Target="https://github.com/gdcc/pyDataverse" TargetMode="External"/><Relationship Id="rId4" Type="http://schemas.openxmlformats.org/officeDocument/2006/relationships/hyperlink" Target="https://github.com/IQSS/dataverse-client-r" TargetMode="External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stman.com/" TargetMode="External"/><Relationship Id="rId2" Type="http://schemas.openxmlformats.org/officeDocument/2006/relationships/hyperlink" Target="https://insomnia.rest/download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demo.entrepot.recherche.data.gouv.fr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guides.dataverse.org/en/5.14/api/native-api.html" TargetMode="Externa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dataverse.org/en/5.14/api/native-api.html#assign-a-new-role-on-a-dataverse-collection" TargetMode="External"/><Relationship Id="rId2" Type="http://schemas.openxmlformats.org/officeDocument/2006/relationships/hyperlink" Target="https://guides.dataverse.org/en/5.14/api/native-api.html#define-metadata-blocks-for-a-dataverse-collection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guides.dataverse.org/en/5.14/api/native-api.html#publish-a-dataverse-collection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cloud.inrae.fr/s/a9pcG6kGKBGWexT" TargetMode="External"/><Relationship Id="rId2" Type="http://schemas.openxmlformats.org/officeDocument/2006/relationships/hyperlink" Target="https://nextcloud.inrae.fr/s/BDf4sAPLe4edN3Z" TargetMode="Externa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cloud.inrae.fr/s/5XLRib2EwXFGPZ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recherche.data.gouv.fr/fr/page/classes-virtuelles" TargetMode="Externa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dataverse.org/en/5.12.1/api/native-api.html#edit-dataset-metadat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guides.dataverse.org/en/5.14/_downloads/cb0fae993277527ea354dc15bc5db864/dataset-edit-metadata-sample.json" TargetMode="External"/><Relationship Id="rId5" Type="http://schemas.openxmlformats.org/officeDocument/2006/relationships/hyperlink" Target="https://guides.dataverse.org/en/5.14/api/native-api.html#edit-dataset-metadata" TargetMode="External"/><Relationship Id="rId4" Type="http://schemas.openxmlformats.org/officeDocument/2006/relationships/hyperlink" Target="https://guides.dataverse.org/en/5.14/api/native-api.html#publish-a-dataset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45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7745/EELX9B" TargetMode="External"/><Relationship Id="rId2" Type="http://schemas.openxmlformats.org/officeDocument/2006/relationships/hyperlink" Target="https://guides.dataverse.org/en/5.14/" TargetMode="Externa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hyperlink" Target="https://dataverse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s://recherche.data.gouv.fr/fr/page/centres-de-ressources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hyperlink" Target="https://entrepot.recherche.data.gouv.fr/dataverse/root" TargetMode="External"/><Relationship Id="rId4" Type="http://schemas.openxmlformats.org/officeDocument/2006/relationships/hyperlink" Target="mailto:support-recherchedatagouv@inrae.fr" TargetMode="Externa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6.png"/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12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11" Type="http://schemas.openxmlformats.org/officeDocument/2006/relationships/image" Target="../media/image12.png"/><Relationship Id="rId5" Type="http://schemas.openxmlformats.org/officeDocument/2006/relationships/image" Target="../media/image20.png"/><Relationship Id="rId10" Type="http://schemas.openxmlformats.org/officeDocument/2006/relationships/image" Target="../media/image6.png"/><Relationship Id="rId4" Type="http://schemas.openxmlformats.org/officeDocument/2006/relationships/image" Target="../media/image18.png"/><Relationship Id="rId9" Type="http://schemas.openxmlformats.org/officeDocument/2006/relationships/image" Target="../media/image55.png"/><Relationship Id="rId14" Type="http://schemas.openxmlformats.org/officeDocument/2006/relationships/image" Target="../media/image22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entrepot.recherche.data.gouv.fr/dataverse/roo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 bwMode="auto">
          <a:xfrm>
            <a:off x="4451837" y="3165168"/>
            <a:ext cx="6991518" cy="1650247"/>
          </a:xfrm>
        </p:spPr>
        <p:txBody>
          <a:bodyPr/>
          <a:lstStyle/>
          <a:p>
            <a:pPr>
              <a:defRPr/>
            </a:pPr>
            <a:r>
              <a:rPr lang="fr-FR">
                <a:latin typeface="Marianne"/>
              </a:rPr>
              <a:t>Utilisation des APIs de l’entrepôt </a:t>
            </a:r>
            <a:r>
              <a:rPr lang="fr-FR" i="0">
                <a:latin typeface="Marianne"/>
              </a:rPr>
              <a:t>Recherche Data Gouv</a:t>
            </a:r>
            <a:endParaRPr i="0">
              <a:latin typeface="Marianne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0"/>
            <a:ext cx="4127383" cy="6858000"/>
          </a:xfrm>
          <a:prstGeom prst="rect">
            <a:avLst/>
          </a:prstGeom>
          <a:solidFill>
            <a:srgbClr val="12B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4" name="Graphique 3"/>
          <p:cNvPicPr>
            <a:picLocks noChangeAspect="1"/>
          </p:cNvPicPr>
          <p:nvPr/>
        </p:nvPicPr>
        <p:blipFill>
          <a:blip r:embed="rId2"/>
          <a:srcRect l="25430"/>
          <a:stretch/>
        </p:blipFill>
        <p:spPr bwMode="auto">
          <a:xfrm>
            <a:off x="-1" y="2531465"/>
            <a:ext cx="2583401" cy="3629876"/>
          </a:xfrm>
          <a:prstGeom prst="rect">
            <a:avLst/>
          </a:prstGeom>
        </p:spPr>
      </p:pic>
      <p:pic>
        <p:nvPicPr>
          <p:cNvPr id="6" name="Graphique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760671" y="1706382"/>
            <a:ext cx="1049453" cy="730771"/>
          </a:xfrm>
          <a:prstGeom prst="rect">
            <a:avLst/>
          </a:prstGeom>
        </p:spPr>
      </p:pic>
      <p:pic>
        <p:nvPicPr>
          <p:cNvPr id="7" name="Graphiqu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21119" y="6507332"/>
            <a:ext cx="302065" cy="210338"/>
          </a:xfrm>
          <a:prstGeom prst="rect">
            <a:avLst/>
          </a:prstGeom>
        </p:spPr>
      </p:pic>
      <p:pic>
        <p:nvPicPr>
          <p:cNvPr id="8" name="Graphique 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230971" y="1606858"/>
            <a:ext cx="622920" cy="433760"/>
          </a:xfrm>
          <a:prstGeom prst="rect">
            <a:avLst/>
          </a:prstGeom>
        </p:spPr>
      </p:pic>
      <p:pic>
        <p:nvPicPr>
          <p:cNvPr id="9" name="Graphique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490119" y="5921406"/>
            <a:ext cx="888523" cy="618710"/>
          </a:xfrm>
          <a:prstGeom prst="rect">
            <a:avLst/>
          </a:prstGeom>
        </p:spPr>
      </p:pic>
      <p:pic>
        <p:nvPicPr>
          <p:cNvPr id="10" name="Graphique 9"/>
          <p:cNvPicPr>
            <a:picLocks noChangeAspect="1"/>
          </p:cNvPicPr>
          <p:nvPr/>
        </p:nvPicPr>
        <p:blipFill>
          <a:blip r:embed="rId2"/>
          <a:srcRect l="51300"/>
          <a:stretch/>
        </p:blipFill>
        <p:spPr bwMode="auto">
          <a:xfrm rot="10800000">
            <a:off x="2806821" y="0"/>
            <a:ext cx="1303540" cy="2804528"/>
          </a:xfrm>
          <a:prstGeom prst="rect">
            <a:avLst/>
          </a:prstGeom>
        </p:spPr>
      </p:pic>
      <p:pic>
        <p:nvPicPr>
          <p:cNvPr id="11" name="Graphique 1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53561" y="6229748"/>
            <a:ext cx="551961" cy="384349"/>
          </a:xfrm>
          <a:prstGeom prst="rect">
            <a:avLst/>
          </a:prstGeom>
        </p:spPr>
      </p:pic>
      <p:pic>
        <p:nvPicPr>
          <p:cNvPr id="12" name="Graphique 1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02499" y="423425"/>
            <a:ext cx="180578" cy="125743"/>
          </a:xfrm>
          <a:prstGeom prst="rect">
            <a:avLst/>
          </a:prstGeom>
        </p:spPr>
      </p:pic>
      <p:pic>
        <p:nvPicPr>
          <p:cNvPr id="13" name="Graphique 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0815" y="177553"/>
            <a:ext cx="404057" cy="28135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9024385" y="0"/>
            <a:ext cx="3167615" cy="3167615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 bwMode="auto">
          <a:xfrm>
            <a:off x="104872" y="2877280"/>
            <a:ext cx="39176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400" b="1">
                <a:solidFill>
                  <a:schemeClr val="bg1"/>
                </a:solidFill>
                <a:latin typeface="Arial"/>
                <a:cs typeface="Arial"/>
              </a:rPr>
              <a:t>Bonjour et bienvenue !</a:t>
            </a:r>
            <a:endParaRPr/>
          </a:p>
          <a:p>
            <a:pPr algn="ctr">
              <a:defRPr/>
            </a:pPr>
            <a:endParaRPr lang="fr-FR" b="1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fr-FR" b="1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fr-FR" b="1">
                <a:solidFill>
                  <a:schemeClr val="bg1"/>
                </a:solidFill>
                <a:latin typeface="Arial"/>
                <a:cs typeface="Arial"/>
              </a:rPr>
              <a:t>Cette classe virtuelle démarrera</a:t>
            </a:r>
            <a:endParaRPr/>
          </a:p>
          <a:p>
            <a:pPr algn="ctr">
              <a:defRPr/>
            </a:pPr>
            <a:r>
              <a:rPr lang="fr-FR" b="1">
                <a:solidFill>
                  <a:schemeClr val="bg1"/>
                </a:solidFill>
                <a:latin typeface="Arial"/>
                <a:cs typeface="Arial"/>
              </a:rPr>
              <a:t>à xx h</a:t>
            </a:r>
            <a:endParaRPr/>
          </a:p>
          <a:p>
            <a:pPr algn="ctr">
              <a:defRPr/>
            </a:pPr>
            <a:endParaRPr lang="fr-FR" b="1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fr-FR" b="1">
                <a:solidFill>
                  <a:schemeClr val="bg1"/>
                </a:solidFill>
                <a:latin typeface="Arial"/>
                <a:cs typeface="Arial"/>
              </a:rPr>
              <a:t>Le support est téléchargeable ici : </a:t>
            </a:r>
          </a:p>
        </p:txBody>
      </p:sp>
      <p:sp>
        <p:nvSpPr>
          <p:cNvPr id="18" name="Flèche vers le bas 17"/>
          <p:cNvSpPr/>
          <p:nvPr/>
        </p:nvSpPr>
        <p:spPr bwMode="auto">
          <a:xfrm rot="2266071">
            <a:off x="425074" y="5189254"/>
            <a:ext cx="792087" cy="145569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Rectangle 18"/>
          <p:cNvSpPr/>
          <p:nvPr/>
        </p:nvSpPr>
        <p:spPr bwMode="auto">
          <a:xfrm>
            <a:off x="4517975" y="4346401"/>
            <a:ext cx="4506409" cy="36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fld id="{719BC187-7722-4473-BE27-730B3D088863}" type="datetime2">
              <a:rPr lang="fr-FR" i="1">
                <a:latin typeface="Arial"/>
                <a:cs typeface="Arial"/>
              </a:rPr>
              <a:t>mardi 16 avril 2024</a:t>
            </a:fld>
            <a:endParaRPr lang="fr-FR" i="1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4628640" name="Espace réservé du texte 4"/>
          <p:cNvSpPr>
            <a:spLocks noGrp="1"/>
          </p:cNvSpPr>
          <p:nvPr>
            <p:ph type="body" idx="1"/>
          </p:nvPr>
        </p:nvSpPr>
        <p:spPr bwMode="auto">
          <a:xfrm>
            <a:off x="838198" y="1482137"/>
            <a:ext cx="7130008" cy="365124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lang="fr-FR" sz="2400">
                <a:latin typeface="Marianne"/>
              </a:rPr>
              <a:t>Blocs de métadonnées</a:t>
            </a:r>
            <a:endParaRPr sz="2400"/>
          </a:p>
        </p:txBody>
      </p:sp>
      <p:sp>
        <p:nvSpPr>
          <p:cNvPr id="347384530" name="Espace réservé du contenu 5"/>
          <p:cNvSpPr>
            <a:spLocks noGrp="1"/>
          </p:cNvSpPr>
          <p:nvPr>
            <p:ph idx="13"/>
          </p:nvPr>
        </p:nvSpPr>
        <p:spPr bwMode="auto">
          <a:xfrm>
            <a:off x="838197" y="2052310"/>
            <a:ext cx="11090448" cy="4761062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5000" lnSpcReduction="1000"/>
          </a:bodyPr>
          <a:lstStyle/>
          <a:p>
            <a:pPr>
              <a:defRPr/>
            </a:pPr>
            <a:r>
              <a:rPr lang="fr-FR" sz="2200">
                <a:latin typeface="Arial"/>
                <a:cs typeface="Arial"/>
              </a:rPr>
              <a:t>Métadonnées générales :</a:t>
            </a:r>
            <a:endParaRPr lang="fr-FR" sz="2200" i="1">
              <a:latin typeface="Arial"/>
              <a:cs typeface="Arial"/>
            </a:endParaRPr>
          </a:p>
          <a:p>
            <a:pPr lvl="1">
              <a:buClr>
                <a:srgbClr val="143356"/>
              </a:buClr>
              <a:defRPr/>
            </a:pPr>
            <a:r>
              <a:rPr lang="fr-FR" sz="2000" b="0">
                <a:solidFill>
                  <a:srgbClr val="275662"/>
                </a:solidFill>
                <a:latin typeface="Arial"/>
                <a:cs typeface="Arial"/>
              </a:rPr>
              <a:t>6 sont </a:t>
            </a:r>
            <a:r>
              <a:rPr lang="fr-FR" sz="2000" b="0">
                <a:solidFill>
                  <a:srgbClr val="C55B28"/>
                </a:solidFill>
                <a:latin typeface="Arial"/>
                <a:cs typeface="Arial"/>
              </a:rPr>
              <a:t>obligatoires</a:t>
            </a:r>
            <a:r>
              <a:rPr lang="fr-FR" sz="2000" b="0">
                <a:solidFill>
                  <a:srgbClr val="275662"/>
                </a:solidFill>
                <a:latin typeface="Arial"/>
                <a:cs typeface="Arial"/>
              </a:rPr>
              <a:t> : </a:t>
            </a:r>
            <a:r>
              <a:rPr lang="fr-FR" sz="2000">
                <a:solidFill>
                  <a:srgbClr val="275662"/>
                </a:solidFill>
                <a:latin typeface="Arial"/>
                <a:cs typeface="Arial"/>
              </a:rPr>
              <a:t>Titre</a:t>
            </a:r>
            <a:r>
              <a:rPr lang="fr-FR" sz="2000" b="0">
                <a:solidFill>
                  <a:srgbClr val="275662"/>
                </a:solidFill>
                <a:latin typeface="Arial"/>
                <a:cs typeface="Arial"/>
              </a:rPr>
              <a:t>, </a:t>
            </a:r>
            <a:r>
              <a:rPr lang="fr-FR" sz="2000">
                <a:solidFill>
                  <a:srgbClr val="275662"/>
                </a:solidFill>
                <a:latin typeface="Arial"/>
                <a:cs typeface="Arial"/>
              </a:rPr>
              <a:t>Auteur Nom</a:t>
            </a:r>
            <a:r>
              <a:rPr lang="fr-FR" sz="2000" b="0">
                <a:solidFill>
                  <a:srgbClr val="275662"/>
                </a:solidFill>
                <a:latin typeface="Arial"/>
                <a:cs typeface="Arial"/>
              </a:rPr>
              <a:t>, </a:t>
            </a:r>
            <a:r>
              <a:rPr lang="fr-FR" sz="2000">
                <a:solidFill>
                  <a:srgbClr val="275662"/>
                </a:solidFill>
                <a:latin typeface="Arial"/>
                <a:cs typeface="Arial"/>
              </a:rPr>
              <a:t>Point de contact Courriel</a:t>
            </a:r>
            <a:r>
              <a:rPr lang="fr-FR" sz="2000" b="0">
                <a:solidFill>
                  <a:srgbClr val="275662"/>
                </a:solidFill>
                <a:latin typeface="Arial"/>
                <a:cs typeface="Arial"/>
              </a:rPr>
              <a:t>, </a:t>
            </a:r>
            <a:r>
              <a:rPr lang="fr-FR" sz="2000">
                <a:solidFill>
                  <a:srgbClr val="275662"/>
                </a:solidFill>
                <a:latin typeface="Arial"/>
                <a:cs typeface="Arial"/>
              </a:rPr>
              <a:t>Description Texte</a:t>
            </a:r>
            <a:r>
              <a:rPr lang="fr-FR" sz="2000" b="0">
                <a:solidFill>
                  <a:srgbClr val="275662"/>
                </a:solidFill>
                <a:latin typeface="Arial"/>
                <a:cs typeface="Arial"/>
              </a:rPr>
              <a:t>, </a:t>
            </a:r>
            <a:r>
              <a:rPr lang="fr-FR" sz="2000">
                <a:solidFill>
                  <a:srgbClr val="275662"/>
                </a:solidFill>
                <a:latin typeface="Arial"/>
                <a:cs typeface="Arial"/>
              </a:rPr>
              <a:t>Sujet</a:t>
            </a:r>
            <a:r>
              <a:rPr lang="fr-FR" sz="2000" b="0">
                <a:solidFill>
                  <a:srgbClr val="275662"/>
                </a:solidFill>
                <a:latin typeface="Arial"/>
                <a:cs typeface="Arial"/>
              </a:rPr>
              <a:t>, </a:t>
            </a:r>
            <a:r>
              <a:rPr lang="fr-FR" sz="2000">
                <a:solidFill>
                  <a:srgbClr val="275662"/>
                </a:solidFill>
                <a:latin typeface="Arial"/>
                <a:cs typeface="Arial"/>
              </a:rPr>
              <a:t>Type de données</a:t>
            </a:r>
            <a:endParaRPr sz="2000"/>
          </a:p>
          <a:p>
            <a:pPr lvl="1">
              <a:buClr>
                <a:srgbClr val="143356"/>
              </a:buClr>
              <a:defRPr/>
            </a:pPr>
            <a:r>
              <a:rPr lang="fr-FR" sz="2000" b="0">
                <a:solidFill>
                  <a:srgbClr val="275662"/>
                </a:solidFill>
                <a:latin typeface="Arial"/>
                <a:cs typeface="Arial"/>
              </a:rPr>
              <a:t>liens avec d’autres objets (</a:t>
            </a:r>
            <a:r>
              <a:rPr lang="fr-FR" sz="2000">
                <a:solidFill>
                  <a:srgbClr val="275662"/>
                </a:solidFill>
                <a:latin typeface="Arial"/>
                <a:cs typeface="Arial"/>
              </a:rPr>
              <a:t>Lien vers les données</a:t>
            </a:r>
            <a:r>
              <a:rPr lang="fr-FR" sz="2000" b="0">
                <a:solidFill>
                  <a:srgbClr val="275662"/>
                </a:solidFill>
                <a:latin typeface="Arial"/>
                <a:cs typeface="Arial"/>
              </a:rPr>
              <a:t>, </a:t>
            </a:r>
            <a:r>
              <a:rPr lang="fr-FR" sz="2000">
                <a:solidFill>
                  <a:srgbClr val="275662"/>
                </a:solidFill>
                <a:latin typeface="Arial"/>
                <a:cs typeface="Arial"/>
              </a:rPr>
              <a:t>Autre identifiant</a:t>
            </a:r>
            <a:r>
              <a:rPr lang="fr-FR" sz="2000" b="0">
                <a:solidFill>
                  <a:srgbClr val="275662"/>
                </a:solidFill>
                <a:latin typeface="Arial"/>
                <a:cs typeface="Arial"/>
              </a:rPr>
              <a:t>, </a:t>
            </a:r>
            <a:r>
              <a:rPr lang="fr-FR" sz="2000">
                <a:solidFill>
                  <a:srgbClr val="275662"/>
                </a:solidFill>
                <a:latin typeface="Arial"/>
                <a:cs typeface="Arial"/>
              </a:rPr>
              <a:t>Publication associée</a:t>
            </a:r>
            <a:r>
              <a:rPr lang="fr-FR" sz="2000" b="0">
                <a:solidFill>
                  <a:srgbClr val="275662"/>
                </a:solidFill>
                <a:latin typeface="Arial"/>
                <a:cs typeface="Arial"/>
              </a:rPr>
              <a:t>, </a:t>
            </a:r>
            <a:r>
              <a:rPr lang="fr-FR" sz="2000">
                <a:solidFill>
                  <a:srgbClr val="275662"/>
                </a:solidFill>
                <a:latin typeface="Arial"/>
                <a:cs typeface="Arial"/>
              </a:rPr>
              <a:t>Jeu de données associé</a:t>
            </a:r>
            <a:r>
              <a:rPr lang="fr-FR" sz="2000" b="0">
                <a:solidFill>
                  <a:srgbClr val="275662"/>
                </a:solidFill>
                <a:latin typeface="Arial"/>
                <a:cs typeface="Arial"/>
              </a:rPr>
              <a:t>)</a:t>
            </a:r>
            <a:endParaRPr sz="2000"/>
          </a:p>
          <a:p>
            <a:pPr lvl="1">
              <a:buClr>
                <a:srgbClr val="143356"/>
              </a:buClr>
              <a:defRPr/>
            </a:pPr>
            <a:r>
              <a:rPr lang="fr-FR" sz="2000" b="0">
                <a:solidFill>
                  <a:srgbClr val="275662"/>
                </a:solidFill>
                <a:latin typeface="Arial"/>
                <a:cs typeface="Arial"/>
              </a:rPr>
              <a:t>etc.</a:t>
            </a:r>
            <a:endParaRPr sz="2000"/>
          </a:p>
          <a:p>
            <a:pPr>
              <a:defRPr/>
            </a:pPr>
            <a:r>
              <a:rPr lang="fr-FR" sz="2200">
                <a:latin typeface="Arial"/>
                <a:cs typeface="Arial"/>
              </a:rPr>
              <a:t>Métadonnées spécifiques :</a:t>
            </a:r>
            <a:endParaRPr sz="2200"/>
          </a:p>
          <a:p>
            <a:pPr lvl="1">
              <a:defRPr/>
            </a:pPr>
            <a:r>
              <a:rPr lang="fr-FR" sz="2000" b="0" i="1">
                <a:latin typeface="Arial"/>
                <a:cs typeface="Arial"/>
              </a:rPr>
              <a:t>Métadonnées géospatiales</a:t>
            </a:r>
            <a:endParaRPr sz="2000"/>
          </a:p>
          <a:p>
            <a:pPr lvl="1">
              <a:defRPr/>
            </a:pPr>
            <a:r>
              <a:rPr lang="fr-FR" sz="2000" b="0" i="1">
                <a:latin typeface="Arial"/>
                <a:cs typeface="Arial"/>
              </a:rPr>
              <a:t>Métadonnées de sciences humaines et sociales</a:t>
            </a:r>
            <a:endParaRPr sz="2000"/>
          </a:p>
          <a:p>
            <a:pPr lvl="1">
              <a:defRPr/>
            </a:pPr>
            <a:r>
              <a:rPr lang="fr-FR" sz="2000" b="0" i="1">
                <a:latin typeface="Arial"/>
                <a:cs typeface="Arial"/>
              </a:rPr>
              <a:t>Métadonnées de science de la vie</a:t>
            </a:r>
            <a:endParaRPr sz="2000"/>
          </a:p>
          <a:p>
            <a:pPr lvl="1">
              <a:defRPr/>
            </a:pPr>
            <a:r>
              <a:rPr lang="fr-FR" sz="2000" b="0" i="1">
                <a:latin typeface="Arial"/>
                <a:cs typeface="Arial"/>
              </a:rPr>
              <a:t>Métadonnées de revue</a:t>
            </a:r>
            <a:endParaRPr sz="2000"/>
          </a:p>
          <a:p>
            <a:pPr lvl="1">
              <a:defRPr/>
            </a:pPr>
            <a:r>
              <a:rPr lang="fr-FR" sz="2000" b="0" i="1">
                <a:latin typeface="Arial"/>
                <a:cs typeface="Arial"/>
              </a:rPr>
              <a:t>Métadonnées de ressources sémantiques</a:t>
            </a:r>
            <a:endParaRPr sz="2000"/>
          </a:p>
          <a:p>
            <a:pPr lvl="1">
              <a:defRPr/>
            </a:pPr>
            <a:r>
              <a:rPr lang="fr-FR" sz="2000" b="0" i="1">
                <a:latin typeface="Arial"/>
                <a:cs typeface="Arial"/>
              </a:rPr>
              <a:t>Métadonnées d’astronomie et astrophysique</a:t>
            </a:r>
            <a:endParaRPr sz="2000"/>
          </a:p>
          <a:p>
            <a:pPr lvl="1">
              <a:defRPr/>
            </a:pPr>
            <a:r>
              <a:rPr lang="fr-FR" sz="2000" b="0" i="1">
                <a:latin typeface="Arial"/>
                <a:cs typeface="Arial"/>
              </a:rPr>
              <a:t>Métadonnées de workflow de calcul</a:t>
            </a:r>
            <a:endParaRPr sz="2000"/>
          </a:p>
          <a:p>
            <a:pPr>
              <a:defRPr/>
            </a:pPr>
            <a:endParaRPr lang="fr-FR" sz="2200">
              <a:latin typeface="Arial"/>
              <a:cs typeface="Arial"/>
            </a:endParaRPr>
          </a:p>
        </p:txBody>
      </p:sp>
      <p:sp>
        <p:nvSpPr>
          <p:cNvPr id="1655013884" name="Rectangle à coins arrondis 9"/>
          <p:cNvSpPr/>
          <p:nvPr/>
        </p:nvSpPr>
        <p:spPr bwMode="auto">
          <a:xfrm>
            <a:off x="8627020" y="4086592"/>
            <a:ext cx="2736303" cy="1052538"/>
          </a:xfrm>
          <a:prstGeom prst="roundRect">
            <a:avLst>
              <a:gd name="adj" fmla="val 16667"/>
            </a:avLst>
          </a:prstGeom>
          <a:solidFill>
            <a:srgbClr val="00A3A6"/>
          </a:solidFill>
          <a:ln>
            <a:solidFill>
              <a:srgbClr val="00A3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600">
                <a:latin typeface="Arial"/>
                <a:cs typeface="Arial"/>
              </a:rPr>
              <a:t>Conformes aux </a:t>
            </a:r>
            <a:r>
              <a:rPr lang="fr-FR" sz="1600" b="1">
                <a:latin typeface="Arial"/>
                <a:cs typeface="Arial"/>
              </a:rPr>
              <a:t>standards</a:t>
            </a:r>
            <a:r>
              <a:rPr lang="fr-FR" sz="1600">
                <a:latin typeface="Arial"/>
                <a:cs typeface="Arial"/>
              </a:rPr>
              <a:t> DDI , Dublin Core, DataCite, ISA-TAB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E8C280-EBA0-4348-845F-2B9BB32CE2E9}" type="slidenum">
              <a:rPr lang="en-US"/>
              <a:t>11</a:t>
            </a:fld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Comment tester ?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idx="13"/>
          </p:nvPr>
        </p:nvSpPr>
        <p:spPr bwMode="auto">
          <a:xfrm>
            <a:off x="838198" y="2052310"/>
            <a:ext cx="10525125" cy="3812622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>
                <a:latin typeface="Arial"/>
                <a:ea typeface="Arial"/>
                <a:cs typeface="Arial"/>
              </a:rPr>
              <a:t>Pour les tests et d’autant plus en écriture :</a:t>
            </a:r>
            <a:br>
              <a:rPr lang="fr-FR">
                <a:latin typeface="Arial"/>
                <a:ea typeface="Arial"/>
                <a:cs typeface="Arial"/>
              </a:rPr>
            </a:br>
            <a:r>
              <a:rPr lang="fr-FR" sz="3200" b="1">
                <a:latin typeface="Arial"/>
                <a:ea typeface="Arial"/>
                <a:cs typeface="Arial"/>
              </a:rPr>
              <a:t>Utiliser le bac à sable !</a:t>
            </a:r>
            <a:endParaRPr>
              <a:latin typeface="Arial"/>
              <a:ea typeface="Arial"/>
              <a:cs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fr-FR">
                <a:latin typeface="Arial"/>
                <a:ea typeface="Arial"/>
                <a:cs typeface="Arial"/>
              </a:rPr>
              <a:t>Pour tester la publication, utiliser si possible </a:t>
            </a:r>
            <a:br>
              <a:rPr lang="fr-FR">
                <a:latin typeface="Arial"/>
                <a:ea typeface="Arial"/>
                <a:cs typeface="Arial"/>
              </a:rPr>
            </a:br>
            <a:r>
              <a:rPr lang="fr-FR">
                <a:latin typeface="Arial"/>
                <a:ea typeface="Arial"/>
                <a:cs typeface="Arial"/>
              </a:rPr>
              <a:t>toujours le même jeu de données</a:t>
            </a:r>
            <a:endParaRPr>
              <a:latin typeface="Arial"/>
              <a:ea typeface="Arial"/>
              <a:cs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fr-FR">
                <a:latin typeface="Arial"/>
                <a:ea typeface="Arial"/>
                <a:cs typeface="Arial"/>
              </a:rPr>
              <a:t>Si possible, supprimer les tests au fur et à mesure</a:t>
            </a:r>
            <a:endParaRPr>
              <a:latin typeface="Arial"/>
              <a:ea typeface="Arial"/>
              <a:cs typeface="Arial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238032" y="1856786"/>
            <a:ext cx="2620593" cy="40176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>
                <a:latin typeface="Marianne"/>
              </a:rPr>
              <a:t>Rappels sur les APIs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E8C280-EBA0-4348-845F-2B9BB32CE2E9}" type="slidenum">
              <a:rPr lang="en-US"/>
              <a:t>13</a:t>
            </a:fld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Un peu de vocabulaire</a:t>
            </a:r>
            <a:endParaRPr/>
          </a:p>
          <a:p>
            <a:pPr>
              <a:defRPr/>
            </a:pP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idx="13"/>
          </p:nvPr>
        </p:nvSpPr>
        <p:spPr bwMode="auto">
          <a:xfrm>
            <a:off x="838198" y="2052311"/>
            <a:ext cx="10730407" cy="4357219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 fontScale="87500" lnSpcReduction="20000"/>
          </a:bodyPr>
          <a:lstStyle/>
          <a:p>
            <a:pPr marL="0" indent="0">
              <a:buNone/>
              <a:defRPr/>
            </a:pPr>
            <a:endParaRPr lang="fr-FR">
              <a:latin typeface="Arial"/>
              <a:cs typeface="Arial"/>
            </a:endParaRPr>
          </a:p>
          <a:p>
            <a:pPr marL="0" indent="0">
              <a:buNone/>
              <a:defRPr/>
            </a:pPr>
            <a:endParaRPr lang="fr-FR">
              <a:latin typeface="Arial"/>
              <a:cs typeface="Arial"/>
            </a:endParaRPr>
          </a:p>
          <a:p>
            <a:pPr marL="0" indent="0">
              <a:buNone/>
              <a:defRPr/>
            </a:pPr>
            <a:endParaRPr lang="fr-FR">
              <a:latin typeface="Arial"/>
              <a:cs typeface="Arial"/>
            </a:endParaRPr>
          </a:p>
          <a:p>
            <a:pPr marL="0" indent="0">
              <a:buNone/>
              <a:defRPr/>
            </a:pPr>
            <a:endParaRPr lang="fr-FR">
              <a:latin typeface="Arial"/>
              <a:cs typeface="Arial"/>
            </a:endParaRPr>
          </a:p>
          <a:p>
            <a:pPr marL="0" indent="0">
              <a:buNone/>
              <a:defRPr/>
            </a:pPr>
            <a:endParaRPr lang="fr-FR">
              <a:latin typeface="Arial"/>
              <a:cs typeface="Arial"/>
            </a:endParaRPr>
          </a:p>
          <a:p>
            <a:pPr marL="0" indent="0">
              <a:buNone/>
              <a:defRPr/>
            </a:pPr>
            <a:endParaRPr lang="fr-FR"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fr-FR">
                <a:latin typeface="Arial"/>
                <a:cs typeface="Arial"/>
              </a:rPr>
              <a:t>Protocole : par quoi on échange</a:t>
            </a:r>
            <a:endParaRPr/>
          </a:p>
          <a:p>
            <a:pPr marL="457200" indent="-457200">
              <a:buFont typeface="+mj-lt"/>
              <a:buAutoNum type="arabicPeriod"/>
              <a:defRPr/>
            </a:pPr>
            <a:r>
              <a:rPr lang="fr-FR">
                <a:latin typeface="Arial"/>
                <a:cs typeface="Arial"/>
              </a:rPr>
              <a:t>Serveur : avec qui/quoi on échange</a:t>
            </a:r>
            <a:endParaRPr/>
          </a:p>
          <a:p>
            <a:pPr marL="457200" indent="-457200">
              <a:buFont typeface="+mj-lt"/>
              <a:buAutoNum type="arabicPeriod"/>
              <a:defRPr/>
            </a:pPr>
            <a:r>
              <a:rPr lang="fr-FR">
                <a:latin typeface="Arial"/>
                <a:cs typeface="Arial"/>
              </a:rPr>
              <a:t>Version : permet d’utiliser l’ancienne version d’une API si elle change</a:t>
            </a:r>
            <a:endParaRPr/>
          </a:p>
          <a:p>
            <a:pPr marL="457200" indent="-457200">
              <a:buFont typeface="+mj-lt"/>
              <a:buAutoNum type="arabicPeriod"/>
              <a:defRPr/>
            </a:pPr>
            <a:r>
              <a:rPr lang="fr-FR">
                <a:latin typeface="Arial"/>
                <a:cs typeface="Arial"/>
              </a:rPr>
              <a:t>Endpoint : point d’entrée, quelle commande on effectue</a:t>
            </a:r>
            <a:endParaRPr/>
          </a:p>
          <a:p>
            <a:pPr marL="457200" indent="-457200">
              <a:buFont typeface="+mj-lt"/>
              <a:buAutoNum type="arabicPeriod"/>
              <a:defRPr/>
            </a:pPr>
            <a:r>
              <a:rPr lang="fr-FR">
                <a:latin typeface="Arial"/>
                <a:cs typeface="Arial"/>
              </a:rPr>
              <a:t>Paramètres : avec quelles spécificités</a:t>
            </a:r>
            <a:endParaRPr/>
          </a:p>
          <a:p>
            <a:pPr marL="0" indent="0">
              <a:buNone/>
              <a:defRPr/>
            </a:pPr>
            <a:endParaRPr lang="fr-FR">
              <a:latin typeface="Arial"/>
              <a:cs typeface="Arial"/>
            </a:endParaRPr>
          </a:p>
        </p:txBody>
      </p:sp>
      <p:sp>
        <p:nvSpPr>
          <p:cNvPr id="6" name="Accolade fermante 5"/>
          <p:cNvSpPr/>
          <p:nvPr/>
        </p:nvSpPr>
        <p:spPr bwMode="auto">
          <a:xfrm rot="5399976">
            <a:off x="859362" y="2199639"/>
            <a:ext cx="154341" cy="705347"/>
          </a:xfrm>
          <a:prstGeom prst="rightBrace">
            <a:avLst>
              <a:gd name="adj1" fmla="val 8333"/>
              <a:gd name="adj2" fmla="val 50000"/>
            </a:avLst>
          </a:prstGeom>
          <a:noFill/>
          <a:ln w="19049" cap="flat" cmpd="sng" algn="ctr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ZoneTexte 6"/>
          <p:cNvSpPr txBox="1"/>
          <p:nvPr/>
        </p:nvSpPr>
        <p:spPr bwMode="auto">
          <a:xfrm>
            <a:off x="103709" y="3279229"/>
            <a:ext cx="1737527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lang="en-US" sz="2100">
                <a:solidFill>
                  <a:srgbClr val="275662"/>
                </a:solidFill>
                <a:latin typeface="Arial"/>
                <a:ea typeface="Calibri"/>
                <a:cs typeface="Arial"/>
              </a:rPr>
              <a:t>1. protocole</a:t>
            </a:r>
            <a:endParaRPr sz="2100">
              <a:latin typeface="Arial"/>
              <a:ea typeface="Calibri"/>
              <a:cs typeface="Arial"/>
            </a:endParaRPr>
          </a:p>
        </p:txBody>
      </p:sp>
      <p:cxnSp>
        <p:nvCxnSpPr>
          <p:cNvPr id="8" name="Connecteur droit 7"/>
          <p:cNvCxnSpPr>
            <a:cxnSpLocks/>
          </p:cNvCxnSpPr>
          <p:nvPr/>
        </p:nvCxnSpPr>
        <p:spPr bwMode="auto">
          <a:xfrm rot="16199969" flipH="1">
            <a:off x="616896" y="2907253"/>
            <a:ext cx="639276" cy="0"/>
          </a:xfrm>
          <a:prstGeom prst="line">
            <a:avLst/>
          </a:prstGeom>
          <a:ln w="19049" cap="flat" cmpd="sng" algn="ctr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9" name="Accolade fermante 8"/>
          <p:cNvSpPr/>
          <p:nvPr/>
        </p:nvSpPr>
        <p:spPr bwMode="auto">
          <a:xfrm rot="5399976">
            <a:off x="3408170" y="679661"/>
            <a:ext cx="150647" cy="3749031"/>
          </a:xfrm>
          <a:prstGeom prst="rightBrace">
            <a:avLst>
              <a:gd name="adj1" fmla="val 8333"/>
              <a:gd name="adj2" fmla="val 50000"/>
            </a:avLst>
          </a:prstGeom>
          <a:noFill/>
          <a:ln w="19049" cap="flat" cmpd="sng" algn="ctr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" name="ZoneTexte 9"/>
          <p:cNvSpPr txBox="1"/>
          <p:nvPr/>
        </p:nvSpPr>
        <p:spPr bwMode="auto">
          <a:xfrm>
            <a:off x="2476837" y="2775174"/>
            <a:ext cx="1600675" cy="357039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lang="en-US" sz="2100">
                <a:solidFill>
                  <a:srgbClr val="275662"/>
                </a:solidFill>
                <a:latin typeface="Arial"/>
                <a:ea typeface="Calibri"/>
                <a:cs typeface="Arial"/>
              </a:rPr>
              <a:t>2. serveur</a:t>
            </a:r>
            <a:endParaRPr sz="2100">
              <a:latin typeface="Arial"/>
              <a:ea typeface="Calibri"/>
              <a:cs typeface="Arial"/>
            </a:endParaRPr>
          </a:p>
        </p:txBody>
      </p:sp>
      <p:sp>
        <p:nvSpPr>
          <p:cNvPr id="11" name="Accolade fermante 10"/>
          <p:cNvSpPr/>
          <p:nvPr/>
        </p:nvSpPr>
        <p:spPr bwMode="auto">
          <a:xfrm rot="5399976">
            <a:off x="6074086" y="2404122"/>
            <a:ext cx="164808" cy="306849"/>
          </a:xfrm>
          <a:prstGeom prst="rightBrace">
            <a:avLst>
              <a:gd name="adj1" fmla="val 8333"/>
              <a:gd name="adj2" fmla="val 50000"/>
            </a:avLst>
          </a:prstGeom>
          <a:noFill/>
          <a:ln w="19049" cap="flat" cmpd="sng" algn="ctr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" name="ZoneTexte 11"/>
          <p:cNvSpPr txBox="1"/>
          <p:nvPr/>
        </p:nvSpPr>
        <p:spPr bwMode="auto">
          <a:xfrm>
            <a:off x="5437262" y="3279230"/>
            <a:ext cx="1440160" cy="365794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lang="en-US" sz="2100">
                <a:solidFill>
                  <a:srgbClr val="275662"/>
                </a:solidFill>
                <a:latin typeface="Arial"/>
                <a:ea typeface="Calibri"/>
                <a:cs typeface="Arial"/>
              </a:rPr>
              <a:t>3. version</a:t>
            </a:r>
            <a:endParaRPr sz="2100">
              <a:latin typeface="Arial"/>
              <a:ea typeface="Calibri"/>
              <a:cs typeface="Arial"/>
            </a:endParaRPr>
          </a:p>
        </p:txBody>
      </p:sp>
      <p:cxnSp>
        <p:nvCxnSpPr>
          <p:cNvPr id="13" name="Connecteur droit 12"/>
          <p:cNvCxnSpPr>
            <a:cxnSpLocks/>
          </p:cNvCxnSpPr>
          <p:nvPr/>
        </p:nvCxnSpPr>
        <p:spPr bwMode="auto">
          <a:xfrm rot="16199969" flipH="1">
            <a:off x="5836252" y="2959591"/>
            <a:ext cx="639277" cy="0"/>
          </a:xfrm>
          <a:prstGeom prst="line">
            <a:avLst/>
          </a:prstGeom>
          <a:ln w="19049" cap="flat" cmpd="sng" algn="ctr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4" name="Accolade fermante 13"/>
          <p:cNvSpPr/>
          <p:nvPr/>
        </p:nvSpPr>
        <p:spPr bwMode="auto">
          <a:xfrm rot="5399976">
            <a:off x="6829377" y="2165107"/>
            <a:ext cx="135600" cy="791184"/>
          </a:xfrm>
          <a:prstGeom prst="rightBrace">
            <a:avLst>
              <a:gd name="adj1" fmla="val 8333"/>
              <a:gd name="adj2" fmla="val 50000"/>
            </a:avLst>
          </a:prstGeom>
          <a:noFill/>
          <a:ln w="19049" cap="flat" cmpd="sng" algn="ctr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5" name="ZoneTexte 14"/>
          <p:cNvSpPr txBox="1"/>
          <p:nvPr/>
        </p:nvSpPr>
        <p:spPr bwMode="auto">
          <a:xfrm>
            <a:off x="5960368" y="2763718"/>
            <a:ext cx="1861174" cy="344758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lang="en-US" sz="2100">
                <a:solidFill>
                  <a:srgbClr val="275662"/>
                </a:solidFill>
                <a:latin typeface="Arial"/>
                <a:ea typeface="Calibri"/>
                <a:cs typeface="Arial"/>
              </a:rPr>
              <a:t>4. endpoint</a:t>
            </a:r>
            <a:endParaRPr sz="2100">
              <a:latin typeface="Arial"/>
              <a:ea typeface="Calibri"/>
              <a:cs typeface="Arial"/>
            </a:endParaRPr>
          </a:p>
        </p:txBody>
      </p:sp>
      <p:sp>
        <p:nvSpPr>
          <p:cNvPr id="16" name="Accolade fermante 15"/>
          <p:cNvSpPr/>
          <p:nvPr/>
        </p:nvSpPr>
        <p:spPr bwMode="auto">
          <a:xfrm rot="5399976">
            <a:off x="9512297" y="487622"/>
            <a:ext cx="135610" cy="4146179"/>
          </a:xfrm>
          <a:prstGeom prst="rightBrace">
            <a:avLst>
              <a:gd name="adj1" fmla="val 8333"/>
              <a:gd name="adj2" fmla="val 50000"/>
            </a:avLst>
          </a:prstGeom>
          <a:noFill/>
          <a:ln w="19049" cap="flat" cmpd="sng" algn="ctr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" name="ZoneTexte 16"/>
          <p:cNvSpPr txBox="1"/>
          <p:nvPr/>
        </p:nvSpPr>
        <p:spPr bwMode="auto">
          <a:xfrm>
            <a:off x="8451613" y="2794459"/>
            <a:ext cx="2121459" cy="321401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lang="en-US" sz="2100">
                <a:solidFill>
                  <a:srgbClr val="275662"/>
                </a:solidFill>
                <a:latin typeface="Arial"/>
                <a:ea typeface="Calibri"/>
                <a:cs typeface="Arial"/>
              </a:rPr>
              <a:t>5. paramètres</a:t>
            </a:r>
            <a:endParaRPr sz="2100">
              <a:latin typeface="Arial"/>
              <a:ea typeface="Calibri"/>
              <a:cs typeface="Arial"/>
            </a:endParaRPr>
          </a:p>
        </p:txBody>
      </p:sp>
      <p:sp>
        <p:nvSpPr>
          <p:cNvPr id="5" name="ZoneTexte 4"/>
          <p:cNvSpPr txBox="1"/>
          <p:nvPr/>
        </p:nvSpPr>
        <p:spPr bwMode="auto">
          <a:xfrm>
            <a:off x="0" y="2052311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u="sng">
                <a:latin typeface="Consolas"/>
                <a:cs typeface="Arial"/>
                <a:hlinkClick r:id="rId2" tooltip="https://entrepot.recherche.data.gouv.fr/api/v1/search?q=*&amp;fq=publicationStatus:Published"/>
              </a:rPr>
              <a:t>https://entrepot.recherche.data.gouv.fr/api/v1/search?q=*&amp;fq=publicationStatus:Published</a:t>
            </a:r>
            <a:endParaRPr lang="fr-FR">
              <a:latin typeface="Consolas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E8C280-EBA0-4348-845F-2B9BB32CE2E9}" type="slidenum">
              <a:rPr lang="en-US"/>
              <a:t>14</a:t>
            </a:fld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Les méthodes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idx="13"/>
          </p:nvPr>
        </p:nvSpPr>
        <p:spPr bwMode="auto">
          <a:xfrm>
            <a:off x="838200" y="2052312"/>
            <a:ext cx="10525125" cy="4185000"/>
          </a:xfrm>
        </p:spPr>
        <p:txBody>
          <a:bodyPr/>
          <a:lstStyle/>
          <a:p>
            <a:pPr>
              <a:defRPr/>
            </a:pPr>
            <a:endParaRPr/>
          </a:p>
          <a:p>
            <a:pPr>
              <a:defRPr/>
            </a:pPr>
            <a:r>
              <a:rPr lang="fr-FR">
                <a:latin typeface="Arial"/>
                <a:cs typeface="Arial"/>
              </a:rPr>
              <a:t>Verbes HTTP correspondant à 4 opérations (CRUD)</a:t>
            </a:r>
            <a:endParaRPr/>
          </a:p>
          <a:p>
            <a:pPr>
              <a:defRPr/>
            </a:pPr>
            <a:endParaRPr lang="fr-FR">
              <a:latin typeface="Arial"/>
              <a:cs typeface="Arial"/>
            </a:endParaRPr>
          </a:p>
          <a:p>
            <a:pPr>
              <a:defRPr/>
            </a:pPr>
            <a:endParaRPr lang="fr-FR">
              <a:latin typeface="Arial"/>
              <a:cs typeface="Arial"/>
            </a:endParaRPr>
          </a:p>
          <a:p>
            <a:pPr>
              <a:defRPr/>
            </a:pPr>
            <a:endParaRPr lang="fr-FR">
              <a:latin typeface="Arial"/>
              <a:cs typeface="Arial"/>
            </a:endParaRPr>
          </a:p>
          <a:p>
            <a:pPr>
              <a:defRPr/>
            </a:pPr>
            <a:endParaRPr lang="fr-FR">
              <a:latin typeface="Arial"/>
              <a:cs typeface="Arial"/>
            </a:endParaRPr>
          </a:p>
          <a:p>
            <a:pPr>
              <a:defRPr/>
            </a:pPr>
            <a:endParaRPr lang="fr-FR">
              <a:latin typeface="Arial"/>
              <a:cs typeface="Arial"/>
            </a:endParaRPr>
          </a:p>
          <a:p>
            <a:pPr marL="0" indent="0">
              <a:buNone/>
              <a:defRPr/>
            </a:pPr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055439" y="3004992"/>
          <a:ext cx="8457906" cy="2868950"/>
        </p:xfrm>
        <a:graphic>
          <a:graphicData uri="http://schemas.openxmlformats.org/drawingml/2006/table">
            <a:tbl>
              <a:tblPr firstRow="1" bandRow="1"/>
              <a:tblGrid>
                <a:gridCol w="2819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550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2800">
                          <a:solidFill>
                            <a:sysClr val="windowText" lastClr="000000"/>
                          </a:solidFill>
                          <a:latin typeface="Consolas"/>
                          <a:cs typeface="Consolas"/>
                        </a:rPr>
                        <a:t>Opération</a:t>
                      </a:r>
                      <a:endParaRPr sz="280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2800">
                          <a:solidFill>
                            <a:sysClr val="windowText" lastClr="000000"/>
                          </a:solidFill>
                          <a:latin typeface="Consolas"/>
                          <a:cs typeface="Consolas"/>
                        </a:rPr>
                        <a:t>Traduction</a:t>
                      </a:r>
                      <a:endParaRPr sz="280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2800">
                          <a:solidFill>
                            <a:sysClr val="windowText" lastClr="000000"/>
                          </a:solidFill>
                          <a:latin typeface="Consolas"/>
                          <a:cs typeface="Consolas"/>
                        </a:rPr>
                        <a:t>Verbe</a:t>
                      </a:r>
                      <a:endParaRPr sz="2800">
                        <a:latin typeface="Consolas"/>
                        <a:cs typeface="Consolas"/>
                      </a:endParaRPr>
                    </a:p>
                  </a:txBody>
                  <a:tcPr>
                    <a:solidFill>
                      <a:srgbClr val="00A3A6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20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2800" b="1">
                          <a:latin typeface="Consolas"/>
                          <a:cs typeface="Consolas"/>
                        </a:rPr>
                        <a:t>C</a:t>
                      </a:r>
                      <a:r>
                        <a:rPr lang="fr-FR" sz="2800">
                          <a:latin typeface="Consolas"/>
                          <a:cs typeface="Consolas"/>
                        </a:rPr>
                        <a:t>reate</a:t>
                      </a:r>
                      <a:endParaRPr sz="280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2800">
                          <a:latin typeface="Consolas"/>
                          <a:cs typeface="Consolas"/>
                        </a:rPr>
                        <a:t>Créer</a:t>
                      </a:r>
                      <a:endParaRPr sz="280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2800" b="1">
                          <a:latin typeface="Consolas"/>
                          <a:cs typeface="Consolas"/>
                        </a:rPr>
                        <a:t>POST</a:t>
                      </a:r>
                      <a:endParaRPr sz="2800">
                        <a:latin typeface="Consolas"/>
                        <a:cs typeface="Consolas"/>
                      </a:endParaRPr>
                    </a:p>
                  </a:txBody>
                  <a:tcPr>
                    <a:solidFill>
                      <a:srgbClr val="00A3A6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41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2800" b="1">
                          <a:latin typeface="Consolas"/>
                          <a:cs typeface="Consolas"/>
                        </a:rPr>
                        <a:t>R</a:t>
                      </a:r>
                      <a:r>
                        <a:rPr lang="fr-FR" sz="2800">
                          <a:latin typeface="Consolas"/>
                          <a:cs typeface="Consolas"/>
                        </a:rPr>
                        <a:t>ead</a:t>
                      </a:r>
                      <a:endParaRPr sz="280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2800">
                          <a:latin typeface="Consolas"/>
                          <a:cs typeface="Consolas"/>
                        </a:rPr>
                        <a:t>Afficher</a:t>
                      </a:r>
                      <a:endParaRPr sz="280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2800" b="1">
                          <a:latin typeface="Consolas"/>
                          <a:cs typeface="Consolas"/>
                        </a:rPr>
                        <a:t>GET</a:t>
                      </a:r>
                      <a:endParaRPr sz="2800">
                        <a:latin typeface="Consolas"/>
                        <a:cs typeface="Consolas"/>
                      </a:endParaRPr>
                    </a:p>
                  </a:txBody>
                  <a:tcPr>
                    <a:solidFill>
                      <a:srgbClr val="00A3A6">
                        <a:alpha val="3019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41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2800" b="1">
                          <a:latin typeface="Consolas"/>
                          <a:cs typeface="Consolas"/>
                        </a:rPr>
                        <a:t>U</a:t>
                      </a:r>
                      <a:r>
                        <a:rPr lang="fr-FR" sz="2800">
                          <a:latin typeface="Consolas"/>
                          <a:cs typeface="Consolas"/>
                        </a:rPr>
                        <a:t>pdate</a:t>
                      </a:r>
                      <a:endParaRPr sz="280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2800">
                          <a:latin typeface="Consolas"/>
                          <a:cs typeface="Consolas"/>
                        </a:rPr>
                        <a:t>Mettre à jour</a:t>
                      </a:r>
                      <a:endParaRPr sz="280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2800" b="1">
                          <a:latin typeface="Consolas"/>
                          <a:cs typeface="Consolas"/>
                        </a:rPr>
                        <a:t>PUT</a:t>
                      </a:r>
                      <a:endParaRPr sz="2800">
                        <a:latin typeface="Consolas"/>
                        <a:cs typeface="Consolas"/>
                      </a:endParaRPr>
                    </a:p>
                  </a:txBody>
                  <a:tcPr>
                    <a:solidFill>
                      <a:srgbClr val="00A3A6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41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2800" b="1">
                          <a:latin typeface="Consolas"/>
                          <a:cs typeface="Consolas"/>
                        </a:rPr>
                        <a:t>D</a:t>
                      </a:r>
                      <a:r>
                        <a:rPr lang="fr-FR" sz="2800">
                          <a:latin typeface="Consolas"/>
                          <a:cs typeface="Consolas"/>
                        </a:rPr>
                        <a:t>elete</a:t>
                      </a:r>
                      <a:endParaRPr sz="280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2800">
                          <a:latin typeface="Consolas"/>
                          <a:cs typeface="Consolas"/>
                        </a:rPr>
                        <a:t>Supprimer</a:t>
                      </a:r>
                      <a:endParaRPr sz="280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2800" b="1">
                          <a:latin typeface="Consolas"/>
                          <a:cs typeface="Consolas"/>
                        </a:rPr>
                        <a:t>DELETE</a:t>
                      </a:r>
                      <a:endParaRPr sz="2800">
                        <a:latin typeface="Consolas"/>
                        <a:cs typeface="Consolas"/>
                      </a:endParaRPr>
                    </a:p>
                  </a:txBody>
                  <a:tcPr>
                    <a:solidFill>
                      <a:srgbClr val="00A3A6">
                        <a:alpha val="3019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0021350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826EE11-89BF-327B-B371-04C72CEDB5FC}" type="slidenum">
              <a:rPr lang="en-US"/>
              <a:t>15</a:t>
            </a:fld>
            <a:endParaRPr lang="en-US"/>
          </a:p>
        </p:txBody>
      </p:sp>
      <p:sp>
        <p:nvSpPr>
          <p:cNvPr id="165448923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198" y="1482137"/>
            <a:ext cx="10525124" cy="365124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fr-FR" sz="2400" b="1" i="0" u="none" strike="noStrike" cap="none" spc="0">
                <a:solidFill>
                  <a:schemeClr val="tx2"/>
                </a:solidFill>
                <a:latin typeface="Marianne"/>
                <a:ea typeface="Marianne"/>
                <a:cs typeface="Marianne"/>
              </a:rPr>
              <a:t>CORS et APIs</a:t>
            </a:r>
            <a:endParaRPr sz="2400"/>
          </a:p>
        </p:txBody>
      </p:sp>
      <p:sp>
        <p:nvSpPr>
          <p:cNvPr id="1793936745" name="Espace réservé du contenu 2"/>
          <p:cNvSpPr>
            <a:spLocks noGrp="1"/>
          </p:cNvSpPr>
          <p:nvPr>
            <p:ph idx="13"/>
          </p:nvPr>
        </p:nvSpPr>
        <p:spPr bwMode="auto">
          <a:xfrm>
            <a:off x="838197" y="2052310"/>
            <a:ext cx="10525123" cy="4357220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indent="0" algn="ctr">
              <a:buNone/>
              <a:defRPr/>
            </a:pPr>
            <a:endParaRPr sz="2100" b="1">
              <a:latin typeface="Arial"/>
              <a:cs typeface="Arial"/>
            </a:endParaRPr>
          </a:p>
          <a:p>
            <a:pPr marL="0" indent="0" algn="ctr">
              <a:buNone/>
              <a:defRPr/>
            </a:pPr>
            <a:r>
              <a:rPr lang="fr-FR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Seules certaines commandes </a:t>
            </a:r>
            <a:r>
              <a:rPr lang="fr-FR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ont </a:t>
            </a:r>
            <a:r>
              <a:rPr lang="fr-FR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2" tooltip="https://developer.mozilla.org/fr/docs/Web/HTTP/CORS"/>
              </a:rPr>
              <a:t>CORS</a:t>
            </a:r>
            <a:r>
              <a:rPr lang="fr-FR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activé,</a:t>
            </a:r>
            <a:endParaRPr/>
          </a:p>
          <a:p>
            <a:pPr marL="0" indent="0" algn="ctr">
              <a:buNone/>
              <a:defRPr/>
            </a:pPr>
            <a:r>
              <a:rPr lang="fr-FR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ces commandes sont </a:t>
            </a:r>
            <a:r>
              <a:rPr lang="fr-FR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toutes des lectures (</a:t>
            </a:r>
            <a:r>
              <a:rPr lang="fr-FR" b="1" i="0" u="none" strike="noStrike" cap="none" spc="0">
                <a:solidFill>
                  <a:schemeClr val="tx1"/>
                </a:solidFill>
                <a:latin typeface="Consolas"/>
                <a:ea typeface="Consolas"/>
                <a:cs typeface="Arial"/>
              </a:rPr>
              <a:t>GET</a:t>
            </a:r>
            <a:r>
              <a:rPr lang="fr-FR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)</a:t>
            </a:r>
            <a:r>
              <a:rPr lang="fr-FR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,</a:t>
            </a:r>
            <a:endParaRPr/>
          </a:p>
          <a:p>
            <a:pPr marL="0" indent="0" algn="ctr">
              <a:buNone/>
              <a:defRPr/>
            </a:pPr>
            <a:r>
              <a:rPr lang="fr-FR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Il est alors possible de les lancer dans un navigateur ou script web.</a:t>
            </a:r>
            <a:endParaRPr>
              <a:latin typeface="Arial"/>
              <a:cs typeface="Arial"/>
            </a:endParaRPr>
          </a:p>
          <a:p>
            <a:pPr marL="0" indent="0">
              <a:buNone/>
              <a:defRPr/>
            </a:pPr>
            <a:endParaRPr sz="2100" b="1">
              <a:latin typeface="Arial"/>
              <a:cs typeface="Arial"/>
            </a:endParaRPr>
          </a:p>
          <a:p>
            <a:pPr marL="0" indent="0">
              <a:buNone/>
              <a:defRPr/>
            </a:pPr>
            <a:endParaRPr sz="2100" b="1">
              <a:latin typeface="Arial"/>
              <a:cs typeface="Arial"/>
            </a:endParaRPr>
          </a:p>
          <a:p>
            <a:pPr marL="0" indent="0" algn="ctr">
              <a:buNone/>
              <a:defRPr/>
            </a:pPr>
            <a:r>
              <a:rPr lang="fr-FR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Dans le cas d’une appli web, pour les autres commandes,</a:t>
            </a:r>
            <a:endParaRPr/>
          </a:p>
          <a:p>
            <a:pPr marL="0" indent="0" algn="ctr">
              <a:buNone/>
              <a:defRPr/>
            </a:pPr>
            <a:r>
              <a:rPr lang="fr-FR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il faut passer par un appel côté serveur.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E8C280-EBA0-4348-845F-2B9BB32CE2E9}" type="slidenum">
              <a:rPr lang="en-US"/>
              <a:t>16</a:t>
            </a:fld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La documentation des APIs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idx="13"/>
          </p:nvPr>
        </p:nvSpPr>
        <p:spPr bwMode="auto"/>
        <p:txBody>
          <a:bodyPr>
            <a:normAutofit fontScale="92500" lnSpcReduction="10000"/>
          </a:bodyPr>
          <a:lstStyle/>
          <a:p>
            <a:pPr marL="0" indent="0">
              <a:buSzPct val="130000"/>
              <a:buNone/>
              <a:defRPr/>
            </a:pPr>
            <a:r>
              <a:rPr lang="fr-FR" sz="3200" dirty="0">
                <a:latin typeface="Arial"/>
                <a:cs typeface="Arial"/>
              </a:rPr>
              <a:t>Guide </a:t>
            </a:r>
            <a:r>
              <a:rPr lang="fr-FR" sz="3200" dirty="0" err="1">
                <a:latin typeface="Arial"/>
                <a:cs typeface="Arial"/>
              </a:rPr>
              <a:t>Dataverse</a:t>
            </a:r>
            <a:r>
              <a:rPr lang="fr-FR" sz="3200" dirty="0">
                <a:latin typeface="Arial"/>
                <a:cs typeface="Arial"/>
              </a:rPr>
              <a:t> :</a:t>
            </a:r>
            <a:endParaRPr lang="fr-FR" dirty="0">
              <a:latin typeface="Arial"/>
              <a:cs typeface="Arial"/>
            </a:endParaRPr>
          </a:p>
          <a:p>
            <a:pPr marL="0" indent="0" algn="ctr">
              <a:buSzPct val="130000"/>
              <a:buNone/>
              <a:defRPr/>
            </a:pPr>
            <a:r>
              <a:rPr lang="fr-FR" sz="3200" dirty="0">
                <a:hlinkClick r:id="rId2"/>
              </a:rPr>
              <a:t>https://guides.dataverse.org/en/5.14/api</a:t>
            </a:r>
            <a:r>
              <a:rPr lang="fr-FR" sz="3200" dirty="0" smtClean="0">
                <a:hlinkClick r:id="rId2"/>
              </a:rPr>
              <a:t>/</a:t>
            </a:r>
            <a:r>
              <a:rPr lang="fr-FR" sz="3200" dirty="0" smtClean="0"/>
              <a:t> </a:t>
            </a:r>
            <a:endParaRPr lang="fr-FR" sz="3200" dirty="0">
              <a:latin typeface="Arial"/>
              <a:ea typeface="Arial"/>
              <a:cs typeface="Arial"/>
            </a:endParaRPr>
          </a:p>
          <a:p>
            <a:pPr marL="0" indent="0">
              <a:buSzPct val="130000"/>
              <a:buNone/>
              <a:defRPr/>
            </a:pPr>
            <a:endParaRPr lang="fr-FR" dirty="0">
              <a:solidFill>
                <a:srgbClr val="C55B28"/>
              </a:solidFill>
              <a:latin typeface="Arial"/>
              <a:cs typeface="Arial"/>
            </a:endParaRPr>
          </a:p>
          <a:p>
            <a:pPr marL="0" indent="0">
              <a:buSzPct val="130000"/>
              <a:buNone/>
              <a:defRPr/>
            </a:pPr>
            <a:r>
              <a:rPr lang="fr-FR" dirty="0">
                <a:solidFill>
                  <a:srgbClr val="C55B28"/>
                </a:solidFill>
                <a:latin typeface="Arial"/>
                <a:cs typeface="Arial"/>
              </a:rPr>
              <a:t>⚠</a:t>
            </a:r>
            <a:r>
              <a:rPr lang="fr-FR" dirty="0">
                <a:latin typeface="Arial"/>
                <a:cs typeface="Arial"/>
              </a:rPr>
              <a:t> bien préciser la version de </a:t>
            </a:r>
            <a:r>
              <a:rPr lang="fr-FR" dirty="0" err="1">
                <a:latin typeface="Arial"/>
                <a:cs typeface="Arial"/>
              </a:rPr>
              <a:t>Dataverse</a:t>
            </a:r>
            <a:r>
              <a:rPr lang="fr-FR" dirty="0">
                <a:latin typeface="Arial"/>
                <a:cs typeface="Arial"/>
              </a:rPr>
              <a:t> utilisée</a:t>
            </a:r>
            <a:r>
              <a:rPr lang="fr-FR" dirty="0">
                <a:solidFill>
                  <a:srgbClr val="C55B28"/>
                </a:solidFill>
                <a:latin typeface="Arial"/>
                <a:cs typeface="Arial"/>
              </a:rPr>
              <a:t> ⚠</a:t>
            </a:r>
            <a:endParaRPr dirty="0"/>
          </a:p>
          <a:p>
            <a:pPr marL="0" indent="0">
              <a:buSzPct val="130000"/>
              <a:buNone/>
              <a:defRPr/>
            </a:pPr>
            <a:endParaRPr lang="fr-FR" dirty="0">
              <a:latin typeface="Arial"/>
              <a:cs typeface="Arial"/>
            </a:endParaRPr>
          </a:p>
          <a:p>
            <a:pPr marL="0" indent="0">
              <a:buSzPct val="130000"/>
              <a:buNone/>
              <a:defRPr/>
            </a:pPr>
            <a:r>
              <a:rPr lang="fr-FR" dirty="0">
                <a:latin typeface="Arial"/>
                <a:cs typeface="Arial"/>
              </a:rPr>
              <a:t>Les différentes APIs y sont documentées séparément</a:t>
            </a:r>
            <a:br>
              <a:rPr lang="fr-FR" dirty="0">
                <a:latin typeface="Arial"/>
                <a:cs typeface="Arial"/>
              </a:rPr>
            </a:b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E8C280-EBA0-4348-845F-2B9BB32CE2E9}" type="slidenum">
              <a:rPr lang="en-US"/>
              <a:t>17</a:t>
            </a:fld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198" y="1482136"/>
            <a:ext cx="9477375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Les bibliothèques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idx="13"/>
          </p:nvPr>
        </p:nvSpPr>
        <p:spPr bwMode="auto">
          <a:xfrm>
            <a:off x="838198" y="2052310"/>
            <a:ext cx="10525124" cy="4447099"/>
          </a:xfrm>
        </p:spPr>
        <p:txBody>
          <a:bodyPr>
            <a:normAutofit fontScale="85000" lnSpcReduction="20000"/>
          </a:bodyPr>
          <a:lstStyle/>
          <a:p>
            <a:pPr marL="0" indent="0">
              <a:buClr>
                <a:srgbClr val="275662"/>
              </a:buClr>
              <a:buSzPct val="130000"/>
              <a:buFont typeface="Wingdings"/>
              <a:buNone/>
              <a:defRPr/>
            </a:pPr>
            <a:r>
              <a:rPr lang="fr-FR">
                <a:latin typeface="Arial"/>
                <a:cs typeface="Arial"/>
              </a:rPr>
              <a:t>Des bibliothèques dans différents langages de programmation pour construire des programmes.</a:t>
            </a:r>
            <a:endParaRPr/>
          </a:p>
          <a:p>
            <a:pPr>
              <a:defRPr/>
            </a:pPr>
            <a:r>
              <a:rPr lang="fr-FR">
                <a:latin typeface="Arial"/>
                <a:cs typeface="Arial"/>
              </a:rPr>
              <a:t>R : </a:t>
            </a:r>
            <a:r>
              <a:rPr lang="fr-FR" u="sng">
                <a:latin typeface="Arial"/>
                <a:cs typeface="Arial"/>
                <a:hlinkClick r:id="rId3" tooltip="https://github.com/eblondel/atom4R"/>
              </a:rPr>
              <a:t>atom4R</a:t>
            </a:r>
            <a:r>
              <a:rPr lang="fr-FR">
                <a:latin typeface="Arial"/>
                <a:cs typeface="Arial"/>
              </a:rPr>
              <a:t>, </a:t>
            </a:r>
            <a:r>
              <a:rPr lang="fr-FR" u="sng">
                <a:latin typeface="Arial"/>
                <a:cs typeface="Arial"/>
                <a:hlinkClick r:id="rId4" tooltip="https://github.com/IQSS/dataverse-client-r"/>
              </a:rPr>
              <a:t>⚠ dataverse</a:t>
            </a:r>
            <a:endParaRPr lang="fr-FR">
              <a:latin typeface="Arial"/>
              <a:cs typeface="Arial"/>
            </a:endParaRPr>
          </a:p>
          <a:p>
            <a:pPr>
              <a:defRPr/>
            </a:pPr>
            <a:r>
              <a:rPr lang="fr-FR">
                <a:latin typeface="Arial"/>
                <a:cs typeface="Arial"/>
              </a:rPr>
              <a:t>Python : </a:t>
            </a:r>
            <a:r>
              <a:rPr lang="fr-FR" u="sng">
                <a:latin typeface="Arial"/>
                <a:cs typeface="Arial"/>
                <a:hlinkClick r:id="rId5" tooltip="https://github.com/gdcc/pyDataverse"/>
              </a:rPr>
              <a:t>pyDataverse</a:t>
            </a:r>
            <a:endParaRPr lang="fr-FR">
              <a:latin typeface="Arial"/>
              <a:cs typeface="Arial"/>
            </a:endParaRPr>
          </a:p>
          <a:p>
            <a:pPr>
              <a:defRPr/>
            </a:pPr>
            <a:r>
              <a:rPr lang="fr-FR" u="sng">
                <a:latin typeface="Arial"/>
                <a:cs typeface="Arial"/>
                <a:hlinkClick r:id="rId6" tooltip="https://github.com/IQSS/dataverse-client-java"/>
              </a:rPr>
              <a:t>Java</a:t>
            </a:r>
            <a:endParaRPr lang="fr-FR">
              <a:latin typeface="Arial"/>
              <a:cs typeface="Arial"/>
            </a:endParaRPr>
          </a:p>
          <a:p>
            <a:pPr>
              <a:defRPr/>
            </a:pPr>
            <a:r>
              <a:rPr lang="fr-FR" u="sng">
                <a:latin typeface="Arial"/>
                <a:cs typeface="Arial"/>
                <a:hlinkClick r:id="rId7" tooltip="https://github.com/IQSS/dataverse-client-javascript"/>
              </a:rPr>
              <a:t>Javascript</a:t>
            </a:r>
            <a:endParaRPr lang="fr-FR">
              <a:latin typeface="Arial"/>
              <a:cs typeface="Arial"/>
            </a:endParaRPr>
          </a:p>
          <a:p>
            <a:pPr>
              <a:defRPr/>
            </a:pPr>
            <a:r>
              <a:rPr lang="fr-FR" u="sng">
                <a:latin typeface="Arial"/>
                <a:cs typeface="Arial"/>
                <a:hlinkClick r:id="rId8" tooltip="https://github.com/libis/dataverse_api"/>
              </a:rPr>
              <a:t>Ruby</a:t>
            </a:r>
            <a:endParaRPr lang="fr-FR">
              <a:latin typeface="Arial"/>
              <a:cs typeface="Arial"/>
            </a:endParaRPr>
          </a:p>
          <a:p>
            <a:pPr marL="0" indent="0">
              <a:buClr>
                <a:srgbClr val="275662"/>
              </a:buClr>
              <a:buSzPct val="130000"/>
              <a:buFont typeface="Wingdings"/>
              <a:buNone/>
              <a:defRPr/>
            </a:pPr>
            <a:r>
              <a:rPr lang="fr-FR">
                <a:latin typeface="Arial"/>
                <a:cs typeface="Arial"/>
              </a:rPr>
              <a:t>Si le client n’existe/ne convient pas, utiliser des bibliothèques comme « curl » !</a:t>
            </a:r>
            <a:endParaRPr/>
          </a:p>
          <a:p>
            <a:pPr marL="0" indent="0">
              <a:buClr>
                <a:srgbClr val="275662"/>
              </a:buClr>
              <a:buSzPct val="130000"/>
              <a:buFont typeface="Wingdings"/>
              <a:buNone/>
              <a:defRPr/>
            </a:pPr>
            <a:endParaRPr lang="fr-FR">
              <a:latin typeface="Arial"/>
              <a:cs typeface="Arial"/>
            </a:endParaRPr>
          </a:p>
          <a:p>
            <a:pPr marL="0" indent="0">
              <a:buClr>
                <a:srgbClr val="275662"/>
              </a:buClr>
              <a:buSzPct val="130000"/>
              <a:buFont typeface="Wingdings"/>
              <a:buNone/>
              <a:defRPr/>
            </a:pPr>
            <a:r>
              <a:rPr lang="fr-FR">
                <a:latin typeface="Arial"/>
                <a:cs typeface="Arial"/>
              </a:rPr>
              <a:t>	Le Plus : intégration</a:t>
            </a:r>
            <a:endParaRPr/>
          </a:p>
          <a:p>
            <a:pPr>
              <a:buClr>
                <a:srgbClr val="275662"/>
              </a:buClr>
              <a:buSzPct val="130000"/>
              <a:buFont typeface="Wingdings"/>
              <a:buChar char="ü"/>
              <a:defRPr/>
            </a:pPr>
            <a:r>
              <a:rPr lang="fr-FR">
                <a:latin typeface="Arial"/>
                <a:cs typeface="Arial"/>
              </a:rPr>
              <a:t>Correspond le plus souvent à l’usage final</a:t>
            </a:r>
            <a:endParaRPr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1181099" y="5433417"/>
            <a:ext cx="529524" cy="5328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9555603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126EF7E-3937-0152-A25C-23108A048959}" type="slidenum">
              <a:rPr lang="en-US"/>
              <a:t>18</a:t>
            </a:fld>
            <a:endParaRPr lang="en-US"/>
          </a:p>
        </p:txBody>
      </p:sp>
      <p:sp>
        <p:nvSpPr>
          <p:cNvPr id="241117040" name="Espace réservé du texte 2"/>
          <p:cNvSpPr>
            <a:spLocks noGrp="1"/>
          </p:cNvSpPr>
          <p:nvPr>
            <p:ph type="body" idx="15"/>
          </p:nvPr>
        </p:nvSpPr>
        <p:spPr bwMode="auto"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sz="2400">
                <a:latin typeface="Marianne"/>
                <a:cs typeface="Marianne"/>
              </a:rPr>
              <a:t>Les clients API</a:t>
            </a:r>
            <a:endParaRPr/>
          </a:p>
        </p:txBody>
      </p:sp>
      <p:sp>
        <p:nvSpPr>
          <p:cNvPr id="1959264421" name="Espace réservé du contenu 2"/>
          <p:cNvSpPr>
            <a:spLocks noGrp="1"/>
          </p:cNvSpPr>
          <p:nvPr>
            <p:ph idx="16"/>
          </p:nvPr>
        </p:nvSpPr>
        <p:spPr bwMode="auto">
          <a:xfrm>
            <a:off x="6176934" y="1779188"/>
            <a:ext cx="5694516" cy="4630342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>
            <a:lvl2pPr>
              <a:defRPr/>
            </a:lvl2pPr>
          </a:lstStyle>
          <a:p>
            <a:pPr marL="0" indent="0">
              <a:buClr>
                <a:srgbClr val="275662"/>
              </a:buClr>
              <a:buSzPct val="130000"/>
              <a:buFont typeface="Wingdings"/>
              <a:buNone/>
              <a:defRPr/>
            </a:pPr>
            <a:r>
              <a:rPr lang="fr-FR" sz="2100" b="0" i="0" u="none" strike="noStrike" cap="none" spc="0">
                <a:solidFill>
                  <a:srgbClr val="275662"/>
                </a:solidFill>
                <a:latin typeface="Arial"/>
                <a:ea typeface="Arial"/>
                <a:cs typeface="Arial"/>
              </a:rPr>
              <a:t>Permet des requêtes plus modulaires qu’avec la console</a:t>
            </a:r>
            <a:endParaRPr sz="2100">
              <a:latin typeface="Arial"/>
              <a:cs typeface="Arial"/>
            </a:endParaRPr>
          </a:p>
          <a:p>
            <a:pPr>
              <a:defRPr/>
            </a:pPr>
            <a:r>
              <a:rPr lang="fr-FR" sz="21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Par exemple :</a:t>
            </a:r>
            <a:br>
              <a:rPr lang="fr-FR" sz="21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r>
              <a:rPr lang="fr-FR" sz="21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2" tooltip="https://insomnia.rest/download"/>
              </a:rPr>
              <a:t>https://insomnia.rest/download</a:t>
            </a:r>
            <a:r>
              <a:rPr lang="fr-FR" sz="21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fr-FR" sz="21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3" tooltip="https://www.postman.com/"/>
              </a:rPr>
              <a:t>https://www.postman.com/</a:t>
            </a:r>
            <a:endParaRPr lang="fr-FR" sz="21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endParaRPr sz="2100">
              <a:latin typeface="Arial"/>
              <a:cs typeface="Arial"/>
            </a:endParaRPr>
          </a:p>
          <a:p>
            <a:pPr marL="0" indent="0">
              <a:buClr>
                <a:srgbClr val="275662"/>
              </a:buClr>
              <a:buSzPct val="130000"/>
              <a:buFont typeface="Wingdings"/>
              <a:buNone/>
              <a:defRPr/>
            </a:pPr>
            <a:r>
              <a:rPr lang="fr-FR" sz="21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	Le Plus : User Friendly</a:t>
            </a:r>
            <a:endParaRPr sz="2100"/>
          </a:p>
          <a:p>
            <a:pPr>
              <a:buClr>
                <a:srgbClr val="275662"/>
              </a:buClr>
              <a:buSzPct val="130000"/>
              <a:buFont typeface="Wingdings"/>
              <a:buChar char="ü"/>
              <a:defRPr/>
            </a:pPr>
            <a:r>
              <a:rPr lang="fr-FR" sz="21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Distinction et configuration des variables, environnements, sauvegarde...</a:t>
            </a:r>
            <a:endParaRPr sz="2100"/>
          </a:p>
          <a:p>
            <a:pPr marL="0" indent="0">
              <a:buFont typeface="Arial"/>
              <a:buNone/>
              <a:defRPr/>
            </a:pPr>
            <a:endParaRPr sz="2100">
              <a:latin typeface="Arial"/>
              <a:cs typeface="Arial"/>
            </a:endParaRPr>
          </a:p>
          <a:p>
            <a:pPr marL="0" indent="0">
              <a:buClr>
                <a:srgbClr val="275662"/>
              </a:buClr>
              <a:buSzPct val="130000"/>
              <a:buFont typeface="Wingdings"/>
              <a:buNone/>
              <a:defRPr/>
            </a:pPr>
            <a:r>
              <a:rPr lang="fr-FR" sz="21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	Le Moins : automatisation</a:t>
            </a:r>
            <a:endParaRPr sz="2100"/>
          </a:p>
          <a:p>
            <a:pPr>
              <a:buClr>
                <a:srgbClr val="275662"/>
              </a:buClr>
              <a:buSzPct val="130000"/>
              <a:buFont typeface="Arial"/>
              <a:buChar char="–"/>
              <a:defRPr/>
            </a:pPr>
            <a:r>
              <a:rPr lang="fr-FR" sz="21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Outil séparé d’une potentielle chaîne de traitement</a:t>
            </a:r>
            <a:endParaRPr sz="2100"/>
          </a:p>
        </p:txBody>
      </p:sp>
      <p:pic>
        <p:nvPicPr>
          <p:cNvPr id="1325957351" name="Image 132595735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0814" y="2254077"/>
            <a:ext cx="6045185" cy="3401562"/>
          </a:xfrm>
          <a:prstGeom prst="rect">
            <a:avLst/>
          </a:prstGeom>
          <a:ln w="38099">
            <a:solidFill>
              <a:srgbClr val="C55B28"/>
            </a:solidFill>
            <a:prstDash val="solid"/>
          </a:ln>
        </p:spPr>
      </p:pic>
      <p:pic>
        <p:nvPicPr>
          <p:cNvPr id="422118219" name="Image 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338118" y="3515344"/>
            <a:ext cx="529524" cy="532895"/>
          </a:xfrm>
          <a:prstGeom prst="rect">
            <a:avLst/>
          </a:prstGeom>
        </p:spPr>
      </p:pic>
      <p:pic>
        <p:nvPicPr>
          <p:cNvPr id="1158281418" name="Image 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328172" y="4941757"/>
            <a:ext cx="539469" cy="5503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54882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1CD0334-7A00-1C33-7A6C-92B0257F5BF0}" type="slidenum">
              <a:rPr lang="en-US"/>
              <a:t>19</a:t>
            </a:fld>
            <a:endParaRPr lang="en-US"/>
          </a:p>
        </p:txBody>
      </p:sp>
      <p:sp>
        <p:nvSpPr>
          <p:cNvPr id="192247284" name="Espace réservé du texte 2"/>
          <p:cNvSpPr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sz="2400">
                <a:latin typeface="Marianne"/>
                <a:cs typeface="Marianne"/>
              </a:rPr>
              <a:t>Convention de nommage</a:t>
            </a:r>
          </a:p>
        </p:txBody>
      </p:sp>
      <p:sp>
        <p:nvSpPr>
          <p:cNvPr id="561046663" name="Espace réservé du contenu 2"/>
          <p:cNvSpPr>
            <a:spLocks noGrp="1"/>
          </p:cNvSpPr>
          <p:nvPr>
            <p:ph idx="13"/>
          </p:nvPr>
        </p:nvSpPr>
        <p:spPr bwMode="auto">
          <a:xfrm>
            <a:off x="838198" y="2052310"/>
            <a:ext cx="10525123" cy="4269674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2500" lnSpcReduction="10000"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indent="0">
              <a:buFont typeface="Arial"/>
              <a:buNone/>
              <a:defRPr/>
            </a:pPr>
            <a:endParaRPr b="1">
              <a:latin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r>
              <a:rPr b="1">
                <a:latin typeface="Arial"/>
                <a:cs typeface="Arial"/>
              </a:rPr>
              <a:t>Une accolade</a:t>
            </a:r>
            <a:r>
              <a:rPr>
                <a:latin typeface="Arial"/>
                <a:cs typeface="Arial"/>
              </a:rPr>
              <a:t> = Variable que vous devez modifier</a:t>
            </a:r>
            <a:endParaRPr/>
          </a:p>
          <a:p>
            <a:pPr>
              <a:defRPr/>
            </a:pPr>
            <a:r>
              <a:rPr>
                <a:latin typeface="Arial"/>
                <a:cs typeface="Arial"/>
              </a:rPr>
              <a:t>Exemple : </a:t>
            </a:r>
            <a:r>
              <a:rPr b="1">
                <a:solidFill>
                  <a:srgbClr val="C55B28"/>
                </a:solidFill>
                <a:latin typeface="Consolas"/>
                <a:cs typeface="Consolas"/>
              </a:rPr>
              <a:t>{</a:t>
            </a:r>
            <a:r>
              <a:rPr lang="fr-FR" b="1">
                <a:solidFill>
                  <a:srgbClr val="C55B28"/>
                </a:solidFill>
                <a:latin typeface="Consolas"/>
                <a:cs typeface="Consolas"/>
              </a:rPr>
              <a:t>alias</a:t>
            </a:r>
            <a:r>
              <a:rPr b="1">
                <a:solidFill>
                  <a:srgbClr val="C55B28"/>
                </a:solidFill>
                <a:latin typeface="Consolas"/>
                <a:cs typeface="Consolas"/>
              </a:rPr>
              <a:t>_de_la_collection}</a:t>
            </a:r>
            <a:r>
              <a:rPr>
                <a:latin typeface="Arial"/>
                <a:cs typeface="Arial"/>
              </a:rPr>
              <a:t> = l’identifiant de la collection sur laquelle vous souhaitez interagir</a:t>
            </a:r>
          </a:p>
          <a:p>
            <a:pPr marL="0" indent="0">
              <a:buFont typeface="Arial"/>
              <a:buNone/>
              <a:defRPr/>
            </a:pPr>
            <a:endParaRPr>
              <a:latin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endParaRPr>
              <a:latin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r>
              <a:rPr b="1">
                <a:latin typeface="Arial"/>
                <a:cs typeface="Arial"/>
              </a:rPr>
              <a:t>Deux accolades</a:t>
            </a:r>
            <a:r>
              <a:rPr>
                <a:latin typeface="Arial"/>
                <a:cs typeface="Arial"/>
              </a:rPr>
              <a:t> = Variable supportée par Insomnia</a:t>
            </a:r>
            <a:endParaRPr/>
          </a:p>
          <a:p>
            <a:pPr>
              <a:defRPr/>
            </a:pPr>
            <a:r>
              <a:rPr>
                <a:latin typeface="Arial"/>
                <a:cs typeface="Arial"/>
              </a:rPr>
              <a:t>Exemple : </a:t>
            </a:r>
            <a:r>
              <a:rPr b="1">
                <a:solidFill>
                  <a:srgbClr val="337AB7"/>
                </a:solidFill>
                <a:latin typeface="Consolas"/>
                <a:cs typeface="Consolas"/>
              </a:rPr>
              <a:t>{{</a:t>
            </a:r>
            <a:r>
              <a:rPr lang="fr-FR" b="1">
                <a:solidFill>
                  <a:srgbClr val="337AB7"/>
                </a:solidFill>
                <a:latin typeface="Consolas"/>
                <a:cs typeface="Consolas"/>
              </a:rPr>
              <a:t> _.</a:t>
            </a:r>
            <a:r>
              <a:rPr b="1">
                <a:solidFill>
                  <a:srgbClr val="337AB7"/>
                </a:solidFill>
                <a:latin typeface="Consolas"/>
                <a:cs typeface="Consolas"/>
              </a:rPr>
              <a:t>base_url</a:t>
            </a:r>
            <a:r>
              <a:rPr lang="fr-FR" b="1">
                <a:solidFill>
                  <a:srgbClr val="337AB7"/>
                </a:solidFill>
                <a:latin typeface="Consolas"/>
                <a:cs typeface="Consolas"/>
              </a:rPr>
              <a:t> </a:t>
            </a:r>
            <a:r>
              <a:rPr b="1">
                <a:solidFill>
                  <a:srgbClr val="337AB7"/>
                </a:solidFill>
                <a:latin typeface="Consolas"/>
                <a:cs typeface="Consolas"/>
              </a:rPr>
              <a:t>}}</a:t>
            </a:r>
            <a:r>
              <a:rPr>
                <a:latin typeface="Arial"/>
                <a:cs typeface="Arial"/>
              </a:rPr>
              <a:t> = variable qui sera stockée dans Insomnia.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>
                <a:latin typeface="Arial"/>
                <a:cs typeface="Arial"/>
              </a:rPr>
              <a:t>Il est possible de copier/coller ces variables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7338571" name="Espace réservé du contenu 2"/>
          <p:cNvSpPr>
            <a:spLocks noGrp="1"/>
          </p:cNvSpPr>
          <p:nvPr>
            <p:ph idx="1" hasCustomPrompt="1"/>
          </p:nvPr>
        </p:nvSpPr>
        <p:spPr bwMode="auto">
          <a:xfrm>
            <a:off x="3729112" y="1669435"/>
            <a:ext cx="5008306" cy="4107016"/>
          </a:xfrm>
          <a:prstGeom prst="rect">
            <a:avLst/>
          </a:prstGeom>
          <a:ln w="57150">
            <a:solidFill>
              <a:srgbClr val="C55B28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indent="0" algn="ctr">
              <a:buFont typeface="Arial"/>
              <a:buNone/>
              <a:defRPr/>
            </a:pPr>
            <a:r>
              <a:rPr sz="3600" b="1" dirty="0">
                <a:solidFill>
                  <a:schemeClr val="bg1"/>
                </a:solidFill>
              </a:rPr>
              <a:t>⚠⚠⚠ </a:t>
            </a:r>
            <a:r>
              <a:rPr sz="3600" b="1" dirty="0" err="1">
                <a:solidFill>
                  <a:schemeClr val="bg1"/>
                </a:solidFill>
              </a:rPr>
              <a:t>Prérequis</a:t>
            </a:r>
            <a:r>
              <a:rPr sz="3600" b="1" dirty="0">
                <a:solidFill>
                  <a:schemeClr val="bg1"/>
                </a:solidFill>
              </a:rPr>
              <a:t> </a:t>
            </a:r>
            <a:r>
              <a:rPr lang="fr-FR" sz="3600" b="1" i="0" u="none" strike="noStrike" cap="none" spc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⚠⚠⚠</a:t>
            </a:r>
            <a:endParaRPr lang="fr-FR" sz="3600" b="1" i="0" u="none" strike="noStrike" cap="none" spc="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0" indent="0" algn="ctr">
              <a:buFont typeface="Arial"/>
              <a:buNone/>
              <a:defRPr/>
            </a:pPr>
            <a:endParaRPr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dirty="0" err="1">
                <a:solidFill>
                  <a:schemeClr val="bg1"/>
                </a:solidFill>
              </a:rPr>
              <a:t>Avoir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suivi</a:t>
            </a:r>
            <a:r>
              <a:rPr dirty="0">
                <a:solidFill>
                  <a:schemeClr val="bg1"/>
                </a:solidFill>
              </a:rPr>
              <a:t> la </a:t>
            </a:r>
            <a:r>
              <a:rPr dirty="0" err="1">
                <a:solidFill>
                  <a:schemeClr val="bg1"/>
                </a:solidFill>
              </a:rPr>
              <a:t>classe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virtuelle</a:t>
            </a:r>
            <a:r>
              <a:rPr dirty="0">
                <a:solidFill>
                  <a:schemeClr val="bg1"/>
                </a:solidFill>
              </a:rPr>
              <a:t> </a:t>
            </a:r>
            <a:br>
              <a:rPr dirty="0">
                <a:solidFill>
                  <a:schemeClr val="bg1"/>
                </a:solidFill>
              </a:rPr>
            </a:br>
            <a:r>
              <a:rPr b="1" dirty="0" err="1">
                <a:solidFill>
                  <a:schemeClr val="bg1"/>
                </a:solidFill>
              </a:rPr>
              <a:t>Découverte</a:t>
            </a:r>
            <a:r>
              <a:rPr b="1" dirty="0">
                <a:solidFill>
                  <a:schemeClr val="bg1"/>
                </a:solidFill>
              </a:rPr>
              <a:t> des APIs</a:t>
            </a:r>
            <a:endParaRPr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dirty="0" err="1">
                <a:solidFill>
                  <a:schemeClr val="bg1"/>
                </a:solidFill>
              </a:rPr>
              <a:t>Avoir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installé</a:t>
            </a:r>
            <a:r>
              <a:rPr dirty="0">
                <a:solidFill>
                  <a:schemeClr val="bg1"/>
                </a:solidFill>
              </a:rPr>
              <a:t> le Client API</a:t>
            </a:r>
            <a:br>
              <a:rPr dirty="0">
                <a:solidFill>
                  <a:schemeClr val="bg1"/>
                </a:solidFill>
              </a:rPr>
            </a:br>
            <a:r>
              <a:rPr b="1" dirty="0">
                <a:solidFill>
                  <a:schemeClr val="bg1"/>
                </a:solidFill>
              </a:rPr>
              <a:t>INSOMNIA</a:t>
            </a:r>
            <a:endParaRPr dirty="0">
              <a:solidFill>
                <a:schemeClr val="bg1"/>
              </a:solidFill>
            </a:endParaRPr>
          </a:p>
          <a:p>
            <a:pPr algn="ctr">
              <a:defRPr/>
            </a:pPr>
            <a:endParaRPr dirty="0">
              <a:solidFill>
                <a:schemeClr val="bg1"/>
              </a:solidFill>
            </a:endParaRPr>
          </a:p>
          <a:p>
            <a:pPr marL="0" indent="0" algn="ctr">
              <a:buFont typeface="Arial"/>
              <a:buNone/>
              <a:defRPr/>
            </a:pPr>
            <a:r>
              <a:rPr lang="fr-FR" sz="3600" b="1" i="0" u="none" strike="noStrike" cap="none" spc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⚠⚠⚠ Prérequis </a:t>
            </a:r>
            <a:r>
              <a:rPr lang="fr-FR" sz="3600" b="1" i="0" u="none" strike="noStrike" cap="none" spc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⚠⚠⚠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8899105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AED8605-54FB-503E-7F3B-F4C7C9529C7F}" type="slidenum">
              <a:rPr lang="en-US"/>
              <a:t>20</a:t>
            </a:fld>
            <a:endParaRPr lang="en-US"/>
          </a:p>
        </p:txBody>
      </p:sp>
      <p:sp>
        <p:nvSpPr>
          <p:cNvPr id="876231462" name="Espace réservé du texte 2"/>
          <p:cNvSpPr>
            <a:spLocks noGrp="1"/>
          </p:cNvSpPr>
          <p:nvPr>
            <p:ph type="body" idx="15"/>
          </p:nvPr>
        </p:nvSpPr>
        <p:spPr bwMode="auto">
          <a:xfrm>
            <a:off x="838198" y="1367836"/>
            <a:ext cx="7715251" cy="365125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fr-FR" sz="2400" b="1" i="0" u="none" strike="noStrike" cap="none" spc="0">
                <a:solidFill>
                  <a:schemeClr val="tx2"/>
                </a:solidFill>
                <a:latin typeface="Marianne"/>
                <a:ea typeface="Marianne"/>
                <a:cs typeface="Marianne"/>
              </a:rPr>
              <a:t>Préparer son projet dans Insomnia</a:t>
            </a:r>
            <a:endParaRPr sz="2400">
              <a:latin typeface="Marianne"/>
              <a:cs typeface="Marianne"/>
            </a:endParaRPr>
          </a:p>
        </p:txBody>
      </p:sp>
      <p:sp>
        <p:nvSpPr>
          <p:cNvPr id="1705360620" name="Espace réservé du contenu 2"/>
          <p:cNvSpPr>
            <a:spLocks noGrp="1"/>
          </p:cNvSpPr>
          <p:nvPr>
            <p:ph idx="16"/>
          </p:nvPr>
        </p:nvSpPr>
        <p:spPr bwMode="auto">
          <a:xfrm>
            <a:off x="6579198" y="1779188"/>
            <a:ext cx="5384202" cy="4762928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>
            <a:lvl2pPr>
              <a:defRPr/>
            </a:lvl2pPr>
          </a:lstStyle>
          <a:p>
            <a:pPr marL="457200" lvl="1" indent="0">
              <a:buNone/>
              <a:defRPr/>
            </a:pPr>
            <a:r>
              <a:rPr lang="fr-FR" sz="2100" b="0">
                <a:latin typeface="Consolas"/>
                <a:ea typeface="Arial"/>
                <a:cs typeface="Arial"/>
              </a:rPr>
              <a:t>Sub Environments :</a:t>
            </a:r>
            <a:endParaRPr lang="fr-FR" sz="21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lvl="1">
              <a:defRPr/>
            </a:pPr>
            <a:r>
              <a:rPr lang="fr-FR" sz="21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Créer un environnement (</a:t>
            </a:r>
            <a:r>
              <a:rPr lang="fr-FR" sz="2100" b="0" i="0" u="none" strike="noStrike" cap="none" spc="0">
                <a:solidFill>
                  <a:schemeClr val="tx1"/>
                </a:solidFill>
                <a:latin typeface="Consolas"/>
                <a:ea typeface="Arial"/>
                <a:cs typeface="Arial"/>
              </a:rPr>
              <a:t>) :</a:t>
            </a:r>
            <a:r>
              <a:rPr lang="fr-FR" sz="21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br>
              <a:rPr lang="fr-FR" sz="21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r>
              <a:rPr lang="fr-FR" sz="21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« BAC A SABLE »</a:t>
            </a:r>
            <a:endParaRPr sz="21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 lvl="1">
              <a:defRPr/>
            </a:pPr>
            <a:r>
              <a:rPr lang="fr-FR" sz="21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Créer un environnement </a:t>
            </a:r>
            <a:br>
              <a:rPr lang="fr-FR" sz="21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r>
              <a:rPr lang="fr-FR" sz="21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« ENTREPOT »</a:t>
            </a:r>
            <a:endParaRPr sz="2100">
              <a:latin typeface="Arial"/>
              <a:cs typeface="Arial"/>
            </a:endParaRPr>
          </a:p>
          <a:p>
            <a:pPr lvl="0">
              <a:defRPr/>
            </a:pPr>
            <a:endParaRPr sz="2100">
              <a:latin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endParaRPr sz="2100">
              <a:latin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r>
              <a:rPr lang="fr-FR" sz="21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Initialiser la variable </a:t>
            </a:r>
            <a:br>
              <a:rPr lang="fr-FR" sz="21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r>
              <a:rPr lang="fr-FR" sz="2400" b="1">
                <a:solidFill>
                  <a:srgbClr val="337AB7"/>
                </a:solidFill>
                <a:latin typeface="Consolas"/>
                <a:cs typeface="Consolas"/>
              </a:rPr>
              <a:t>{{ _.base_url }}</a:t>
            </a:r>
            <a:r>
              <a:rPr lang="fr-FR" sz="2100" b="1" i="0" u="none" strike="noStrike" cap="none" spc="0">
                <a:solidFill>
                  <a:srgbClr val="337AB7"/>
                </a:solidFill>
                <a:latin typeface="Arial"/>
                <a:ea typeface="Arial"/>
                <a:cs typeface="Arial"/>
              </a:rPr>
              <a:t> </a:t>
            </a:r>
            <a:r>
              <a:rPr lang="fr-FR" sz="21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/>
            </a:r>
            <a:br>
              <a:rPr lang="fr-FR" sz="21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r>
              <a:rPr lang="fr-FR" sz="21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pour chaque environnement</a:t>
            </a:r>
            <a:endParaRPr/>
          </a:p>
          <a:p>
            <a:pPr>
              <a:defRPr/>
            </a:pPr>
            <a:r>
              <a:rPr lang="fr-FR" sz="1600" b="0" i="0" u="sng" strike="noStrike" cap="none" spc="0">
                <a:solidFill>
                  <a:schemeClr val="tx1"/>
                </a:solidFill>
                <a:latin typeface="Consolas"/>
                <a:ea typeface="Arial"/>
                <a:cs typeface="Arial"/>
                <a:hlinkClick r:id="rId2" tooltip="https://demo.entrepot.recherche.data.gouv.fr"/>
              </a:rPr>
              <a:t>https://demo.recherche.data.gouv.fr/api/</a:t>
            </a:r>
            <a:endParaRPr lang="fr-FR" sz="1600" b="0" i="0" u="none" strike="noStrike" cap="none" spc="0">
              <a:solidFill>
                <a:schemeClr val="tx1"/>
              </a:solidFill>
              <a:latin typeface="Consolas"/>
              <a:ea typeface="Arial"/>
              <a:cs typeface="Arial"/>
            </a:endParaRPr>
          </a:p>
          <a:p>
            <a:pPr>
              <a:defRPr/>
            </a:pPr>
            <a:r>
              <a:rPr lang="fr-FR" sz="1600" b="0" i="0" u="sng" strike="noStrike" cap="none" spc="0">
                <a:solidFill>
                  <a:schemeClr val="tx1"/>
                </a:solidFill>
                <a:latin typeface="Consolas"/>
                <a:ea typeface="Arial"/>
                <a:cs typeface="Arial"/>
                <a:hlinkClick r:id="rId2" tooltip="https://demo.entrepot.recherche.data.gouv.fr"/>
              </a:rPr>
              <a:t>https://entrepot.recherche.data.gouv.f/api/</a:t>
            </a:r>
            <a:endParaRPr lang="fr-FR" sz="1600" b="0" i="0" u="none" strike="noStrike" cap="none" spc="0">
              <a:solidFill>
                <a:schemeClr val="tx1"/>
              </a:solidFill>
              <a:latin typeface="Consolas"/>
              <a:cs typeface="Times New Roman"/>
            </a:endParaRPr>
          </a:p>
        </p:txBody>
      </p:sp>
      <p:pic>
        <p:nvPicPr>
          <p:cNvPr id="480290849" name="Image 48029084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538287" y="2148290"/>
            <a:ext cx="3781424" cy="1438274"/>
          </a:xfrm>
          <a:prstGeom prst="rect">
            <a:avLst/>
          </a:prstGeom>
          <a:ln w="38100">
            <a:solidFill>
              <a:srgbClr val="C55B28"/>
            </a:solidFill>
            <a:prstDash val="solid"/>
          </a:ln>
        </p:spPr>
      </p:pic>
      <p:sp>
        <p:nvSpPr>
          <p:cNvPr id="59996030" name="Rectangle 59996029"/>
          <p:cNvSpPr/>
          <p:nvPr/>
        </p:nvSpPr>
        <p:spPr bwMode="auto">
          <a:xfrm>
            <a:off x="1701209" y="2560483"/>
            <a:ext cx="1607983" cy="952499"/>
          </a:xfrm>
          <a:prstGeom prst="rect">
            <a:avLst/>
          </a:prstGeom>
          <a:noFill/>
          <a:ln w="38099" cap="flat" cmpd="sng" algn="ctr">
            <a:solidFill>
              <a:srgbClr val="C55B28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2553649" name="Ellipse 1142553648"/>
          <p:cNvSpPr/>
          <p:nvPr/>
        </p:nvSpPr>
        <p:spPr bwMode="auto">
          <a:xfrm>
            <a:off x="3588978" y="2482440"/>
            <a:ext cx="415436" cy="384985"/>
          </a:xfrm>
          <a:prstGeom prst="ellipse">
            <a:avLst/>
          </a:prstGeom>
          <a:noFill/>
          <a:ln w="57150" cap="flat" cmpd="sng" algn="ctr">
            <a:solidFill>
              <a:srgbClr val="C55B28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2063082063" name="Image 206308206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46906" y="3954857"/>
            <a:ext cx="6124574" cy="2428875"/>
          </a:xfrm>
          <a:prstGeom prst="rect">
            <a:avLst/>
          </a:prstGeom>
          <a:ln w="38100">
            <a:solidFill>
              <a:srgbClr val="C55B28"/>
            </a:solidFill>
            <a:prstDash val="solid"/>
          </a:ln>
        </p:spPr>
      </p:pic>
      <p:cxnSp>
        <p:nvCxnSpPr>
          <p:cNvPr id="3" name="Connecteur droit avec flèche 2"/>
          <p:cNvCxnSpPr>
            <a:cxnSpLocks/>
            <a:stCxn id="1142553649" idx="4"/>
          </p:cNvCxnSpPr>
          <p:nvPr/>
        </p:nvCxnSpPr>
        <p:spPr bwMode="auto">
          <a:xfrm>
            <a:off x="3796696" y="2867425"/>
            <a:ext cx="3779" cy="1418825"/>
          </a:xfrm>
          <a:prstGeom prst="straightConnector1">
            <a:avLst/>
          </a:prstGeom>
          <a:ln w="57150">
            <a:solidFill>
              <a:srgbClr val="C55B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841109" y="743948"/>
            <a:ext cx="2209800" cy="1247775"/>
          </a:xfrm>
          <a:prstGeom prst="rect">
            <a:avLst/>
          </a:prstGeom>
          <a:ln w="38100">
            <a:solidFill>
              <a:srgbClr val="C55B28"/>
            </a:solidFill>
          </a:ln>
        </p:spPr>
      </p:pic>
      <p:sp>
        <p:nvSpPr>
          <p:cNvPr id="11" name="Ellipse 10"/>
          <p:cNvSpPr/>
          <p:nvPr/>
        </p:nvSpPr>
        <p:spPr bwMode="auto">
          <a:xfrm>
            <a:off x="11547964" y="743948"/>
            <a:ext cx="415436" cy="384985"/>
          </a:xfrm>
          <a:prstGeom prst="ellipse">
            <a:avLst/>
          </a:prstGeom>
          <a:noFill/>
          <a:ln w="57150" cap="flat" cmpd="sng" algn="ctr">
            <a:solidFill>
              <a:srgbClr val="C55B28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  <p:cxnSp>
        <p:nvCxnSpPr>
          <p:cNvPr id="5" name="Connecteur en angle 4"/>
          <p:cNvCxnSpPr>
            <a:cxnSpLocks/>
            <a:stCxn id="11" idx="2"/>
            <a:endCxn id="15" idx="0"/>
          </p:cNvCxnSpPr>
          <p:nvPr/>
        </p:nvCxnSpPr>
        <p:spPr bwMode="auto">
          <a:xfrm rot="10800000" flipV="1">
            <a:off x="10900566" y="936441"/>
            <a:ext cx="647398" cy="609726"/>
          </a:xfrm>
          <a:prstGeom prst="bentConnector2">
            <a:avLst/>
          </a:prstGeom>
          <a:ln w="57150">
            <a:solidFill>
              <a:srgbClr val="C55B2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 bwMode="auto">
          <a:xfrm>
            <a:off x="10133215" y="1546167"/>
            <a:ext cx="1534701" cy="324198"/>
          </a:xfrm>
          <a:prstGeom prst="rect">
            <a:avLst/>
          </a:prstGeom>
          <a:noFill/>
          <a:ln w="38099" cap="flat" cmpd="sng" algn="ctr">
            <a:solidFill>
              <a:srgbClr val="C55B28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E8C280-EBA0-4348-845F-2B9BB32CE2E9}" type="slidenum">
              <a:rPr lang="en-US"/>
              <a:t>21</a:t>
            </a:fld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198" y="1482137"/>
            <a:ext cx="10525126" cy="365124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lang="fr-FR" sz="2400">
                <a:latin typeface="Marianne"/>
              </a:rPr>
              <a:t>Exercice 1 : Votre premier appel API vers l’entrepôt</a:t>
            </a:r>
            <a:endParaRPr sz="2400"/>
          </a:p>
        </p:txBody>
      </p:sp>
      <p:sp>
        <p:nvSpPr>
          <p:cNvPr id="4" name="Espace réservé du contenu 3"/>
          <p:cNvSpPr>
            <a:spLocks noGrp="1"/>
          </p:cNvSpPr>
          <p:nvPr>
            <p:ph idx="13"/>
          </p:nvPr>
        </p:nvSpPr>
        <p:spPr bwMode="auto">
          <a:xfrm>
            <a:off x="838200" y="2052311"/>
            <a:ext cx="10525125" cy="457708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lnSpcReduction="10000"/>
          </a:bodyPr>
          <a:lstStyle/>
          <a:p>
            <a:pPr marL="0" indent="0" algn="l">
              <a:lnSpc>
                <a:spcPct val="200000"/>
              </a:lnSpc>
              <a:buSzPct val="130000"/>
              <a:buNone/>
              <a:defRPr/>
            </a:pPr>
            <a:r>
              <a:rPr lang="fr-FR">
                <a:latin typeface="Marianne"/>
                <a:ea typeface="Arial"/>
                <a:cs typeface="Marianne"/>
              </a:rPr>
              <a:t>1.a  : écrire un appel simple</a:t>
            </a:r>
            <a:endParaRPr lang="fr-FR">
              <a:latin typeface="Arial"/>
              <a:ea typeface="Arial"/>
              <a:cs typeface="Arial"/>
            </a:endParaRPr>
          </a:p>
          <a:p>
            <a:pPr marL="0" indent="0" algn="l">
              <a:lnSpc>
                <a:spcPct val="100000"/>
              </a:lnSpc>
              <a:buSzPct val="130000"/>
              <a:buNone/>
              <a:defRPr/>
            </a:pPr>
            <a:r>
              <a:rPr lang="fr-FR">
                <a:latin typeface="Arial"/>
                <a:ea typeface="Arial"/>
                <a:cs typeface="Arial"/>
              </a:rPr>
              <a:t>serveur : bac-à-sable de l’entrepôt</a:t>
            </a:r>
            <a:endParaRPr/>
          </a:p>
          <a:p>
            <a:pPr marL="0" indent="0">
              <a:lnSpc>
                <a:spcPct val="100000"/>
              </a:lnSpc>
              <a:buSzPct val="130000"/>
              <a:buNone/>
              <a:defRPr/>
            </a:pPr>
            <a:r>
              <a:rPr lang="fr-FR" b="0" i="0" u="none" strike="noStrike" cap="none" spc="0">
                <a:solidFill>
                  <a:schemeClr val="tx1"/>
                </a:solidFill>
                <a:latin typeface="Consolas"/>
                <a:cs typeface="+mn-cs"/>
              </a:rPr>
              <a:t>https://demo.recherche.data.gouv.fr</a:t>
            </a:r>
            <a:endParaRPr lang="fr-FR">
              <a:latin typeface="Consolas"/>
              <a:ea typeface="Arial"/>
              <a:cs typeface="Arial"/>
            </a:endParaRPr>
          </a:p>
          <a:p>
            <a:pPr marL="0" indent="0" algn="l">
              <a:lnSpc>
                <a:spcPct val="100000"/>
              </a:lnSpc>
              <a:buSzPct val="130000"/>
              <a:buNone/>
              <a:defRPr/>
            </a:pPr>
            <a:endParaRPr lang="fr-FR">
              <a:latin typeface="Arial"/>
              <a:ea typeface="Arial"/>
              <a:cs typeface="Arial"/>
            </a:endParaRPr>
          </a:p>
          <a:p>
            <a:pPr marL="0" indent="0" algn="l">
              <a:lnSpc>
                <a:spcPct val="100000"/>
              </a:lnSpc>
              <a:buSzPct val="130000"/>
              <a:buNone/>
              <a:defRPr/>
            </a:pPr>
            <a:r>
              <a:rPr lang="fr-FR">
                <a:latin typeface="Arial"/>
                <a:ea typeface="Arial"/>
                <a:cs typeface="Arial"/>
              </a:rPr>
              <a:t>verbe : </a:t>
            </a:r>
            <a:r>
              <a:rPr lang="fr-FR">
                <a:latin typeface="Consolas"/>
                <a:ea typeface="Arial"/>
                <a:cs typeface="Consolas"/>
              </a:rPr>
              <a:t>GET</a:t>
            </a:r>
            <a:endParaRPr>
              <a:latin typeface="Consolas"/>
              <a:cs typeface="Consolas"/>
            </a:endParaRPr>
          </a:p>
          <a:p>
            <a:pPr marL="0" indent="0" algn="l">
              <a:lnSpc>
                <a:spcPct val="100000"/>
              </a:lnSpc>
              <a:buSzPct val="130000"/>
              <a:buNone/>
              <a:defRPr/>
            </a:pPr>
            <a:r>
              <a:rPr lang="fr-FR">
                <a:latin typeface="Arial"/>
                <a:ea typeface="Arial"/>
                <a:cs typeface="Arial"/>
              </a:rPr>
              <a:t>endpoint : </a:t>
            </a:r>
            <a:r>
              <a:rPr lang="fr-FR">
                <a:latin typeface="Consolas"/>
                <a:ea typeface="Arial"/>
                <a:cs typeface="Consolas"/>
              </a:rPr>
              <a:t>metadatablocks</a:t>
            </a:r>
            <a:endParaRPr lang="fr-FR">
              <a:latin typeface="Arial"/>
              <a:ea typeface="Arial"/>
              <a:cs typeface="Arial"/>
            </a:endParaRPr>
          </a:p>
          <a:p>
            <a:pPr marL="0" indent="0" algn="l">
              <a:lnSpc>
                <a:spcPct val="100000"/>
              </a:lnSpc>
              <a:buSzPct val="130000"/>
              <a:buNone/>
              <a:defRPr/>
            </a:pPr>
            <a:endParaRPr lang="fr-FR">
              <a:latin typeface="Arial"/>
              <a:ea typeface="Arial"/>
              <a:cs typeface="Arial"/>
            </a:endParaRPr>
          </a:p>
          <a:p>
            <a:pPr marL="0" indent="0" algn="ctr">
              <a:lnSpc>
                <a:spcPct val="100000"/>
              </a:lnSpc>
              <a:buSzPct val="130000"/>
              <a:buNone/>
              <a:defRPr/>
            </a:pPr>
            <a:r>
              <a:rPr lang="fr-FR" sz="2400">
                <a:latin typeface="Arial"/>
                <a:ea typeface="Arial"/>
                <a:cs typeface="Arial"/>
              </a:rPr>
              <a:t>Que voyez-vous ?</a:t>
            </a:r>
            <a:endParaRPr lang="fr-FR">
              <a:latin typeface="Arial"/>
              <a:ea typeface="Arial"/>
              <a:cs typeface="Arial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846827" y="2052311"/>
            <a:ext cx="4229100" cy="3876675"/>
          </a:xfrm>
          <a:prstGeom prst="rect">
            <a:avLst/>
          </a:prstGeom>
          <a:ln w="38100">
            <a:solidFill>
              <a:srgbClr val="C55B28"/>
            </a:solidFill>
          </a:ln>
        </p:spPr>
      </p:pic>
      <p:sp>
        <p:nvSpPr>
          <p:cNvPr id="6" name="Ellipse 5"/>
          <p:cNvSpPr/>
          <p:nvPr/>
        </p:nvSpPr>
        <p:spPr bwMode="auto">
          <a:xfrm>
            <a:off x="7871766" y="3154001"/>
            <a:ext cx="415436" cy="384985"/>
          </a:xfrm>
          <a:prstGeom prst="ellipse">
            <a:avLst/>
          </a:prstGeom>
          <a:noFill/>
          <a:ln w="57150" cap="flat" cmpd="sng" algn="ctr">
            <a:solidFill>
              <a:srgbClr val="C55B28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  <p:cxnSp>
        <p:nvCxnSpPr>
          <p:cNvPr id="7" name="Connecteur en angle 6"/>
          <p:cNvCxnSpPr>
            <a:cxnSpLocks/>
            <a:stCxn id="6" idx="6"/>
            <a:endCxn id="8" idx="3"/>
          </p:cNvCxnSpPr>
          <p:nvPr/>
        </p:nvCxnSpPr>
        <p:spPr bwMode="auto">
          <a:xfrm>
            <a:off x="8287202" y="3346494"/>
            <a:ext cx="790296" cy="427485"/>
          </a:xfrm>
          <a:prstGeom prst="bentConnector3">
            <a:avLst>
              <a:gd name="adj1" fmla="val 128926"/>
            </a:avLst>
          </a:prstGeom>
          <a:ln w="57150">
            <a:solidFill>
              <a:srgbClr val="C55B2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 bwMode="auto">
          <a:xfrm>
            <a:off x="8038407" y="3632662"/>
            <a:ext cx="1039091" cy="282633"/>
          </a:xfrm>
          <a:prstGeom prst="rect">
            <a:avLst/>
          </a:prstGeom>
          <a:noFill/>
          <a:ln w="38099" cap="flat" cmpd="sng" algn="ctr">
            <a:solidFill>
              <a:srgbClr val="C55B28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ZoneTexte 19"/>
          <p:cNvSpPr txBox="1"/>
          <p:nvPr/>
        </p:nvSpPr>
        <p:spPr bwMode="auto">
          <a:xfrm>
            <a:off x="8261424" y="4233004"/>
            <a:ext cx="3399905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C55B28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400" b="1">
                <a:solidFill>
                  <a:srgbClr val="C55B28"/>
                </a:solidFill>
                <a:latin typeface="Arial"/>
                <a:cs typeface="Arial"/>
              </a:rPr>
              <a:t>⚠</a:t>
            </a:r>
            <a:endParaRPr lang="fr-FR" sz="2400" b="1">
              <a:solidFill>
                <a:schemeClr val="accent2"/>
              </a:solidFill>
              <a:latin typeface="Marianne"/>
            </a:endParaRPr>
          </a:p>
          <a:p>
            <a:pPr algn="ctr">
              <a:defRPr/>
            </a:pPr>
            <a:r>
              <a:rPr lang="fr-FR" sz="2400" b="1">
                <a:solidFill>
                  <a:schemeClr val="accent2"/>
                </a:solidFill>
                <a:latin typeface="Marianne"/>
              </a:rPr>
              <a:t>1 exercice = 1 requête</a:t>
            </a:r>
            <a:endParaRPr/>
          </a:p>
          <a:p>
            <a:pPr algn="ctr">
              <a:defRPr/>
            </a:pPr>
            <a:r>
              <a:rPr lang="fr-FR" sz="2400" b="1">
                <a:solidFill>
                  <a:srgbClr val="C55B28"/>
                </a:solidFill>
                <a:latin typeface="Arial"/>
                <a:cs typeface="Arial"/>
              </a:rPr>
              <a:t>⚠</a:t>
            </a:r>
            <a:endParaRPr lang="fr-FR" sz="2400" b="1">
              <a:solidFill>
                <a:schemeClr val="accent2"/>
              </a:solidFill>
              <a:latin typeface="Mariann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58232703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576B583-C864-66A2-14F8-3E951644FC90}" type="slidenum">
              <a:rPr lang="en-US"/>
              <a:t>22</a:t>
            </a:fld>
            <a:endParaRPr lang="en-US"/>
          </a:p>
        </p:txBody>
      </p:sp>
      <p:sp>
        <p:nvSpPr>
          <p:cNvPr id="137569814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196" y="1482136"/>
            <a:ext cx="10267953" cy="365123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lang="fr-FR" sz="2400">
                <a:latin typeface="Marianne"/>
              </a:rPr>
              <a:t>Exercice 1 : Votre premier appel API vers l’entrepôt</a:t>
            </a:r>
            <a:endParaRPr sz="2400"/>
          </a:p>
        </p:txBody>
      </p:sp>
      <p:sp>
        <p:nvSpPr>
          <p:cNvPr id="2112017889" name="Espace réservé du contenu 3"/>
          <p:cNvSpPr>
            <a:spLocks noGrp="1"/>
          </p:cNvSpPr>
          <p:nvPr>
            <p:ph idx="13"/>
          </p:nvPr>
        </p:nvSpPr>
        <p:spPr bwMode="auto">
          <a:xfrm>
            <a:off x="380406" y="2052311"/>
            <a:ext cx="11491042" cy="382495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2500" lnSpcReduction="20000"/>
          </a:bodyPr>
          <a:lstStyle/>
          <a:p>
            <a:pPr marL="0" indent="0" algn="l">
              <a:lnSpc>
                <a:spcPct val="200000"/>
              </a:lnSpc>
              <a:buSzPct val="130000"/>
              <a:buNone/>
              <a:defRPr/>
            </a:pPr>
            <a:r>
              <a:rPr lang="fr-FR">
                <a:latin typeface="Marianne"/>
                <a:ea typeface="Arial"/>
                <a:cs typeface="Marianne"/>
              </a:rPr>
              <a:t>1.a Solution  :</a:t>
            </a:r>
            <a:endParaRPr>
              <a:latin typeface="Arial"/>
              <a:ea typeface="Arial"/>
              <a:cs typeface="Arial"/>
            </a:endParaRPr>
          </a:p>
          <a:p>
            <a:pPr marL="0" indent="0">
              <a:lnSpc>
                <a:spcPct val="200000"/>
              </a:lnSpc>
              <a:buSzPct val="130000"/>
              <a:buNone/>
              <a:defRPr/>
            </a:pPr>
            <a:r>
              <a:rPr lang="fr-FR">
                <a:latin typeface="Consolas"/>
                <a:ea typeface="Consolas"/>
                <a:cs typeface="Consolas"/>
              </a:rPr>
              <a:t>https://demo.recherche.data.gouv.fr/api/metadatablocks</a:t>
            </a:r>
            <a:r>
              <a:rPr/>
              <a:t/>
            </a:r>
            <a:br>
              <a:rPr/>
            </a:br>
            <a:r>
              <a:rPr>
                <a:latin typeface="Arial"/>
                <a:cs typeface="Arial"/>
              </a:rPr>
              <a:t>Ou</a:t>
            </a:r>
            <a:r>
              <a:rPr/>
              <a:t/>
            </a:r>
            <a:br>
              <a:rPr/>
            </a:br>
            <a:r>
              <a:rPr b="1">
                <a:solidFill>
                  <a:srgbClr val="337AB7"/>
                </a:solidFill>
                <a:latin typeface="Consolas"/>
                <a:cs typeface="Consolas"/>
              </a:rPr>
              <a:t>{{</a:t>
            </a:r>
            <a:r>
              <a:rPr lang="fr-FR" b="1">
                <a:solidFill>
                  <a:srgbClr val="337AB7"/>
                </a:solidFill>
                <a:latin typeface="Consolas"/>
                <a:cs typeface="Consolas"/>
              </a:rPr>
              <a:t> </a:t>
            </a:r>
            <a:r>
              <a:rPr b="1">
                <a:solidFill>
                  <a:srgbClr val="337AB7"/>
                </a:solidFill>
                <a:latin typeface="Consolas"/>
                <a:cs typeface="Consolas"/>
              </a:rPr>
              <a:t>_.base_url</a:t>
            </a:r>
            <a:r>
              <a:rPr lang="fr-FR" b="1">
                <a:solidFill>
                  <a:srgbClr val="337AB7"/>
                </a:solidFill>
                <a:latin typeface="Consolas"/>
                <a:cs typeface="Consolas"/>
              </a:rPr>
              <a:t> </a:t>
            </a:r>
            <a:r>
              <a:rPr b="1">
                <a:solidFill>
                  <a:srgbClr val="337AB7"/>
                </a:solidFill>
                <a:latin typeface="Consolas"/>
                <a:cs typeface="Consolas"/>
              </a:rPr>
              <a:t>}}</a:t>
            </a:r>
            <a:r>
              <a:rPr>
                <a:latin typeface="Consolas"/>
                <a:cs typeface="Consolas"/>
              </a:rPr>
              <a:t>metadatablocks</a:t>
            </a:r>
            <a:endParaRPr/>
          </a:p>
          <a:p>
            <a:pPr marL="0" indent="0">
              <a:lnSpc>
                <a:spcPct val="200000"/>
              </a:lnSpc>
              <a:buSzPct val="130000"/>
              <a:buNone/>
              <a:defRPr/>
            </a:pPr>
            <a:r>
              <a:rPr lang="fr-FR" sz="2300" i="0">
                <a:latin typeface="Arial"/>
                <a:ea typeface="Arial"/>
                <a:cs typeface="Arial"/>
              </a:rPr>
              <a:t>Les blocs de métadonnées s’affichent : leur </a:t>
            </a:r>
            <a:r>
              <a:rPr lang="fr-FR" sz="2300" b="1" i="0">
                <a:latin typeface="Arial"/>
                <a:ea typeface="Arial"/>
                <a:cs typeface="Arial"/>
              </a:rPr>
              <a:t>identifiant</a:t>
            </a:r>
            <a:r>
              <a:rPr lang="fr-FR" sz="2300" i="0">
                <a:latin typeface="Arial"/>
                <a:ea typeface="Arial"/>
                <a:cs typeface="Arial"/>
              </a:rPr>
              <a:t>, leur </a:t>
            </a:r>
            <a:r>
              <a:rPr lang="fr-FR" sz="2300" b="1" i="0">
                <a:latin typeface="Arial"/>
                <a:ea typeface="Arial"/>
                <a:cs typeface="Arial"/>
              </a:rPr>
              <a:t>nom affiché</a:t>
            </a:r>
            <a:r>
              <a:rPr lang="fr-FR" sz="2300" i="0">
                <a:latin typeface="Arial"/>
                <a:ea typeface="Arial"/>
                <a:cs typeface="Arial"/>
              </a:rPr>
              <a:t> et leur nom véritable.</a:t>
            </a:r>
            <a:endParaRPr sz="3100" i="1">
              <a:latin typeface="Arial"/>
              <a:cs typeface="Arial"/>
            </a:endParaRPr>
          </a:p>
        </p:txBody>
      </p:sp>
      <p:sp>
        <p:nvSpPr>
          <p:cNvPr id="508044097" name="ZoneTexte 4"/>
          <p:cNvSpPr txBox="1"/>
          <p:nvPr/>
        </p:nvSpPr>
        <p:spPr bwMode="auto">
          <a:xfrm>
            <a:off x="2309742" y="6082322"/>
            <a:ext cx="7632370" cy="640113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sz="2800">
                <a:latin typeface="Arial"/>
                <a:ea typeface="Open Sans Semibold"/>
                <a:cs typeface="Arial"/>
              </a:rPr>
              <a:t>Format d’affichage : </a:t>
            </a:r>
            <a:r>
              <a:rPr lang="fr-FR" sz="2800">
                <a:latin typeface="Consolas"/>
                <a:ea typeface="Open Sans Semibold"/>
                <a:cs typeface="Arial"/>
              </a:rPr>
              <a:t>        </a:t>
            </a:r>
            <a:r>
              <a:rPr lang="fr-FR" sz="100">
                <a:latin typeface="Consolas"/>
                <a:ea typeface="Open Sans Semibold"/>
                <a:cs typeface="Arial"/>
              </a:rPr>
              <a:t>}</a:t>
            </a:r>
            <a:endParaRPr sz="100">
              <a:latin typeface="Consolas"/>
              <a:cs typeface="Arial"/>
            </a:endParaRPr>
          </a:p>
        </p:txBody>
      </p:sp>
      <p:pic>
        <p:nvPicPr>
          <p:cNvPr id="1032" name="Picture 8" descr="Json logo - Icônes Médias sociaux et logos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993733" y="5985667"/>
            <a:ext cx="1695450" cy="8477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8654322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BD66D50-DC82-619C-20F5-AD3FDA986E31}" type="slidenum">
              <a:rPr lang="en-US"/>
              <a:t>23</a:t>
            </a:fld>
            <a:endParaRPr lang="en-US"/>
          </a:p>
        </p:txBody>
      </p:sp>
      <p:sp>
        <p:nvSpPr>
          <p:cNvPr id="31467306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196" y="1482136"/>
            <a:ext cx="9658353" cy="365123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sz="2400">
                <a:latin typeface="Marianne"/>
                <a:cs typeface="Marianne"/>
              </a:rPr>
              <a:t>Exercice 1 : Quelques commandes supplémentaires</a:t>
            </a:r>
          </a:p>
        </p:txBody>
      </p:sp>
      <p:sp>
        <p:nvSpPr>
          <p:cNvPr id="235360851" name="Espace réservé du contenu 2"/>
          <p:cNvSpPr>
            <a:spLocks noGrp="1"/>
          </p:cNvSpPr>
          <p:nvPr>
            <p:ph idx="13"/>
          </p:nvPr>
        </p:nvSpPr>
        <p:spPr bwMode="auto">
          <a:xfrm>
            <a:off x="440266" y="2052309"/>
            <a:ext cx="11564172" cy="4357221"/>
          </a:xfrm>
          <a:prstGeom prst="rect">
            <a:avLst/>
          </a:prstGeo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indent="0">
              <a:buFont typeface="Arial"/>
              <a:buNone/>
              <a:defRPr/>
            </a:pPr>
            <a:r>
              <a:rPr sz="2400">
                <a:latin typeface="Marianne"/>
                <a:cs typeface="Marianne"/>
              </a:rPr>
              <a:t>1.b Obtenir le schéma du bloc de métadonnées Générales en adaptant la commande :</a:t>
            </a:r>
            <a:endParaRPr lang="fr-FR" sz="2400" b="0" i="0" strike="noStrike" cap="none" spc="0"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endParaRPr lang="fr-FR" sz="2400"/>
          </a:p>
          <a:p>
            <a:pPr marL="0" indent="0">
              <a:buFont typeface="Arial"/>
              <a:buNone/>
              <a:defRPr/>
            </a:pPr>
            <a:endParaRPr sz="2400"/>
          </a:p>
          <a:p>
            <a:pPr marL="0" indent="0">
              <a:buFont typeface="Arial"/>
              <a:buNone/>
              <a:defRPr/>
            </a:pPr>
            <a:r>
              <a:rPr sz="2400">
                <a:latin typeface="Marianne"/>
                <a:cs typeface="Marianne"/>
              </a:rPr>
              <a:t>1.c </a:t>
            </a:r>
            <a:r>
              <a:rPr lang="fr-FR" sz="2400" b="0" i="0" u="none" strike="noStrike" cap="none" spc="0">
                <a:solidFill>
                  <a:schemeClr val="tx1"/>
                </a:solidFill>
                <a:latin typeface="Marianne"/>
                <a:ea typeface="Marianne"/>
                <a:cs typeface="Marianne"/>
              </a:rPr>
              <a:t>Réaliser l’appel avec un autre bloc (par exemple « Life Sciences ») </a:t>
            </a:r>
            <a:endParaRPr/>
          </a:p>
          <a:p>
            <a:pPr marL="0" indent="0">
              <a:buFont typeface="Arial"/>
              <a:buNone/>
              <a:defRPr/>
            </a:pPr>
            <a:endParaRPr sz="2400">
              <a:latin typeface="Marianne"/>
              <a:cs typeface="Marianne"/>
            </a:endParaRPr>
          </a:p>
          <a:p>
            <a:pPr marL="0" indent="0">
              <a:buFont typeface="Arial"/>
              <a:buNone/>
              <a:defRPr/>
            </a:pPr>
            <a:r>
              <a:rPr lang="fr-FR" sz="2400" b="0" i="0" u="none" strike="noStrike" cap="none" spc="0">
                <a:solidFill>
                  <a:schemeClr val="tx1"/>
                </a:solidFill>
                <a:ea typeface="Marianne"/>
              </a:rPr>
              <a:t>Rappel : la liste des blocs disponibles s’affiche avec l’appel à</a:t>
            </a:r>
            <a:r>
              <a:rPr lang="fr-FR" sz="2400" b="0" i="0" u="none" strike="noStrike" cap="none" spc="0">
                <a:solidFill>
                  <a:schemeClr val="tx1"/>
                </a:solidFill>
                <a:latin typeface="Marianne"/>
                <a:ea typeface="Marianne"/>
                <a:cs typeface="Marianne"/>
              </a:rPr>
              <a:t> « </a:t>
            </a:r>
            <a:r>
              <a:rPr lang="fr-FR" sz="2400" b="0" i="0" u="none" strike="noStrike" cap="none" spc="0">
                <a:solidFill>
                  <a:schemeClr val="tx1"/>
                </a:solidFill>
                <a:latin typeface="Consolas"/>
                <a:ea typeface="Marianne"/>
                <a:cs typeface="Marianne"/>
              </a:rPr>
              <a:t>metadatablocks</a:t>
            </a:r>
            <a:r>
              <a:rPr lang="fr-FR" sz="2400" b="0" i="0" u="none" strike="noStrike" cap="none" spc="0">
                <a:solidFill>
                  <a:schemeClr val="tx1"/>
                </a:solidFill>
                <a:latin typeface="Marianne"/>
                <a:ea typeface="Marianne"/>
                <a:cs typeface="Marianne"/>
              </a:rPr>
              <a:t> »</a:t>
            </a:r>
            <a:endParaRPr lang="fr-FR" sz="2400">
              <a:latin typeface="Marianne"/>
              <a:cs typeface="Marianne"/>
            </a:endParaRPr>
          </a:p>
          <a:p>
            <a:pPr marL="0" indent="0">
              <a:buFont typeface="Arial"/>
              <a:buNone/>
              <a:defRPr/>
            </a:pPr>
            <a:r>
              <a:rPr lang="fr-FR" sz="2400" b="0" i="0" u="none" strike="noStrike" cap="none" spc="0">
                <a:solidFill>
                  <a:schemeClr val="tx1"/>
                </a:solidFill>
                <a:latin typeface="Marianne"/>
                <a:ea typeface="Marianne"/>
                <a:cs typeface="Marianne"/>
              </a:rPr>
              <a:t>Testez sur les deux plateformes « BAC A SABLE » et « ENTREPOT » !</a:t>
            </a:r>
            <a:endParaRPr/>
          </a:p>
        </p:txBody>
      </p:sp>
      <p:sp>
        <p:nvSpPr>
          <p:cNvPr id="3" name="ZoneTexte 2"/>
          <p:cNvSpPr txBox="1"/>
          <p:nvPr/>
        </p:nvSpPr>
        <p:spPr bwMode="auto">
          <a:xfrm>
            <a:off x="440266" y="2971800"/>
            <a:ext cx="11671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400">
                <a:latin typeface="Consolas"/>
                <a:ea typeface="Consolas"/>
                <a:cs typeface="Consolas"/>
              </a:rPr>
              <a:t>https://demo.recherche.data.gouv.fr/api/metadatablocks/</a:t>
            </a:r>
            <a:r>
              <a:rPr lang="fr-FR" sz="2400" b="1">
                <a:solidFill>
                  <a:srgbClr val="C55B28"/>
                </a:solidFill>
                <a:latin typeface="Consolas"/>
                <a:ea typeface="Consolas"/>
                <a:cs typeface="Consolas"/>
              </a:rPr>
              <a:t>{nom du bloc}</a:t>
            </a:r>
            <a:endParaRPr lang="fr-FR" b="1">
              <a:solidFill>
                <a:srgbClr val="C55B28"/>
              </a:solidFill>
              <a:latin typeface="Consolas"/>
              <a:cs typeface="Mariann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503846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195349-DEC8-6005-7C83-9C1E63E8222E}" type="slidenum">
              <a:rPr lang="en-US"/>
              <a:t>24</a:t>
            </a:fld>
            <a:endParaRPr lang="en-US"/>
          </a:p>
        </p:txBody>
      </p:sp>
      <p:sp>
        <p:nvSpPr>
          <p:cNvPr id="174210123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197" y="1482135"/>
            <a:ext cx="10820403" cy="365122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sz="2400">
                <a:latin typeface="Marianne"/>
                <a:cs typeface="Marianne"/>
              </a:rPr>
              <a:t>Exercice 1 : Quelques commandes supplémentaires</a:t>
            </a:r>
          </a:p>
        </p:txBody>
      </p:sp>
      <p:sp>
        <p:nvSpPr>
          <p:cNvPr id="1637509863" name="Espace réservé du contenu 2"/>
          <p:cNvSpPr>
            <a:spLocks noGrp="1"/>
          </p:cNvSpPr>
          <p:nvPr>
            <p:ph idx="13"/>
          </p:nvPr>
        </p:nvSpPr>
        <p:spPr bwMode="auto">
          <a:xfrm>
            <a:off x="838197" y="2052310"/>
            <a:ext cx="10525123" cy="4102302"/>
          </a:xfrm>
          <a:prstGeom prst="rect">
            <a:avLst/>
          </a:prstGeo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indent="0">
              <a:buFont typeface="Arial"/>
              <a:buNone/>
              <a:defRPr/>
            </a:pPr>
            <a:r>
              <a:rPr lang="fr-FR" sz="2400" b="0" i="0" u="none" strike="noStrike" cap="none" spc="0">
                <a:solidFill>
                  <a:schemeClr val="tx1"/>
                </a:solidFill>
                <a:latin typeface="Marianne"/>
                <a:ea typeface="Arial"/>
                <a:cs typeface="Marianne"/>
              </a:rPr>
              <a:t>1.b Solution  :</a:t>
            </a:r>
            <a:r>
              <a:rPr sz="2400">
                <a:latin typeface="Consolas"/>
                <a:cs typeface="Consolas"/>
              </a:rPr>
              <a:t/>
            </a:r>
            <a:br>
              <a:rPr sz="2400">
                <a:latin typeface="Consolas"/>
                <a:cs typeface="Consolas"/>
              </a:rPr>
            </a:br>
            <a:r>
              <a:rPr lang="fr-FR" sz="2400" b="1" i="0" u="none" strike="noStrike" cap="none" spc="0">
                <a:solidFill>
                  <a:srgbClr val="337AB7"/>
                </a:solidFill>
                <a:latin typeface="Consolas"/>
                <a:ea typeface="Calibri"/>
                <a:cs typeface="Consolas"/>
              </a:rPr>
              <a:t>{{ _.base_url }}</a:t>
            </a:r>
            <a:r>
              <a:rPr lang="fr-FR" sz="2400" b="0" i="0" u="none" strike="noStrike" cap="none" spc="0">
                <a:solidFill>
                  <a:schemeClr val="tx1"/>
                </a:solidFill>
                <a:latin typeface="Consolas"/>
                <a:ea typeface="Calibri"/>
                <a:cs typeface="Consolas"/>
              </a:rPr>
              <a:t>metadatablocks/citation</a:t>
            </a:r>
            <a:endParaRPr sz="2400">
              <a:latin typeface="Consolas"/>
              <a:cs typeface="Consolas"/>
            </a:endParaRPr>
          </a:p>
          <a:p>
            <a:pPr marL="0" indent="0">
              <a:buFont typeface="Arial"/>
              <a:buNone/>
              <a:defRPr/>
            </a:pPr>
            <a:endParaRPr sz="2400"/>
          </a:p>
          <a:p>
            <a:pPr marL="0" indent="0">
              <a:buFont typeface="Arial"/>
              <a:buNone/>
              <a:defRPr/>
            </a:pPr>
            <a:r>
              <a:rPr lang="fr-FR" sz="2400" b="0" i="0" u="none" strike="noStrike" cap="none" spc="0">
                <a:solidFill>
                  <a:schemeClr val="tx1"/>
                </a:solidFill>
                <a:latin typeface="Marianne"/>
                <a:ea typeface="Arial"/>
                <a:cs typeface="Marianne"/>
              </a:rPr>
              <a:t>1.c Solution  :</a:t>
            </a:r>
            <a:endParaRPr sz="2400">
              <a:latin typeface="Marianne"/>
              <a:cs typeface="Marianne"/>
            </a:endParaRPr>
          </a:p>
          <a:p>
            <a:pPr marL="0" indent="0">
              <a:buFont typeface="Arial"/>
              <a:buNone/>
              <a:defRPr/>
            </a:pPr>
            <a:r>
              <a:rPr lang="fr-FR" sz="2400" b="1" i="0" strike="noStrike" cap="none" spc="0">
                <a:solidFill>
                  <a:srgbClr val="337AB7"/>
                </a:solidFill>
                <a:latin typeface="Consolas"/>
                <a:ea typeface="Consolas"/>
                <a:cs typeface="Consolas"/>
              </a:rPr>
              <a:t>{{ _.base_url }}</a:t>
            </a:r>
            <a:r>
              <a:rPr lang="fr-FR" sz="2400" b="0" i="0" strike="noStrike" cap="none" spc="0">
                <a:solidFill>
                  <a:schemeClr val="tx1"/>
                </a:solidFill>
                <a:latin typeface="Consolas"/>
                <a:ea typeface="Consolas"/>
                <a:cs typeface="Consolas"/>
              </a:rPr>
              <a:t>metadatablocks/</a:t>
            </a:r>
            <a:r>
              <a:rPr lang="fr-FR" sz="2400" b="1" i="0" strike="noStrike" cap="none" spc="0">
                <a:solidFill>
                  <a:srgbClr val="C55B28"/>
                </a:solidFill>
                <a:latin typeface="Consolas"/>
                <a:ea typeface="Consolas"/>
                <a:cs typeface="Consolas"/>
              </a:rPr>
              <a:t>{bloc}</a:t>
            </a:r>
            <a:endParaRPr sz="2400" b="1">
              <a:solidFill>
                <a:srgbClr val="C55B28"/>
              </a:solidFill>
              <a:latin typeface="Consolas"/>
            </a:endParaRPr>
          </a:p>
          <a:p>
            <a:pPr marL="0" indent="0">
              <a:buFont typeface="Arial"/>
              <a:buNone/>
              <a:defRPr/>
            </a:pPr>
            <a:r>
              <a:rPr lang="fr-FR" sz="2400"/>
              <a:t>Exemple, p</a:t>
            </a:r>
            <a:r>
              <a:rPr sz="2400"/>
              <a:t>our « </a:t>
            </a:r>
            <a:r>
              <a:rPr sz="2400">
                <a:latin typeface="Marianne"/>
              </a:rPr>
              <a:t>Life Science</a:t>
            </a:r>
            <a:r>
              <a:rPr lang="fr-FR" sz="2400">
                <a:latin typeface="Marianne"/>
              </a:rPr>
              <a:t>s</a:t>
            </a:r>
            <a:r>
              <a:rPr sz="2400"/>
              <a:t> » :</a:t>
            </a:r>
            <a:r>
              <a:rPr lang="fr-FR" sz="2400"/>
              <a:t> 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fr-FR" sz="2400" b="1" i="0" u="none" strike="noStrike" cap="none" spc="0">
                <a:solidFill>
                  <a:srgbClr val="337AB7"/>
                </a:solidFill>
                <a:latin typeface="Consolas"/>
                <a:ea typeface="Calibri"/>
                <a:cs typeface="Consolas"/>
              </a:rPr>
              <a:t>{{ _.base_url }}</a:t>
            </a:r>
            <a:r>
              <a:rPr lang="fr-FR" sz="2400" b="0" i="0" strike="noStrike" cap="none" spc="0">
                <a:solidFill>
                  <a:schemeClr val="tx1"/>
                </a:solidFill>
                <a:latin typeface="Consolas"/>
                <a:ea typeface="Consolas"/>
                <a:cs typeface="Consolas"/>
              </a:rPr>
              <a:t>metadatablocks/biomedical</a:t>
            </a:r>
            <a:endParaRPr sz="2400">
              <a:latin typeface="Consolas"/>
              <a:cs typeface="Consolas"/>
            </a:endParaRPr>
          </a:p>
          <a:p>
            <a:pPr marL="0" indent="0">
              <a:buFont typeface="Arial"/>
              <a:buNone/>
              <a:defRPr/>
            </a:pPr>
            <a:r>
              <a:rPr lang="fr-FR" sz="2400" b="0" i="0" strike="noStrike" cap="none" spc="0">
                <a:latin typeface="Consolas"/>
                <a:ea typeface="Consolas"/>
                <a:cs typeface="Consolas"/>
              </a:rPr>
              <a:t> </a:t>
            </a:r>
            <a:endParaRPr lang="fr-FR" sz="2400" b="0" i="0" u="none" strike="noStrike" cap="none" spc="0">
              <a:solidFill>
                <a:schemeClr val="tx1"/>
              </a:solidFill>
              <a:latin typeface="Calibri"/>
              <a:ea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r>
              <a:rPr lang="fr-FR" sz="2400" b="1"/>
              <a:t>NB</a:t>
            </a:r>
            <a:r>
              <a:rPr sz="2400"/>
              <a:t> : ces appels peuvent se faire directement dans un navigateur web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8241444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xfrm>
            <a:off x="0" y="6410324"/>
            <a:ext cx="592137" cy="365124"/>
          </a:xfrm>
        </p:spPr>
        <p:txBody>
          <a:bodyPr/>
          <a:lstStyle/>
          <a:p>
            <a:pPr>
              <a:defRPr/>
            </a:pPr>
            <a:fld id="{AF5B7323-67DA-62D9-DAB6-CC5E5E5FC2E6}" type="slidenum">
              <a:rPr lang="en-US"/>
              <a:t>25</a:t>
            </a:fld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Les différentes APIs</a:t>
            </a:r>
            <a:endParaRPr/>
          </a:p>
        </p:txBody>
      </p:sp>
      <p:sp>
        <p:nvSpPr>
          <p:cNvPr id="6" name="Espace réservé du contenu 5"/>
          <p:cNvSpPr>
            <a:spLocks noGrp="1"/>
          </p:cNvSpPr>
          <p:nvPr>
            <p:ph idx="13"/>
          </p:nvPr>
        </p:nvSpPr>
        <p:spPr bwMode="auto">
          <a:xfrm>
            <a:off x="838200" y="2052312"/>
            <a:ext cx="10525125" cy="4185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fr-FR">
                <a:solidFill>
                  <a:schemeClr val="accent1"/>
                </a:solidFill>
                <a:latin typeface="Consolas"/>
                <a:cs typeface="Arial"/>
              </a:rPr>
              <a:t>Search</a:t>
            </a:r>
            <a:r>
              <a:rPr lang="fr-FR">
                <a:solidFill>
                  <a:schemeClr val="accent1"/>
                </a:solidFill>
                <a:latin typeface="Arial"/>
                <a:cs typeface="Arial"/>
              </a:rPr>
              <a:t> : Recherche</a:t>
            </a:r>
            <a:endParaRPr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defRPr/>
            </a:pPr>
            <a:r>
              <a:rPr lang="fr-FR">
                <a:latin typeface="Consolas"/>
                <a:cs typeface="Arial"/>
              </a:rPr>
              <a:t>Native</a:t>
            </a:r>
            <a:r>
              <a:rPr lang="fr-FR">
                <a:latin typeface="Arial"/>
                <a:cs typeface="Arial"/>
              </a:rPr>
              <a:t> : Fonctionnalités principales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fr-FR">
                <a:latin typeface="Arial"/>
                <a:ea typeface="Arial"/>
                <a:cs typeface="Arial"/>
              </a:rPr>
              <a:t>⚠ </a:t>
            </a:r>
            <a:r>
              <a:rPr lang="fr-FR">
                <a:latin typeface="Consolas"/>
                <a:ea typeface="Arial"/>
                <a:cs typeface="Arial"/>
              </a:rPr>
              <a:t>Direct Upload/Replace</a:t>
            </a:r>
            <a:r>
              <a:rPr lang="fr-FR">
                <a:latin typeface="Arial"/>
                <a:ea typeface="Arial"/>
                <a:cs typeface="Arial"/>
              </a:rPr>
              <a:t> : Téléversement des fichiers</a:t>
            </a:r>
            <a:endParaRPr lang="fr-FR">
              <a:latin typeface="Arial"/>
              <a:cs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fr-FR">
                <a:latin typeface="Consolas"/>
                <a:cs typeface="Arial"/>
              </a:rPr>
              <a:t>Data Access</a:t>
            </a:r>
            <a:r>
              <a:rPr lang="fr-FR">
                <a:latin typeface="Arial"/>
                <a:cs typeface="Arial"/>
              </a:rPr>
              <a:t> : Téléchargement de fichiers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fr-FR">
                <a:latin typeface="Consolas"/>
                <a:cs typeface="Arial"/>
              </a:rPr>
              <a:t>Metrics</a:t>
            </a:r>
            <a:r>
              <a:rPr lang="fr-FR">
                <a:latin typeface="Arial"/>
                <a:cs typeface="Arial"/>
              </a:rPr>
              <a:t> : Statistiques d’utilisation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fr-FR">
                <a:latin typeface="Consolas"/>
                <a:ea typeface="Arial"/>
                <a:cs typeface="Arial"/>
              </a:rPr>
              <a:t>SWORD</a:t>
            </a:r>
            <a:r>
              <a:rPr lang="fr-FR">
                <a:latin typeface="Arial"/>
                <a:ea typeface="Arial"/>
                <a:cs typeface="Arial"/>
              </a:rPr>
              <a:t> : Dépôt de fichiers et jeux de données</a:t>
            </a:r>
            <a:endParaRPr lang="fr-FR">
              <a:latin typeface="Arial"/>
              <a:cs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fr-FR">
                <a:solidFill>
                  <a:schemeClr val="bg2">
                    <a:lumMod val="50000"/>
                  </a:schemeClr>
                </a:solidFill>
                <a:latin typeface="Consolas"/>
                <a:ea typeface="Arial"/>
                <a:cs typeface="Arial"/>
              </a:rPr>
              <a:t>MyData</a:t>
            </a:r>
            <a:r>
              <a:rPr lang="fr-FR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⚠ non documentée</a:t>
            </a:r>
            <a:endParaRPr lang="fr-FR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E8C280-EBA0-4348-845F-2B9BB32CE2E9}" type="slidenum">
              <a:rPr lang="en-US"/>
              <a:t>26</a:t>
            </a:fld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482136"/>
            <a:ext cx="8896350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Rechercher des jeux de données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idx="13"/>
          </p:nvPr>
        </p:nvSpPr>
        <p:spPr bwMode="auto">
          <a:xfrm>
            <a:off x="838200" y="2052310"/>
            <a:ext cx="10525125" cy="43572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fr-FR">
                <a:latin typeface="Consolas"/>
                <a:cs typeface="Arial"/>
              </a:rPr>
              <a:t>API = Search ou MyData</a:t>
            </a:r>
            <a:endParaRPr/>
          </a:p>
          <a:p>
            <a:pPr marL="0" indent="0">
              <a:buNone/>
              <a:defRPr/>
            </a:pPr>
            <a:endParaRPr lang="fr-FR"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fr-FR"/>
              <a:t>Cas d’usage :</a:t>
            </a:r>
            <a:endParaRPr/>
          </a:p>
          <a:p>
            <a:pPr>
              <a:defRPr/>
            </a:pPr>
            <a:r>
              <a:rPr lang="fr-FR"/>
              <a:t>Recherche (</a:t>
            </a:r>
            <a:r>
              <a:rPr lang="fr-FR" b="1"/>
              <a:t>avancée)</a:t>
            </a:r>
            <a:r>
              <a:rPr lang="fr-FR"/>
              <a:t>, avec ou sans </a:t>
            </a:r>
            <a:r>
              <a:rPr lang="fr-FR" b="1"/>
              <a:t>authentification</a:t>
            </a:r>
            <a:r>
              <a:rPr lang="fr-FR"/>
              <a:t> (</a:t>
            </a:r>
            <a:r>
              <a:rPr lang="fr-FR">
                <a:latin typeface="Consolas"/>
                <a:cs typeface="Arial"/>
              </a:rPr>
              <a:t>Search</a:t>
            </a:r>
            <a:r>
              <a:rPr lang="fr-FR"/>
              <a:t>)</a:t>
            </a:r>
            <a:endParaRPr b="1"/>
          </a:p>
          <a:p>
            <a:pPr>
              <a:defRPr/>
            </a:pPr>
            <a:r>
              <a:rPr lang="fr-FR"/>
              <a:t>Récupérer les données d’un utilisateur (</a:t>
            </a:r>
            <a:r>
              <a:rPr lang="fr-FR">
                <a:latin typeface="Consolas"/>
              </a:rPr>
              <a:t>MyData</a:t>
            </a:r>
            <a:r>
              <a:rPr lang="fr-FR"/>
              <a:t>)</a:t>
            </a:r>
            <a:endParaRPr/>
          </a:p>
          <a:p>
            <a:pPr>
              <a:defRPr/>
            </a:pPr>
            <a:endParaRPr/>
          </a:p>
          <a:p>
            <a:pPr marL="0" indent="0">
              <a:buNone/>
              <a:defRPr/>
            </a:pPr>
            <a:r>
              <a:rPr lang="fr-FR" b="1"/>
              <a:t>NB :</a:t>
            </a:r>
            <a:endParaRPr b="1"/>
          </a:p>
          <a:p>
            <a:pPr>
              <a:defRPr/>
            </a:pPr>
            <a:r>
              <a:rPr lang="fr-FR"/>
              <a:t>Pour rechercher sur des métadonnées spécifiques</a:t>
            </a:r>
            <a:endParaRPr/>
          </a:p>
          <a:p>
            <a:pPr>
              <a:defRPr/>
            </a:pPr>
            <a:r>
              <a:rPr lang="fr-FR"/>
              <a:t>Pas toutes les métadonnées renvoyées (utiliser l‘</a:t>
            </a:r>
            <a:r>
              <a:rPr lang="fr-FR">
                <a:latin typeface="Consolas"/>
              </a:rPr>
              <a:t>API Native</a:t>
            </a:r>
            <a:r>
              <a:rPr lang="fr-FR"/>
              <a:t>)</a:t>
            </a:r>
            <a:endParaRPr/>
          </a:p>
          <a:p>
            <a:pPr>
              <a:defRPr/>
            </a:pPr>
            <a:r>
              <a:rPr lang="fr-FR"/>
              <a:t>⚠ Pagination ⚠ : résultats limités par page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564716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D0261AE-88A1-8ECA-A8D4-17D2FE1503D0}" type="slidenum">
              <a:rPr lang="en-US"/>
              <a:t>27</a:t>
            </a:fld>
            <a:endParaRPr lang="en-US"/>
          </a:p>
        </p:txBody>
      </p:sp>
      <p:sp>
        <p:nvSpPr>
          <p:cNvPr id="26734706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197" y="1482135"/>
            <a:ext cx="7489542" cy="365123"/>
          </a:xfrm>
          <a:prstGeom prst="rect">
            <a:avLst/>
          </a:prstGeo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sz="2400">
                <a:latin typeface="Marianne"/>
                <a:ea typeface="Marianne"/>
                <a:cs typeface="Marianne"/>
              </a:rPr>
              <a:t>Exercice 2 : Rechercher des données</a:t>
            </a:r>
          </a:p>
        </p:txBody>
      </p:sp>
      <p:sp>
        <p:nvSpPr>
          <p:cNvPr id="1422894226" name="Espace réservé du contenu 2"/>
          <p:cNvSpPr>
            <a:spLocks noGrp="1"/>
          </p:cNvSpPr>
          <p:nvPr>
            <p:ph idx="13"/>
          </p:nvPr>
        </p:nvSpPr>
        <p:spPr bwMode="auto">
          <a:xfrm>
            <a:off x="440266" y="2052308"/>
            <a:ext cx="11609505" cy="4310020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indent="0">
              <a:buFont typeface="Arial"/>
              <a:buNone/>
              <a:defRPr/>
            </a:pPr>
            <a:endParaRPr lang="fr-FR" sz="2400">
              <a:latin typeface="Marianne"/>
              <a:ea typeface="Arial"/>
              <a:cs typeface="Marianne"/>
            </a:endParaRPr>
          </a:p>
          <a:p>
            <a:pPr marL="0" indent="0">
              <a:buFont typeface="Arial"/>
              <a:buNone/>
              <a:defRPr/>
            </a:pPr>
            <a:r>
              <a:rPr sz="2400">
                <a:latin typeface="Marianne"/>
                <a:ea typeface="Arial"/>
                <a:cs typeface="Marianne"/>
              </a:rPr>
              <a:t>2.a Tester une nouvelle recherche :</a:t>
            </a:r>
            <a:endParaRPr sz="2400">
              <a:latin typeface="Marianne"/>
              <a:cs typeface="Marianne"/>
            </a:endParaRPr>
          </a:p>
          <a:p>
            <a:pPr marL="0" indent="0">
              <a:buFont typeface="Arial"/>
              <a:buNone/>
              <a:defRPr/>
            </a:pPr>
            <a:r>
              <a:rPr lang="fr-FR" sz="2400" b="1" i="0" strike="noStrike" cap="none" spc="0">
                <a:solidFill>
                  <a:srgbClr val="337AB7"/>
                </a:solidFill>
                <a:latin typeface="Consolas"/>
                <a:ea typeface="Consolas"/>
                <a:cs typeface="Consolas"/>
              </a:rPr>
              <a:t>{{ _.base_url }}</a:t>
            </a:r>
            <a:r>
              <a:rPr lang="fr-FR" sz="2400" b="0" i="0" strike="noStrike" cap="none" spc="0">
                <a:latin typeface="Consolas"/>
                <a:ea typeface="Consolas"/>
                <a:cs typeface="Consolas"/>
              </a:rPr>
              <a:t>search</a:t>
            </a:r>
            <a:r>
              <a:rPr lang="fr-FR" sz="2400">
                <a:latin typeface="Consolas"/>
                <a:ea typeface="Consolas"/>
                <a:cs typeface="Consolas"/>
              </a:rPr>
              <a:t> </a:t>
            </a:r>
          </a:p>
          <a:p>
            <a:pPr marL="0" indent="0">
              <a:buFont typeface="Arial"/>
              <a:buNone/>
              <a:defRPr/>
            </a:pPr>
            <a:r>
              <a:rPr lang="fr-FR" sz="2400" b="0" i="0" strike="noStrike" cap="none" spc="0">
                <a:latin typeface="Consolas"/>
                <a:ea typeface="Consolas"/>
                <a:cs typeface="Consolas"/>
              </a:rPr>
              <a:t>(utiliser le paramètre : q)</a:t>
            </a:r>
            <a:endParaRPr/>
          </a:p>
          <a:p>
            <a:pPr marL="0" indent="0">
              <a:buFont typeface="Arial"/>
              <a:buNone/>
              <a:defRPr/>
            </a:pPr>
            <a:endParaRPr lang="fr-FR" sz="2400" b="0" i="0" strike="noStrike" cap="none" spc="0">
              <a:latin typeface="Consolas"/>
              <a:ea typeface="Consolas"/>
              <a:cs typeface="Consolas"/>
            </a:endParaRPr>
          </a:p>
          <a:p>
            <a:pPr marL="0" indent="0">
              <a:buFont typeface="Arial"/>
              <a:buNone/>
              <a:defRPr/>
            </a:pPr>
            <a:r>
              <a:rPr lang="fr-FR" sz="2400" b="0" i="0" u="none" strike="noStrike" cap="none" spc="0">
                <a:solidFill>
                  <a:schemeClr val="tx1"/>
                </a:solidFill>
                <a:latin typeface="Marianne"/>
                <a:ea typeface="Arial"/>
                <a:cs typeface="Marianne"/>
              </a:rPr>
              <a:t>2.b Filtrer sur un champ de métadonnées :</a:t>
            </a:r>
            <a:endParaRPr sz="2400" b="0" i="0" strike="noStrike" cap="none" spc="0">
              <a:latin typeface="Marianne"/>
              <a:cs typeface="Marianne"/>
            </a:endParaRPr>
          </a:p>
          <a:p>
            <a:pPr marL="0" indent="0">
              <a:buFont typeface="Arial"/>
              <a:buNone/>
              <a:defRPr/>
            </a:pPr>
            <a:r>
              <a:rPr lang="fr-FR" sz="2400" b="1" i="0" strike="noStrike" cap="none" spc="0">
                <a:solidFill>
                  <a:srgbClr val="337AB7"/>
                </a:solidFill>
                <a:latin typeface="Consolas"/>
                <a:ea typeface="Consolas"/>
                <a:cs typeface="Consolas"/>
              </a:rPr>
              <a:t>{{ _.base_url }}</a:t>
            </a:r>
            <a:r>
              <a:rPr lang="fr-FR" sz="2400" b="0" i="0" strike="noStrike" cap="none" spc="0">
                <a:latin typeface="Consolas"/>
                <a:ea typeface="Consolas"/>
                <a:cs typeface="Consolas"/>
              </a:rPr>
              <a:t>search?q=</a:t>
            </a:r>
            <a:r>
              <a:rPr lang="fr-FR" sz="2400" b="1" i="0" strike="noStrike" cap="none" spc="0">
                <a:solidFill>
                  <a:srgbClr val="C55B28"/>
                </a:solidFill>
                <a:latin typeface="Consolas"/>
                <a:ea typeface="Consolas"/>
                <a:cs typeface="Consolas"/>
              </a:rPr>
              <a:t>{valeur}</a:t>
            </a:r>
            <a:r>
              <a:rPr lang="fr-FR" sz="2400" b="0" i="0" strike="noStrike" cap="none" spc="0">
                <a:solidFill>
                  <a:schemeClr val="tx1"/>
                </a:solidFill>
                <a:latin typeface="Consolas"/>
                <a:ea typeface="Consolas"/>
                <a:cs typeface="Consolas"/>
              </a:rPr>
              <a:t>&amp;fq=</a:t>
            </a:r>
            <a:r>
              <a:rPr lang="fr-FR" sz="2400" b="1" i="0" strike="noStrike" cap="none" spc="0">
                <a:solidFill>
                  <a:srgbClr val="C55B28"/>
                </a:solidFill>
                <a:latin typeface="Consolas"/>
                <a:cs typeface="Consolas"/>
              </a:rPr>
              <a:t>{</a:t>
            </a:r>
            <a:r>
              <a:rPr lang="fr-FR" sz="2400" b="1" i="0" u="none" strike="noStrike" cap="none" spc="0">
                <a:solidFill>
                  <a:srgbClr val="C55B28"/>
                </a:solidFill>
                <a:latin typeface="Consolas"/>
                <a:cs typeface="Consolas"/>
              </a:rPr>
              <a:t>champ}</a:t>
            </a:r>
            <a:r>
              <a:rPr lang="fr-FR" sz="2400" b="0" i="0" u="none" strike="noStrike" cap="none" spc="0">
                <a:solidFill>
                  <a:schemeClr val="tx1"/>
                </a:solidFill>
                <a:latin typeface="Consolas"/>
                <a:cs typeface="Consolas"/>
              </a:rPr>
              <a:t>:</a:t>
            </a:r>
            <a:r>
              <a:rPr lang="fr-FR" sz="2400" b="1" i="0" u="none" strike="noStrike" cap="none" spc="0">
                <a:solidFill>
                  <a:srgbClr val="C55B28"/>
                </a:solidFill>
                <a:latin typeface="Consolas"/>
                <a:ea typeface="Consolas"/>
                <a:cs typeface="Consolas"/>
              </a:rPr>
              <a:t>{valeur}</a:t>
            </a:r>
            <a:endParaRPr sz="2400" b="1" i="0" strike="noStrike" cap="none" spc="0">
              <a:solidFill>
                <a:srgbClr val="C55B28"/>
              </a:solidFill>
              <a:latin typeface="Consolas"/>
              <a:cs typeface="Consola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 bwMode="auto">
          <a:xfrm>
            <a:off x="838200" y="1482136"/>
            <a:ext cx="9486900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  <a:ea typeface="Marianne"/>
                <a:cs typeface="Marianne"/>
              </a:rPr>
              <a:t>Exercice 2 : Rechercher des données</a:t>
            </a:r>
            <a:endParaRPr/>
          </a:p>
          <a:p>
            <a:pPr>
              <a:defRPr/>
            </a:pP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3"/>
          </p:nvPr>
        </p:nvSpPr>
        <p:spPr bwMode="auto">
          <a:xfrm>
            <a:off x="838200" y="2023735"/>
            <a:ext cx="10906125" cy="4129415"/>
          </a:xfrm>
        </p:spPr>
        <p:txBody>
          <a:bodyPr>
            <a:normAutofit/>
          </a:bodyPr>
          <a:lstStyle/>
          <a:p>
            <a:pPr marL="0" indent="0">
              <a:buFont typeface="Arial"/>
              <a:buNone/>
              <a:defRPr/>
            </a:pPr>
            <a:r>
              <a:rPr lang="fr-FR">
                <a:latin typeface="Marianne"/>
                <a:ea typeface="Arial"/>
                <a:cs typeface="Marianne"/>
              </a:rPr>
              <a:t>2.c Limiter le nombre de résultats par page :</a:t>
            </a:r>
            <a:endParaRPr lang="fr-FR">
              <a:latin typeface="Arial"/>
              <a:ea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endParaRPr lang="fr-FR">
              <a:latin typeface="Consolas"/>
              <a:ea typeface="Consolas"/>
              <a:cs typeface="Consolas"/>
            </a:endParaRPr>
          </a:p>
          <a:p>
            <a:pPr marL="0" indent="0">
              <a:buFont typeface="Arial"/>
              <a:buNone/>
              <a:defRPr/>
            </a:pPr>
            <a:endParaRPr lang="fr-FR">
              <a:latin typeface="Consolas"/>
              <a:ea typeface="Consolas"/>
              <a:cs typeface="Consolas"/>
            </a:endParaRPr>
          </a:p>
          <a:p>
            <a:pPr marL="0" indent="0">
              <a:buFont typeface="Arial"/>
              <a:buNone/>
              <a:defRPr/>
            </a:pPr>
            <a:endParaRPr lang="fr-FR">
              <a:latin typeface="Marianne"/>
              <a:ea typeface="Arial"/>
              <a:cs typeface="Marianne"/>
            </a:endParaRPr>
          </a:p>
          <a:p>
            <a:pPr marL="0" indent="0">
              <a:buFont typeface="Arial"/>
              <a:buNone/>
              <a:defRPr/>
            </a:pPr>
            <a:r>
              <a:rPr lang="fr-FR">
                <a:latin typeface="Marianne"/>
                <a:ea typeface="Arial"/>
                <a:cs typeface="Marianne"/>
              </a:rPr>
              <a:t>2.d Récupérer un champ additionnel de métadonnées :</a:t>
            </a:r>
            <a:endParaRPr lang="fr-FR">
              <a:latin typeface="Marianne"/>
              <a:cs typeface="Marianne"/>
            </a:endParaRPr>
          </a:p>
          <a:p>
            <a:pPr>
              <a:defRPr/>
            </a:pPr>
            <a:endParaRPr lang="fr-FR"/>
          </a:p>
        </p:txBody>
      </p:sp>
      <p:sp>
        <p:nvSpPr>
          <p:cNvPr id="5" name="ZoneTexte 4"/>
          <p:cNvSpPr txBox="1"/>
          <p:nvPr/>
        </p:nvSpPr>
        <p:spPr bwMode="auto">
          <a:xfrm>
            <a:off x="838200" y="2638425"/>
            <a:ext cx="11353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500" b="1">
                <a:solidFill>
                  <a:srgbClr val="337AB7"/>
                </a:solidFill>
                <a:latin typeface="Consolas"/>
                <a:ea typeface="Consolas"/>
                <a:cs typeface="Consolas"/>
              </a:rPr>
              <a:t>{{ _.base_url }}</a:t>
            </a:r>
            <a:r>
              <a:rPr lang="fr-FR" sz="2500">
                <a:latin typeface="Consolas"/>
                <a:ea typeface="Consolas"/>
                <a:cs typeface="Consolas"/>
              </a:rPr>
              <a:t/>
            </a:r>
            <a:br>
              <a:rPr lang="fr-FR" sz="2500">
                <a:latin typeface="Consolas"/>
                <a:ea typeface="Consolas"/>
                <a:cs typeface="Consolas"/>
              </a:rPr>
            </a:br>
            <a:r>
              <a:rPr lang="fr-FR" sz="2500">
                <a:latin typeface="Consolas"/>
                <a:ea typeface="Consolas"/>
                <a:cs typeface="Consolas"/>
              </a:rPr>
              <a:t>search?per_page=</a:t>
            </a:r>
            <a:r>
              <a:rPr lang="fr-FR" sz="2500" b="1">
                <a:solidFill>
                  <a:srgbClr val="C55B28"/>
                </a:solidFill>
                <a:latin typeface="Consolas"/>
                <a:ea typeface="Consolas"/>
                <a:cs typeface="Consolas"/>
              </a:rPr>
              <a:t>{##}</a:t>
            </a:r>
            <a:r>
              <a:rPr lang="fr-FR" sz="2500">
                <a:latin typeface="Consolas"/>
                <a:ea typeface="Consolas"/>
                <a:cs typeface="Consolas"/>
              </a:rPr>
              <a:t>&amp;q=</a:t>
            </a:r>
            <a:r>
              <a:rPr lang="fr-FR" sz="2500" b="1">
                <a:solidFill>
                  <a:srgbClr val="C55B28"/>
                </a:solidFill>
                <a:latin typeface="Consolas"/>
                <a:ea typeface="Consolas"/>
                <a:cs typeface="Consolas"/>
              </a:rPr>
              <a:t>{valeur}</a:t>
            </a:r>
            <a:r>
              <a:rPr lang="fr-FR" sz="2500">
                <a:latin typeface="Consolas"/>
                <a:ea typeface="Consolas"/>
                <a:cs typeface="Consolas"/>
              </a:rPr>
              <a:t>&amp;fq=</a:t>
            </a:r>
            <a:r>
              <a:rPr lang="fr-FR" sz="2500" b="1">
                <a:solidFill>
                  <a:srgbClr val="C55B28"/>
                </a:solidFill>
                <a:latin typeface="Consolas"/>
                <a:ea typeface="Consolas"/>
                <a:cs typeface="Consolas"/>
              </a:rPr>
              <a:t>{champ}</a:t>
            </a:r>
            <a:r>
              <a:rPr lang="fr-FR" sz="2500">
                <a:latin typeface="Consolas"/>
                <a:ea typeface="Consolas"/>
                <a:cs typeface="Consolas"/>
              </a:rPr>
              <a:t>:</a:t>
            </a:r>
            <a:r>
              <a:rPr lang="fr-FR" sz="2500" b="1">
                <a:solidFill>
                  <a:srgbClr val="C55B28"/>
                </a:solidFill>
                <a:latin typeface="Consolas"/>
                <a:ea typeface="Consolas"/>
                <a:cs typeface="Consolas"/>
              </a:rPr>
              <a:t>{valeur}</a:t>
            </a:r>
          </a:p>
        </p:txBody>
      </p:sp>
      <p:sp>
        <p:nvSpPr>
          <p:cNvPr id="6" name="ZoneTexte 5"/>
          <p:cNvSpPr txBox="1"/>
          <p:nvPr/>
        </p:nvSpPr>
        <p:spPr bwMode="auto">
          <a:xfrm>
            <a:off x="838200" y="4772025"/>
            <a:ext cx="11353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500" b="1">
                <a:solidFill>
                  <a:srgbClr val="337AB7"/>
                </a:solidFill>
                <a:latin typeface="Consolas"/>
                <a:ea typeface="calibri"/>
                <a:cs typeface="Consolas"/>
              </a:rPr>
              <a:t>{{ _.base_url }}</a:t>
            </a:r>
            <a:r>
              <a:rPr lang="fr-FR" sz="2500">
                <a:latin typeface="Consolas"/>
                <a:ea typeface="calibri"/>
                <a:cs typeface="Consolas"/>
              </a:rPr>
              <a:t/>
            </a:r>
            <a:br>
              <a:rPr lang="fr-FR" sz="2500">
                <a:latin typeface="Consolas"/>
                <a:ea typeface="calibri"/>
                <a:cs typeface="Consolas"/>
              </a:rPr>
            </a:br>
            <a:r>
              <a:rPr lang="fr-FR" sz="2500">
                <a:latin typeface="Consolas"/>
                <a:ea typeface="calibri"/>
                <a:cs typeface="Consolas"/>
              </a:rPr>
              <a:t>search?per_page=</a:t>
            </a:r>
            <a:r>
              <a:rPr lang="fr-FR" sz="2500" b="1">
                <a:solidFill>
                  <a:srgbClr val="C55B28"/>
                </a:solidFill>
                <a:latin typeface="Consolas"/>
                <a:ea typeface="calibri"/>
                <a:cs typeface="Consolas"/>
              </a:rPr>
              <a:t>1</a:t>
            </a:r>
            <a:r>
              <a:rPr lang="fr-FR" sz="2500">
                <a:latin typeface="Consolas"/>
                <a:ea typeface="calibri"/>
                <a:cs typeface="Consolas"/>
              </a:rPr>
              <a:t>&amp;q=</a:t>
            </a:r>
            <a:r>
              <a:rPr lang="fr-FR" sz="2500" b="1">
                <a:solidFill>
                  <a:srgbClr val="C55B28"/>
                </a:solidFill>
                <a:latin typeface="Consolas"/>
                <a:ea typeface="calibri"/>
                <a:cs typeface="Consolas"/>
              </a:rPr>
              <a:t>tree</a:t>
            </a:r>
            <a:r>
              <a:rPr lang="fr-FR" sz="2500">
                <a:latin typeface="Consolas"/>
                <a:ea typeface="calibri"/>
                <a:cs typeface="Consolas"/>
              </a:rPr>
              <a:t>&amp;fq=</a:t>
            </a:r>
            <a:r>
              <a:rPr lang="fr-FR" sz="2500" b="1">
                <a:solidFill>
                  <a:srgbClr val="C55B28"/>
                </a:solidFill>
                <a:latin typeface="Consolas"/>
                <a:ea typeface="calibri"/>
                <a:cs typeface="Consolas"/>
              </a:rPr>
              <a:t>title</a:t>
            </a:r>
            <a:r>
              <a:rPr lang="fr-FR" sz="2500">
                <a:latin typeface="Consolas"/>
                <a:ea typeface="calibri"/>
                <a:cs typeface="Consolas"/>
              </a:rPr>
              <a:t>:</a:t>
            </a:r>
            <a:r>
              <a:rPr lang="fr-FR" sz="2500" b="1">
                <a:solidFill>
                  <a:srgbClr val="C55B28"/>
                </a:solidFill>
                <a:latin typeface="Consolas"/>
                <a:ea typeface="calibri"/>
                <a:cs typeface="Consolas"/>
              </a:rPr>
              <a:t>tree</a:t>
            </a:r>
            <a:r>
              <a:rPr lang="fr-FR" sz="2500">
                <a:latin typeface="Consolas"/>
                <a:ea typeface="calibri"/>
                <a:cs typeface="Consolas"/>
              </a:rPr>
              <a:t/>
            </a:r>
            <a:br>
              <a:rPr lang="fr-FR" sz="2500">
                <a:latin typeface="Consolas"/>
                <a:ea typeface="calibri"/>
                <a:cs typeface="Consolas"/>
              </a:rPr>
            </a:br>
            <a:r>
              <a:rPr lang="fr-FR" sz="2500">
                <a:latin typeface="Consolas"/>
                <a:ea typeface="calibri"/>
                <a:cs typeface="Consolas"/>
              </a:rPr>
              <a:t>&amp;metadata_fields=</a:t>
            </a:r>
            <a:r>
              <a:rPr lang="fr-FR" sz="2500" b="1">
                <a:solidFill>
                  <a:srgbClr val="C55B28"/>
                </a:solidFill>
                <a:latin typeface="Consolas"/>
                <a:ea typeface="calibri"/>
                <a:cs typeface="Consolas"/>
              </a:rPr>
              <a:t>{bloc}</a:t>
            </a:r>
            <a:r>
              <a:rPr lang="fr-FR" sz="2500">
                <a:latin typeface="Consolas"/>
                <a:ea typeface="calibri"/>
                <a:cs typeface="Consolas"/>
              </a:rPr>
              <a:t>:</a:t>
            </a:r>
            <a:r>
              <a:rPr lang="fr-FR" sz="2500" b="1">
                <a:solidFill>
                  <a:srgbClr val="C55B28"/>
                </a:solidFill>
                <a:latin typeface="Consolas"/>
                <a:ea typeface="calibri"/>
                <a:cs typeface="Consolas"/>
              </a:rPr>
              <a:t>{champ}</a:t>
            </a:r>
            <a:endParaRPr lang="fr-FR" sz="2500" b="1">
              <a:solidFill>
                <a:srgbClr val="C55B28"/>
              </a:solidFill>
              <a:latin typeface="Consolas"/>
              <a:cs typeface="Consola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9796914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A263FDE-C759-DEB7-5F26-F669D0F177AC}" type="slidenum">
              <a:rPr lang="en-US"/>
              <a:t>29</a:t>
            </a:fld>
            <a:endParaRPr lang="en-US"/>
          </a:p>
        </p:txBody>
      </p:sp>
      <p:sp>
        <p:nvSpPr>
          <p:cNvPr id="82471243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198" y="1482136"/>
            <a:ext cx="8848725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sz="2400">
                <a:latin typeface="Marianne"/>
                <a:cs typeface="Marianne"/>
              </a:rPr>
              <a:t>Bonne pratique avec Insomnia</a:t>
            </a:r>
            <a:endParaRPr/>
          </a:p>
        </p:txBody>
      </p:sp>
      <p:sp>
        <p:nvSpPr>
          <p:cNvPr id="1249632414" name="Espace réservé du contenu 2"/>
          <p:cNvSpPr>
            <a:spLocks noGrp="1"/>
          </p:cNvSpPr>
          <p:nvPr>
            <p:ph idx="13"/>
          </p:nvPr>
        </p:nvSpPr>
        <p:spPr bwMode="auto">
          <a:xfrm>
            <a:off x="838198" y="2052310"/>
            <a:ext cx="10650416" cy="31851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indent="0">
              <a:buFont typeface="Arial"/>
              <a:buNone/>
              <a:defRPr/>
            </a:pPr>
            <a:r>
              <a:rPr sz="2000">
                <a:latin typeface="Arial"/>
                <a:cs typeface="Arial"/>
              </a:rPr>
              <a:t>Transformer les paramètres pour les éditer/(dés)activer facilement :  </a:t>
            </a:r>
            <a:r>
              <a:rPr lang="fr-FR" sz="2000">
                <a:latin typeface="Arial"/>
                <a:cs typeface="Arial"/>
              </a:rPr>
              <a:t/>
            </a:r>
            <a:br>
              <a:rPr lang="fr-FR" sz="2000">
                <a:latin typeface="Arial"/>
                <a:cs typeface="Arial"/>
              </a:rPr>
            </a:br>
            <a:r>
              <a:rPr sz="2000">
                <a:latin typeface="Arial"/>
                <a:cs typeface="Arial"/>
              </a:rPr>
              <a:t>Onglet « Query » —&gt; Import from URL</a:t>
            </a:r>
            <a:endParaRPr>
              <a:latin typeface="Arial"/>
              <a:cs typeface="Arial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156" y="3036093"/>
            <a:ext cx="3724275" cy="3219449"/>
          </a:xfrm>
          <a:prstGeom prst="rect">
            <a:avLst/>
          </a:prstGeom>
          <a:ln w="38100">
            <a:solidFill>
              <a:srgbClr val="C55B28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133853" y="2837229"/>
            <a:ext cx="6819900" cy="3371850"/>
          </a:xfrm>
          <a:prstGeom prst="rect">
            <a:avLst/>
          </a:prstGeom>
          <a:ln w="38100">
            <a:solidFill>
              <a:srgbClr val="C55B28"/>
            </a:solidFill>
          </a:ln>
        </p:spPr>
      </p:pic>
      <p:sp>
        <p:nvSpPr>
          <p:cNvPr id="11" name="Rectangle à coins arrondis 10"/>
          <p:cNvSpPr/>
          <p:nvPr/>
        </p:nvSpPr>
        <p:spPr bwMode="auto">
          <a:xfrm>
            <a:off x="1094153" y="3219937"/>
            <a:ext cx="3196493" cy="22664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Rectangle à coins arrondis 1"/>
          <p:cNvSpPr/>
          <p:nvPr/>
        </p:nvSpPr>
        <p:spPr bwMode="auto">
          <a:xfrm>
            <a:off x="695571" y="5851406"/>
            <a:ext cx="930028" cy="25240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Rectangle à coins arrondis 11"/>
          <p:cNvSpPr/>
          <p:nvPr/>
        </p:nvSpPr>
        <p:spPr bwMode="auto">
          <a:xfrm>
            <a:off x="5189415" y="4806463"/>
            <a:ext cx="4195886" cy="1344244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2265059" y="3588203"/>
            <a:ext cx="480645" cy="2491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6" name="Connecteur en angle 5"/>
          <p:cNvCxnSpPr>
            <a:cxnSpLocks/>
            <a:stCxn id="13" idx="2"/>
            <a:endCxn id="2" idx="0"/>
          </p:cNvCxnSpPr>
          <p:nvPr/>
        </p:nvCxnSpPr>
        <p:spPr bwMode="auto">
          <a:xfrm rot="5400000">
            <a:off x="825958" y="4171981"/>
            <a:ext cx="2014053" cy="1344796"/>
          </a:xfrm>
          <a:prstGeom prst="bentConnector3">
            <a:avLst>
              <a:gd name="adj1" fmla="val 50000"/>
            </a:avLst>
          </a:prstGeom>
          <a:ln w="57150">
            <a:solidFill>
              <a:srgbClr val="C55B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en angle 15"/>
          <p:cNvCxnSpPr>
            <a:cxnSpLocks/>
            <a:stCxn id="2" idx="3"/>
          </p:cNvCxnSpPr>
          <p:nvPr/>
        </p:nvCxnSpPr>
        <p:spPr bwMode="auto">
          <a:xfrm flipV="1">
            <a:off x="1625600" y="5442472"/>
            <a:ext cx="3782646" cy="535139"/>
          </a:xfrm>
          <a:prstGeom prst="bentConnector3">
            <a:avLst>
              <a:gd name="adj1" fmla="val 50000"/>
            </a:avLst>
          </a:prstGeom>
          <a:ln w="57150">
            <a:solidFill>
              <a:srgbClr val="C55B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1" y="1482136"/>
            <a:ext cx="6824748" cy="365125"/>
          </a:xfrm>
        </p:spPr>
        <p:txBody>
          <a:bodyPr>
            <a:normAutofit fontScale="85000" lnSpcReduction="20000"/>
          </a:bodyPr>
          <a:lstStyle/>
          <a:p>
            <a:pPr algn="ctr">
              <a:defRPr/>
            </a:pPr>
            <a:r>
              <a:rPr lang="fr-FR"/>
              <a:t>Liste des exercices corrigés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3"/>
          </p:nvPr>
        </p:nvSpPr>
        <p:spPr bwMode="auto">
          <a:xfrm>
            <a:off x="890954" y="2102338"/>
            <a:ext cx="5933795" cy="42124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fr-FR" cap="small" dirty="0">
                <a:latin typeface="Arial"/>
                <a:cs typeface="Arial"/>
              </a:rPr>
              <a:t>0.	Configuration du client</a:t>
            </a:r>
            <a:endParaRPr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fr-FR" cap="small" dirty="0">
                <a:latin typeface="Arial"/>
                <a:cs typeface="Arial"/>
              </a:rPr>
              <a:t>     Les appels</a:t>
            </a:r>
            <a:endParaRPr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fr-FR" cap="small" dirty="0">
                <a:latin typeface="Arial"/>
                <a:cs typeface="Arial"/>
              </a:rPr>
              <a:t>     Rechercher</a:t>
            </a:r>
            <a:endParaRPr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fr-FR" cap="small" dirty="0">
                <a:latin typeface="Arial"/>
                <a:cs typeface="Arial"/>
              </a:rPr>
              <a:t>     Collections</a:t>
            </a:r>
            <a:endParaRPr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fr-FR" cap="small" dirty="0">
                <a:latin typeface="Arial"/>
                <a:cs typeface="Arial"/>
              </a:rPr>
              <a:t>     Gestion collections</a:t>
            </a:r>
            <a:endParaRPr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fr-FR" cap="small" dirty="0">
                <a:latin typeface="Arial"/>
                <a:cs typeface="Arial"/>
              </a:rPr>
              <a:t>     Jeu de données</a:t>
            </a:r>
            <a:endParaRPr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fr-FR" cap="small" dirty="0">
                <a:latin typeface="Arial"/>
                <a:cs typeface="Arial"/>
              </a:rPr>
              <a:t>     Gestion jeu de données</a:t>
            </a:r>
            <a:endParaRPr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fr-FR" cap="small" dirty="0">
                <a:latin typeface="Arial"/>
                <a:cs typeface="Arial"/>
              </a:rPr>
              <a:t>     Dépôt de fichier(s)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fr-FR" cap="small" dirty="0">
                <a:latin typeface="Arial"/>
                <a:cs typeface="Arial"/>
              </a:rPr>
              <a:t>     Téléchargement de fichier(s)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fr-FR" cap="small" dirty="0">
                <a:latin typeface="Arial"/>
                <a:cs typeface="Arial"/>
              </a:rPr>
              <a:t>     Métriques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9888290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6C863D2-68FB-1F6F-11D5-DA4256301C4F}" type="slidenum">
              <a:rPr lang="en-US"/>
              <a:t>30</a:t>
            </a:fld>
            <a:endParaRPr lang="en-US"/>
          </a:p>
        </p:txBody>
      </p:sp>
      <p:sp>
        <p:nvSpPr>
          <p:cNvPr id="181155183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197" y="1482136"/>
            <a:ext cx="7489543" cy="365123"/>
          </a:xfrm>
          <a:prstGeom prst="rect">
            <a:avLst/>
          </a:prstGeo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sz="2400">
                <a:latin typeface="Marianne"/>
                <a:ea typeface="Marianne"/>
                <a:cs typeface="Marianne"/>
              </a:rPr>
              <a:t>Exercice 2 : Correction</a:t>
            </a:r>
            <a:endParaRPr/>
          </a:p>
        </p:txBody>
      </p:sp>
      <p:sp>
        <p:nvSpPr>
          <p:cNvPr id="587316385" name="Espace réservé du contenu 2"/>
          <p:cNvSpPr>
            <a:spLocks noGrp="1"/>
          </p:cNvSpPr>
          <p:nvPr>
            <p:ph idx="13"/>
          </p:nvPr>
        </p:nvSpPr>
        <p:spPr bwMode="auto">
          <a:xfrm>
            <a:off x="838197" y="2052309"/>
            <a:ext cx="11115189" cy="4624715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indent="0">
              <a:buFont typeface="Arial"/>
              <a:buNone/>
              <a:defRPr/>
            </a:pPr>
            <a:r>
              <a:rPr sz="2400">
                <a:latin typeface="Arial"/>
                <a:ea typeface="Arial"/>
                <a:cs typeface="Arial"/>
              </a:rPr>
              <a:t>2.a Tester une nouvelle recherche :</a:t>
            </a:r>
            <a:endParaRPr/>
          </a:p>
          <a:p>
            <a:pPr marL="0" indent="0">
              <a:buFont typeface="Arial"/>
              <a:buNone/>
              <a:defRPr/>
            </a:pPr>
            <a:endParaRPr lang="fr-FR" sz="2100" b="0" i="0" strike="noStrike" cap="none" spc="0">
              <a:latin typeface="Consolas"/>
              <a:ea typeface="Consolas"/>
              <a:cs typeface="Consolas"/>
            </a:endParaRPr>
          </a:p>
          <a:p>
            <a:pPr marL="0" indent="0">
              <a:buFont typeface="Arial"/>
              <a:buNone/>
              <a:defRPr/>
            </a:pPr>
            <a:endParaRPr lang="fr-FR" sz="2100" b="0" i="0" strike="noStrike" cap="none" spc="0">
              <a:latin typeface="Consolas"/>
              <a:ea typeface="Consolas"/>
              <a:cs typeface="Consolas"/>
            </a:endParaRPr>
          </a:p>
          <a:p>
            <a:pPr marL="0" indent="0">
              <a:buFont typeface="Arial"/>
              <a:buNone/>
              <a:defRPr/>
            </a:pPr>
            <a:endParaRPr lang="fr-FR" sz="2100" b="0" i="0" strike="noStrike" cap="none" spc="0">
              <a:latin typeface="Consolas"/>
              <a:ea typeface="Consolas"/>
              <a:cs typeface="Consolas"/>
            </a:endParaRPr>
          </a:p>
          <a:p>
            <a:pPr marL="0" indent="0">
              <a:buFont typeface="Arial"/>
              <a:buNone/>
              <a:defRPr/>
            </a:pPr>
            <a:r>
              <a:rPr lang="fr-FR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2.b Filtrer sur un champ de métadonnées :</a:t>
            </a:r>
            <a:endParaRPr lang="fr-FR" sz="2400" b="0" i="0" strike="noStrike" cap="none" spc="0">
              <a:latin typeface="Consolas"/>
              <a:ea typeface="Consolas"/>
              <a:cs typeface="Consolas"/>
            </a:endParaRPr>
          </a:p>
          <a:p>
            <a:pPr marL="0" indent="0">
              <a:buFont typeface="Arial"/>
              <a:buNone/>
              <a:defRPr/>
            </a:pPr>
            <a:endParaRPr lang="fr-FR" sz="2100" b="0" i="0" strike="noStrike" cap="none" spc="0">
              <a:latin typeface="Consolas"/>
              <a:ea typeface="Consolas"/>
              <a:cs typeface="Consolas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838197" y="259647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>
                <a:solidFill>
                  <a:srgbClr val="337AB7"/>
                </a:solidFill>
                <a:latin typeface="Consolas"/>
                <a:ea typeface="Consolas"/>
                <a:cs typeface="Consolas"/>
              </a:rPr>
              <a:t>{{ _.base_url }}</a:t>
            </a:r>
            <a:r>
              <a:rPr lang="fr-FR" sz="2400">
                <a:latin typeface="Consolas"/>
                <a:ea typeface="Consolas"/>
                <a:cs typeface="Consolas"/>
              </a:rPr>
              <a:t>search?q=</a:t>
            </a:r>
            <a:r>
              <a:rPr lang="fr-FR" sz="2400" b="1">
                <a:solidFill>
                  <a:srgbClr val="C55B28"/>
                </a:solidFill>
                <a:latin typeface="Consolas"/>
                <a:ea typeface="Consolas"/>
                <a:cs typeface="Consolas"/>
              </a:rPr>
              <a:t>classe</a:t>
            </a:r>
            <a:endParaRPr/>
          </a:p>
        </p:txBody>
      </p:sp>
      <p:sp>
        <p:nvSpPr>
          <p:cNvPr id="6" name="Rectangle 5"/>
          <p:cNvSpPr/>
          <p:nvPr/>
        </p:nvSpPr>
        <p:spPr bwMode="auto">
          <a:xfrm>
            <a:off x="838197" y="4221250"/>
            <a:ext cx="100102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>
                <a:solidFill>
                  <a:srgbClr val="337AB7"/>
                </a:solidFill>
                <a:latin typeface="Consolas"/>
                <a:ea typeface="Consolas"/>
                <a:cs typeface="Consolas"/>
              </a:rPr>
              <a:t>{{ _.base_url }}</a:t>
            </a:r>
            <a:r>
              <a:rPr lang="fr-FR" sz="2400">
                <a:latin typeface="Consolas"/>
                <a:ea typeface="Consolas"/>
                <a:cs typeface="Consolas"/>
              </a:rPr>
              <a:t>search?q=</a:t>
            </a:r>
            <a:r>
              <a:rPr lang="fr-FR" sz="2400" b="1">
                <a:solidFill>
                  <a:srgbClr val="C55B28"/>
                </a:solidFill>
                <a:latin typeface="Consolas"/>
                <a:ea typeface="Consolas"/>
                <a:cs typeface="Consolas"/>
              </a:rPr>
              <a:t>classe</a:t>
            </a:r>
            <a:r>
              <a:rPr lang="fr-FR" sz="2400">
                <a:latin typeface="Consolas"/>
                <a:ea typeface="Consolas"/>
                <a:cs typeface="Consolas"/>
              </a:rPr>
              <a:t/>
            </a:r>
            <a:br>
              <a:rPr lang="fr-FR" sz="2400">
                <a:latin typeface="Consolas"/>
                <a:ea typeface="Consolas"/>
                <a:cs typeface="Consolas"/>
              </a:rPr>
            </a:br>
            <a:r>
              <a:rPr lang="fr-FR" sz="2400">
                <a:latin typeface="Consolas"/>
                <a:ea typeface="Consolas"/>
                <a:cs typeface="Consolas"/>
              </a:rPr>
              <a:t>&amp;fq=</a:t>
            </a:r>
            <a:r>
              <a:rPr lang="fr-FR" sz="2400" b="1">
                <a:solidFill>
                  <a:srgbClr val="C55B28"/>
                </a:solidFill>
                <a:latin typeface="Consolas"/>
                <a:ea typeface="Consolas"/>
                <a:cs typeface="Consolas"/>
              </a:rPr>
              <a:t>title</a:t>
            </a:r>
            <a:r>
              <a:rPr lang="fr-FR" sz="2400">
                <a:latin typeface="Consolas"/>
                <a:ea typeface="Consolas"/>
                <a:cs typeface="Consolas"/>
              </a:rPr>
              <a:t>:</a:t>
            </a:r>
            <a:r>
              <a:rPr lang="fr-FR" sz="2400" b="1">
                <a:solidFill>
                  <a:srgbClr val="C55B28"/>
                </a:solidFill>
                <a:latin typeface="Consolas"/>
                <a:ea typeface="Consolas"/>
                <a:cs typeface="Consolas"/>
              </a:rPr>
              <a:t>classe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9888290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6C863D2-68FB-1F6F-11D5-DA4256301C4F}" type="slidenum">
              <a:rPr lang="en-US"/>
              <a:t>31</a:t>
            </a:fld>
            <a:endParaRPr lang="en-US"/>
          </a:p>
        </p:txBody>
      </p:sp>
      <p:sp>
        <p:nvSpPr>
          <p:cNvPr id="181155183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197" y="1482136"/>
            <a:ext cx="7489543" cy="365123"/>
          </a:xfrm>
          <a:prstGeom prst="rect">
            <a:avLst/>
          </a:prstGeo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sz="2400">
                <a:latin typeface="Marianne"/>
                <a:ea typeface="Marianne"/>
                <a:cs typeface="Marianne"/>
              </a:rPr>
              <a:t>Exercice 2 : Correction</a:t>
            </a:r>
            <a:endParaRPr/>
          </a:p>
        </p:txBody>
      </p:sp>
      <p:sp>
        <p:nvSpPr>
          <p:cNvPr id="587316385" name="Espace réservé du contenu 2"/>
          <p:cNvSpPr>
            <a:spLocks noGrp="1"/>
          </p:cNvSpPr>
          <p:nvPr>
            <p:ph idx="13"/>
          </p:nvPr>
        </p:nvSpPr>
        <p:spPr bwMode="auto">
          <a:xfrm>
            <a:off x="838197" y="2052309"/>
            <a:ext cx="11115189" cy="4624715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indent="0">
              <a:buFont typeface="Arial"/>
              <a:buNone/>
              <a:defRPr/>
            </a:pPr>
            <a:r>
              <a:rPr lang="fr-FR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2.c Limiter le nombre de résultats par page :</a:t>
            </a:r>
            <a:endParaRPr/>
          </a:p>
          <a:p>
            <a:pPr marL="0" indent="0">
              <a:buFont typeface="Arial"/>
              <a:buNone/>
              <a:defRPr/>
            </a:pPr>
            <a:endParaRPr lang="fr-FR" sz="2100" b="0" i="0" strike="noStrike" cap="none" spc="0">
              <a:latin typeface="Consolas"/>
              <a:ea typeface="Consolas"/>
              <a:cs typeface="Consolas"/>
            </a:endParaRPr>
          </a:p>
          <a:p>
            <a:pPr marL="0" indent="0">
              <a:buFont typeface="Arial"/>
              <a:buNone/>
              <a:defRPr/>
            </a:pPr>
            <a:endParaRPr lang="fr-FR" sz="2100" b="0" i="0" strike="noStrike" cap="none" spc="0">
              <a:latin typeface="Consolas"/>
              <a:ea typeface="Consolas"/>
              <a:cs typeface="Consolas"/>
            </a:endParaRPr>
          </a:p>
          <a:p>
            <a:pPr marL="0" indent="0">
              <a:buFont typeface="Arial"/>
              <a:buNone/>
              <a:defRPr/>
            </a:pPr>
            <a:endParaRPr lang="fr-FR" sz="2100">
              <a:latin typeface="Consolas"/>
              <a:ea typeface="Consolas"/>
              <a:cs typeface="Consolas"/>
            </a:endParaRPr>
          </a:p>
          <a:p>
            <a:pPr marL="0" indent="0">
              <a:buFont typeface="Arial"/>
              <a:buNone/>
              <a:defRPr/>
            </a:pPr>
            <a:endParaRPr lang="fr-FR" sz="2100" b="0" i="0" strike="noStrike" cap="none" spc="0">
              <a:latin typeface="Consolas"/>
              <a:ea typeface="Consolas"/>
              <a:cs typeface="Consolas"/>
            </a:endParaRPr>
          </a:p>
          <a:p>
            <a:pPr marL="0" indent="0">
              <a:buFont typeface="Arial"/>
              <a:buNone/>
              <a:defRPr/>
            </a:pPr>
            <a:endParaRPr sz="2100" b="0" i="0" strike="noStrike" cap="none" spc="0">
              <a:latin typeface="Consolas"/>
              <a:ea typeface="Consolas"/>
              <a:cs typeface="Consolas"/>
            </a:endParaRPr>
          </a:p>
          <a:p>
            <a:pPr marL="0" indent="0">
              <a:buFont typeface="Arial"/>
              <a:buNone/>
              <a:defRPr/>
            </a:pPr>
            <a:r>
              <a:rPr lang="fr-FR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2.d Récupérer un champ additionnel de métadonnées :</a:t>
            </a:r>
            <a:endParaRPr sz="24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38196" y="2524412"/>
            <a:ext cx="110135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>
                <a:solidFill>
                  <a:srgbClr val="337AB7"/>
                </a:solidFill>
                <a:latin typeface="Consolas"/>
                <a:ea typeface="Consolas"/>
                <a:cs typeface="Consolas"/>
              </a:rPr>
              <a:t>{{ _.base_url }}</a:t>
            </a:r>
            <a:r>
              <a:rPr lang="fr-FR" sz="2400">
                <a:latin typeface="Consolas"/>
                <a:ea typeface="Consolas"/>
                <a:cs typeface="Consolas"/>
              </a:rPr>
              <a:t>search?per_page=</a:t>
            </a:r>
            <a:r>
              <a:rPr lang="fr-FR" sz="2400" b="1">
                <a:solidFill>
                  <a:srgbClr val="C55B28"/>
                </a:solidFill>
                <a:latin typeface="Consolas"/>
                <a:ea typeface="Consolas"/>
                <a:cs typeface="Consolas"/>
              </a:rPr>
              <a:t>1</a:t>
            </a:r>
            <a:r>
              <a:rPr lang="fr-FR" sz="2400">
                <a:latin typeface="Consolas"/>
                <a:ea typeface="Consolas"/>
                <a:cs typeface="Consolas"/>
              </a:rPr>
              <a:t/>
            </a:r>
            <a:br>
              <a:rPr lang="fr-FR" sz="2400">
                <a:latin typeface="Consolas"/>
                <a:ea typeface="Consolas"/>
                <a:cs typeface="Consolas"/>
              </a:rPr>
            </a:br>
            <a:r>
              <a:rPr lang="fr-FR" sz="2400">
                <a:latin typeface="Consolas"/>
                <a:ea typeface="Consolas"/>
                <a:cs typeface="Consolas"/>
              </a:rPr>
              <a:t>&amp;q=</a:t>
            </a:r>
            <a:r>
              <a:rPr lang="fr-FR" sz="2400" b="1">
                <a:solidFill>
                  <a:srgbClr val="C55B28"/>
                </a:solidFill>
                <a:latin typeface="Consolas"/>
                <a:ea typeface="Consolas"/>
                <a:cs typeface="Consolas"/>
              </a:rPr>
              <a:t>classe</a:t>
            </a:r>
            <a:r>
              <a:rPr lang="fr-FR" sz="2400">
                <a:latin typeface="Consolas"/>
                <a:ea typeface="Consolas"/>
                <a:cs typeface="Consolas"/>
              </a:rPr>
              <a:t/>
            </a:r>
            <a:br>
              <a:rPr lang="fr-FR" sz="2400">
                <a:latin typeface="Consolas"/>
                <a:ea typeface="Consolas"/>
                <a:cs typeface="Consolas"/>
              </a:rPr>
            </a:br>
            <a:r>
              <a:rPr lang="fr-FR" sz="2400">
                <a:latin typeface="Consolas"/>
                <a:ea typeface="Consolas"/>
                <a:cs typeface="Consolas"/>
              </a:rPr>
              <a:t>&amp;fq=</a:t>
            </a:r>
            <a:r>
              <a:rPr lang="fr-FR" sz="2400" b="1">
                <a:solidFill>
                  <a:srgbClr val="C55B28"/>
                </a:solidFill>
                <a:latin typeface="Consolas"/>
                <a:ea typeface="Consolas"/>
                <a:cs typeface="Consolas"/>
              </a:rPr>
              <a:t>title</a:t>
            </a:r>
            <a:r>
              <a:rPr lang="fr-FR" sz="2400">
                <a:latin typeface="Consolas"/>
                <a:ea typeface="Consolas"/>
                <a:cs typeface="Consolas"/>
              </a:rPr>
              <a:t>:</a:t>
            </a:r>
            <a:r>
              <a:rPr lang="fr-FR" sz="2400" b="1">
                <a:solidFill>
                  <a:srgbClr val="C55B28"/>
                </a:solidFill>
                <a:latin typeface="Consolas"/>
                <a:ea typeface="Consolas"/>
                <a:cs typeface="Consolas"/>
              </a:rPr>
              <a:t>classe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838197" y="4951213"/>
            <a:ext cx="113538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>
                <a:solidFill>
                  <a:srgbClr val="337AB7"/>
                </a:solidFill>
                <a:latin typeface="Consolas"/>
                <a:ea typeface="Consolas"/>
                <a:cs typeface="Consolas"/>
              </a:rPr>
              <a:t>{{ _.base_url }}</a:t>
            </a:r>
            <a:r>
              <a:rPr lang="fr-FR" sz="2400">
                <a:latin typeface="Consolas"/>
                <a:ea typeface="Consolas"/>
                <a:cs typeface="Consolas"/>
              </a:rPr>
              <a:t>search?per_page=</a:t>
            </a:r>
            <a:r>
              <a:rPr lang="fr-FR" sz="2400" b="1">
                <a:solidFill>
                  <a:srgbClr val="C55B28"/>
                </a:solidFill>
                <a:latin typeface="Consolas"/>
                <a:ea typeface="Consolas"/>
                <a:cs typeface="Consolas"/>
              </a:rPr>
              <a:t>1</a:t>
            </a:r>
            <a:r>
              <a:rPr lang="fr-FR" sz="2400">
                <a:latin typeface="Consolas"/>
                <a:ea typeface="Consolas"/>
                <a:cs typeface="Consolas"/>
              </a:rPr>
              <a:t/>
            </a:r>
            <a:br>
              <a:rPr lang="fr-FR" sz="2400">
                <a:latin typeface="Consolas"/>
                <a:ea typeface="Consolas"/>
                <a:cs typeface="Consolas"/>
              </a:rPr>
            </a:br>
            <a:r>
              <a:rPr lang="fr-FR" sz="2400">
                <a:latin typeface="Consolas"/>
                <a:ea typeface="Consolas"/>
                <a:cs typeface="Consolas"/>
              </a:rPr>
              <a:t>&amp;q=</a:t>
            </a:r>
            <a:r>
              <a:rPr lang="fr-FR" sz="2400" b="1">
                <a:solidFill>
                  <a:srgbClr val="C55B28"/>
                </a:solidFill>
                <a:latin typeface="Consolas"/>
                <a:ea typeface="Consolas"/>
                <a:cs typeface="Consolas"/>
              </a:rPr>
              <a:t>*</a:t>
            </a:r>
            <a:r>
              <a:rPr lang="fr-FR" sz="2400">
                <a:latin typeface="Consolas"/>
                <a:ea typeface="Consolas"/>
                <a:cs typeface="Consolas"/>
              </a:rPr>
              <a:t/>
            </a:r>
            <a:br>
              <a:rPr lang="fr-FR" sz="2400">
                <a:latin typeface="Consolas"/>
                <a:ea typeface="Consolas"/>
                <a:cs typeface="Consolas"/>
              </a:rPr>
            </a:br>
            <a:r>
              <a:rPr lang="fr-FR" sz="2400">
                <a:latin typeface="Consolas"/>
                <a:ea typeface="Consolas"/>
                <a:cs typeface="Consolas"/>
              </a:rPr>
              <a:t>&amp;type=</a:t>
            </a:r>
            <a:r>
              <a:rPr lang="fr-FR" sz="2400" b="1">
                <a:solidFill>
                  <a:srgbClr val="C55B28"/>
                </a:solidFill>
                <a:latin typeface="Consolas"/>
                <a:ea typeface="Consolas"/>
                <a:cs typeface="Consolas"/>
              </a:rPr>
              <a:t>dataset</a:t>
            </a:r>
            <a:r>
              <a:rPr lang="fr-FR" sz="2400">
                <a:latin typeface="Consolas"/>
                <a:ea typeface="Consolas"/>
                <a:cs typeface="Consolas"/>
              </a:rPr>
              <a:t/>
            </a:r>
            <a:br>
              <a:rPr lang="fr-FR" sz="2400">
                <a:latin typeface="Consolas"/>
                <a:ea typeface="Consolas"/>
                <a:cs typeface="Consolas"/>
              </a:rPr>
            </a:br>
            <a:r>
              <a:rPr lang="fr-FR" sz="2400">
                <a:latin typeface="Consolas"/>
                <a:ea typeface="Consolas"/>
                <a:cs typeface="Consolas"/>
              </a:rPr>
              <a:t>&amp;metadata_fields=</a:t>
            </a:r>
            <a:r>
              <a:rPr lang="fr-FR" sz="2400" b="1">
                <a:solidFill>
                  <a:srgbClr val="C55B28"/>
                </a:solidFill>
                <a:latin typeface="Consolas"/>
                <a:ea typeface="Consolas"/>
                <a:cs typeface="Consolas"/>
              </a:rPr>
              <a:t>citation</a:t>
            </a:r>
            <a:r>
              <a:rPr lang="fr-FR" sz="2400">
                <a:latin typeface="Consolas"/>
                <a:ea typeface="Consolas"/>
                <a:cs typeface="Consolas"/>
              </a:rPr>
              <a:t>:</a:t>
            </a:r>
            <a:r>
              <a:rPr lang="fr-FR" sz="2400" b="1">
                <a:solidFill>
                  <a:srgbClr val="C55B28"/>
                </a:solidFill>
                <a:latin typeface="Consolas"/>
                <a:ea typeface="Consolas"/>
                <a:cs typeface="Consolas"/>
              </a:rPr>
              <a:t>depositor</a:t>
            </a:r>
            <a:endParaRPr lang="fr-FR" sz="2400" b="1">
              <a:solidFill>
                <a:srgbClr val="C55B2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L’authentification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88628564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xfrm>
            <a:off x="0" y="6410323"/>
            <a:ext cx="592137" cy="365123"/>
          </a:xfrm>
        </p:spPr>
        <p:txBody>
          <a:bodyPr/>
          <a:lstStyle/>
          <a:p>
            <a:pPr>
              <a:defRPr/>
            </a:pPr>
            <a:fld id="{56E5AD59-58EE-5088-CF87-E3ECC5892C1D}" type="slidenum">
              <a:rPr lang="en-US"/>
              <a:t>33</a:t>
            </a:fld>
            <a:endParaRPr lang="en-US"/>
          </a:p>
        </p:txBody>
      </p:sp>
      <p:sp>
        <p:nvSpPr>
          <p:cNvPr id="360803608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838198" y="1482137"/>
            <a:ext cx="10226351" cy="365124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S’authentifier : le jeton API (1/3 l’obtenir)</a:t>
            </a:r>
            <a:endParaRPr/>
          </a:p>
        </p:txBody>
      </p:sp>
      <p:sp>
        <p:nvSpPr>
          <p:cNvPr id="1185136418" name="Espace réservé du contenu 4"/>
          <p:cNvSpPr>
            <a:spLocks noGrp="1"/>
          </p:cNvSpPr>
          <p:nvPr>
            <p:ph idx="13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Sur Recherche Data Gouv, </a:t>
            </a:r>
            <a:r>
              <a:rPr lang="fr-FR" b="1"/>
              <a:t>1 se connecter</a:t>
            </a:r>
            <a:r>
              <a:rPr lang="fr-FR"/>
              <a:t> puis :</a:t>
            </a:r>
            <a:endParaRPr/>
          </a:p>
          <a:p>
            <a:pPr>
              <a:defRPr/>
            </a:pPr>
            <a:endParaRPr lang="fr-FR"/>
          </a:p>
        </p:txBody>
      </p:sp>
      <p:pic>
        <p:nvPicPr>
          <p:cNvPr id="1218256618" name="Image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98021" y="2515476"/>
            <a:ext cx="9489702" cy="1878340"/>
          </a:xfrm>
          <a:prstGeom prst="rect">
            <a:avLst/>
          </a:prstGeom>
          <a:ln w="38100">
            <a:solidFill>
              <a:srgbClr val="C55B28"/>
            </a:solidFill>
          </a:ln>
        </p:spPr>
      </p:pic>
      <p:pic>
        <p:nvPicPr>
          <p:cNvPr id="1485416956" name="Imag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98021" y="4492166"/>
            <a:ext cx="9489702" cy="2163456"/>
          </a:xfrm>
          <a:prstGeom prst="rect">
            <a:avLst/>
          </a:prstGeom>
          <a:ln w="38100">
            <a:solidFill>
              <a:srgbClr val="C55B28"/>
            </a:solidFill>
          </a:ln>
        </p:spPr>
      </p:pic>
      <p:sp>
        <p:nvSpPr>
          <p:cNvPr id="957637875" name="ZoneTexte 8"/>
          <p:cNvSpPr txBox="1"/>
          <p:nvPr/>
        </p:nvSpPr>
        <p:spPr bwMode="auto">
          <a:xfrm>
            <a:off x="8723937" y="3501096"/>
            <a:ext cx="435159" cy="394544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lang="fr-FR" sz="2000" b="1">
                <a:solidFill>
                  <a:srgbClr val="275662"/>
                </a:solidFill>
                <a:latin typeface="Arial"/>
                <a:ea typeface="Arial"/>
                <a:cs typeface="Arial"/>
              </a:rPr>
              <a:t>3</a:t>
            </a:r>
            <a:r>
              <a:rPr sz="2000" b="1"/>
              <a:t> </a:t>
            </a:r>
            <a:endParaRPr sz="2000"/>
          </a:p>
        </p:txBody>
      </p:sp>
      <p:sp>
        <p:nvSpPr>
          <p:cNvPr id="1435935808" name="ZoneTexte 9"/>
          <p:cNvSpPr txBox="1"/>
          <p:nvPr/>
        </p:nvSpPr>
        <p:spPr bwMode="auto">
          <a:xfrm>
            <a:off x="1726936" y="6147312"/>
            <a:ext cx="358822" cy="384442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lang="fr-FR" sz="2000" b="1">
                <a:solidFill>
                  <a:srgbClr val="275662"/>
                </a:solidFill>
                <a:latin typeface="Arial"/>
                <a:ea typeface="Arial"/>
                <a:cs typeface="Arial"/>
              </a:rPr>
              <a:t>4</a:t>
            </a:r>
            <a:r>
              <a:rPr sz="2000" b="1"/>
              <a:t> </a:t>
            </a:r>
            <a:endParaRPr sz="2000"/>
          </a:p>
        </p:txBody>
      </p:sp>
      <p:sp>
        <p:nvSpPr>
          <p:cNvPr id="1918866169" name="ZoneTexte 10"/>
          <p:cNvSpPr txBox="1"/>
          <p:nvPr/>
        </p:nvSpPr>
        <p:spPr bwMode="auto">
          <a:xfrm>
            <a:off x="8636774" y="2515476"/>
            <a:ext cx="435160" cy="39454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lang="fr-FR" sz="2000" b="1">
                <a:solidFill>
                  <a:srgbClr val="275662"/>
                </a:solidFill>
                <a:latin typeface="Arial"/>
                <a:ea typeface="Arial"/>
                <a:cs typeface="Arial"/>
              </a:rPr>
              <a:t>2</a:t>
            </a:r>
            <a:r>
              <a:rPr sz="2000" b="1"/>
              <a:t> </a:t>
            </a:r>
            <a:endParaRPr sz="2000"/>
          </a:p>
        </p:txBody>
      </p:sp>
      <p:sp>
        <p:nvSpPr>
          <p:cNvPr id="32252468" name="Rectangle à coins arrondis 11"/>
          <p:cNvSpPr/>
          <p:nvPr/>
        </p:nvSpPr>
        <p:spPr bwMode="auto">
          <a:xfrm>
            <a:off x="8995734" y="2589921"/>
            <a:ext cx="889105" cy="23933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31510196" name="Rectangle à coins arrondis 12"/>
          <p:cNvSpPr/>
          <p:nvPr/>
        </p:nvSpPr>
        <p:spPr bwMode="auto">
          <a:xfrm>
            <a:off x="8172449" y="3586735"/>
            <a:ext cx="593179" cy="223266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24534756" name="Rectangle à coins arrondis 13"/>
          <p:cNvSpPr/>
          <p:nvPr/>
        </p:nvSpPr>
        <p:spPr bwMode="auto">
          <a:xfrm>
            <a:off x="684843" y="6140008"/>
            <a:ext cx="1024000" cy="399051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3" name="Connecteur droit avec flèche 2"/>
          <p:cNvCxnSpPr>
            <a:cxnSpLocks/>
            <a:stCxn id="2031510196" idx="2"/>
          </p:cNvCxnSpPr>
          <p:nvPr/>
        </p:nvCxnSpPr>
        <p:spPr bwMode="auto">
          <a:xfrm flipH="1">
            <a:off x="8469038" y="3810001"/>
            <a:ext cx="1" cy="1046981"/>
          </a:xfrm>
          <a:prstGeom prst="straightConnector1">
            <a:avLst/>
          </a:prstGeom>
          <a:ln w="57150">
            <a:solidFill>
              <a:srgbClr val="C55B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en angle 5"/>
          <p:cNvCxnSpPr>
            <a:cxnSpLocks/>
            <a:stCxn id="32252468" idx="2"/>
          </p:cNvCxnSpPr>
          <p:nvPr/>
        </p:nvCxnSpPr>
        <p:spPr bwMode="auto">
          <a:xfrm rot="5400000">
            <a:off x="8823012" y="3078181"/>
            <a:ext cx="866199" cy="368353"/>
          </a:xfrm>
          <a:prstGeom prst="bentConnector3">
            <a:avLst>
              <a:gd name="adj1" fmla="val 99483"/>
            </a:avLst>
          </a:prstGeom>
          <a:ln w="57150">
            <a:solidFill>
              <a:srgbClr val="C55B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0678814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D467C5C-7CCC-7916-AAF0-DB7EF452D9EB}" type="slidenum">
              <a:rPr lang="en-US"/>
              <a:t>34</a:t>
            </a:fld>
            <a:endParaRPr lang="en-US"/>
          </a:p>
        </p:txBody>
      </p:sp>
      <p:sp>
        <p:nvSpPr>
          <p:cNvPr id="163730457" name="Espace réservé du texte 2"/>
          <p:cNvSpPr>
            <a:spLocks noGrp="1"/>
          </p:cNvSpPr>
          <p:nvPr>
            <p:ph type="body" idx="15"/>
          </p:nvPr>
        </p:nvSpPr>
        <p:spPr bwMode="auto">
          <a:xfrm>
            <a:off x="838200" y="1367836"/>
            <a:ext cx="8837166" cy="365124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fr-FR" sz="2400" b="1" i="0" u="none" strike="noStrike" cap="none" spc="0">
                <a:solidFill>
                  <a:schemeClr val="tx2"/>
                </a:solidFill>
                <a:latin typeface="Marianne"/>
                <a:ea typeface="Marianne"/>
                <a:cs typeface="Marianne"/>
              </a:rPr>
              <a:t>S’authentifier : le jeton API (2/3 l’utiliser)</a:t>
            </a:r>
            <a:endParaRPr sz="2400"/>
          </a:p>
        </p:txBody>
      </p:sp>
      <p:sp>
        <p:nvSpPr>
          <p:cNvPr id="690981070" name="Espace réservé du contenu 2"/>
          <p:cNvSpPr>
            <a:spLocks noGrp="1"/>
          </p:cNvSpPr>
          <p:nvPr>
            <p:ph idx="16"/>
          </p:nvPr>
        </p:nvSpPr>
        <p:spPr bwMode="auto">
          <a:xfrm>
            <a:off x="6509705" y="1779189"/>
            <a:ext cx="5322794" cy="4351338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>
            <a:lvl2pPr>
              <a:defRPr/>
            </a:lvl2pPr>
          </a:lstStyle>
          <a:p>
            <a:pPr marL="0" indent="0">
              <a:buClr>
                <a:srgbClr val="275662"/>
              </a:buClr>
              <a:buSzPct val="130000"/>
              <a:buFont typeface="Arial"/>
              <a:buNone/>
              <a:defRPr/>
            </a:pPr>
            <a:r>
              <a:rPr lang="fr-FR" sz="2100" b="0" i="0" u="none" strike="noStrike" cap="none" spc="0">
                <a:solidFill>
                  <a:srgbClr val="275662"/>
                </a:solidFill>
                <a:latin typeface="Arial"/>
                <a:ea typeface="Arial"/>
                <a:cs typeface="Arial"/>
              </a:rPr>
              <a:t>Une fois créé, il faut le copier (bouton « Copier dans le presse-papier »).</a:t>
            </a:r>
            <a:endParaRPr sz="2100">
              <a:solidFill>
                <a:srgbClr val="275662"/>
              </a:solidFill>
              <a:latin typeface="Arial"/>
              <a:ea typeface="Arial"/>
              <a:cs typeface="Arial"/>
            </a:endParaRPr>
          </a:p>
          <a:p>
            <a:pPr marL="0" indent="0">
              <a:buClr>
                <a:srgbClr val="275662"/>
              </a:buClr>
              <a:buSzPct val="130000"/>
              <a:buFont typeface="Arial"/>
              <a:buNone/>
              <a:defRPr/>
            </a:pPr>
            <a:endParaRPr sz="2100"/>
          </a:p>
          <a:p>
            <a:pPr marL="0" indent="0">
              <a:buClr>
                <a:srgbClr val="275662"/>
              </a:buClr>
              <a:buSzPct val="130000"/>
              <a:buFont typeface="Wingdings"/>
              <a:buNone/>
              <a:defRPr/>
            </a:pPr>
            <a:r>
              <a:rPr lang="fr-FR" sz="2100" b="0" i="0" u="none" strike="noStrike" cap="none" spc="0">
                <a:solidFill>
                  <a:srgbClr val="275662"/>
                </a:solidFill>
                <a:latin typeface="Arial"/>
                <a:ea typeface="Arial"/>
                <a:cs typeface="Arial"/>
              </a:rPr>
              <a:t>Le mode de renseignement du jeton dépend ensuite de l’outil utilisé.</a:t>
            </a:r>
            <a:endParaRPr sz="2100"/>
          </a:p>
          <a:p>
            <a:pPr>
              <a:buClr>
                <a:srgbClr val="275662"/>
              </a:buClr>
              <a:buSzPct val="130000"/>
              <a:buFont typeface="Arial"/>
              <a:buChar char="•"/>
              <a:defRPr/>
            </a:pPr>
            <a:r>
              <a:rPr lang="fr-FR" sz="2100" b="0" i="0" u="none" strike="noStrike" cap="none" spc="0">
                <a:solidFill>
                  <a:srgbClr val="275662"/>
                </a:solidFill>
                <a:latin typeface="Arial"/>
                <a:ea typeface="Arial"/>
                <a:cs typeface="Arial"/>
              </a:rPr>
              <a:t>Exemple dans </a:t>
            </a:r>
            <a:r>
              <a:rPr lang="fr-FR" sz="2100" b="0" i="0" u="none" strike="noStrike" cap="none" spc="0">
                <a:solidFill>
                  <a:srgbClr val="275662"/>
                </a:solidFill>
                <a:latin typeface="Consolas"/>
                <a:ea typeface="Arial"/>
                <a:cs typeface="Arial"/>
              </a:rPr>
              <a:t>cURL</a:t>
            </a:r>
            <a:r>
              <a:rPr lang="fr-FR" sz="2100" b="0" i="0" u="none" strike="noStrike" cap="none" spc="0">
                <a:solidFill>
                  <a:srgbClr val="275662"/>
                </a:solidFill>
                <a:latin typeface="Arial"/>
                <a:ea typeface="Arial"/>
                <a:cs typeface="Arial"/>
              </a:rPr>
              <a:t> :</a:t>
            </a:r>
            <a:br>
              <a:rPr lang="fr-FR" sz="2100" b="0" i="0" u="none" strike="noStrike" cap="none" spc="0">
                <a:solidFill>
                  <a:srgbClr val="275662"/>
                </a:solidFill>
                <a:latin typeface="Arial"/>
                <a:ea typeface="Arial"/>
                <a:cs typeface="Arial"/>
              </a:rPr>
            </a:br>
            <a:r>
              <a:rPr lang="fr-FR" sz="2100" b="0" i="0" u="none" strike="noStrike" cap="none" spc="0">
                <a:solidFill>
                  <a:srgbClr val="275662"/>
                </a:solidFill>
                <a:latin typeface="Arial"/>
                <a:ea typeface="Arial"/>
                <a:cs typeface="Arial"/>
              </a:rPr>
              <a:t>en-tête/header* « </a:t>
            </a:r>
            <a:r>
              <a:rPr lang="fr-FR" sz="2100" b="0" i="0" u="none" strike="noStrike" cap="none" spc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X-Dataverse-key</a:t>
            </a:r>
            <a:r>
              <a:rPr lang="fr-FR" sz="2100" b="0" i="0" u="none" strike="noStrike" cap="none" spc="0">
                <a:solidFill>
                  <a:srgbClr val="275662"/>
                </a:solidFill>
                <a:latin typeface="Arial"/>
                <a:ea typeface="Arial"/>
                <a:cs typeface="Arial"/>
              </a:rPr>
              <a:t> » </a:t>
            </a:r>
            <a:r>
              <a:rPr lang="fr-FR" sz="2100" b="0" i="0" u="none" strike="noStrike" cap="none" spc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:</a:t>
            </a:r>
            <a:br>
              <a:rPr lang="fr-FR" sz="2100" b="0" i="0" u="none" strike="noStrike" cap="none" spc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</a:br>
            <a:r>
              <a:rPr lang="fr-FR" sz="2100" b="0" i="0" u="none" strike="noStrike" cap="none" spc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/>
            </a:r>
            <a:br>
              <a:rPr lang="fr-FR" sz="2100" b="0" i="0" u="none" strike="noStrike" cap="none" spc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</a:br>
            <a:r>
              <a:rPr lang="fr-FR" sz="2100" b="0" i="0" u="none" strike="noStrike" cap="none" spc="0">
                <a:solidFill>
                  <a:schemeClr val="accent3">
                    <a:lumMod val="50000"/>
                  </a:schemeClr>
                </a:solidFill>
                <a:latin typeface="Consolas"/>
                <a:ea typeface="Consolas"/>
                <a:cs typeface="Consolas"/>
              </a:rPr>
              <a:t>curl </a:t>
            </a:r>
            <a:r>
              <a:rPr lang="fr-FR" sz="2100" b="1" i="0" u="none" strike="noStrike" cap="none" spc="0">
                <a:solidFill>
                  <a:schemeClr val="accent3">
                    <a:lumMod val="50000"/>
                  </a:schemeClr>
                </a:solidFill>
                <a:latin typeface="Consolas"/>
                <a:ea typeface="Consolas"/>
                <a:cs typeface="Consolas"/>
              </a:rPr>
              <a:t>-H X-Dataverse-key :</a:t>
            </a:r>
            <a:r>
              <a:rPr lang="fr-FR" sz="2100" b="1" i="0" u="none" strike="noStrike" cap="none" spc="0">
                <a:solidFill>
                  <a:srgbClr val="C55B28"/>
                </a:solidFill>
                <a:latin typeface="Consolas"/>
                <a:ea typeface="Consolas"/>
                <a:cs typeface="Consolas"/>
              </a:rPr>
              <a:t>{jeton}</a:t>
            </a:r>
            <a:r>
              <a:rPr lang="fr-FR" sz="2100" b="0" i="0" u="none" strike="noStrike" cap="none" spc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 -X GET </a:t>
            </a:r>
            <a:r>
              <a:rPr lang="fr-FR" sz="2100" b="1" i="0" u="none" strike="noStrike" cap="none" spc="0">
                <a:solidFill>
                  <a:srgbClr val="C55B28"/>
                </a:solidFill>
                <a:latin typeface="Consolas"/>
                <a:ea typeface="Consolas"/>
                <a:cs typeface="Consolas"/>
              </a:rPr>
              <a:t>{ma commande}</a:t>
            </a:r>
            <a:endParaRPr sz="2100" b="1">
              <a:solidFill>
                <a:srgbClr val="C55B28"/>
              </a:solidFill>
              <a:latin typeface="Consolas"/>
              <a:ea typeface="Consolas"/>
              <a:cs typeface="Consolas"/>
            </a:endParaRPr>
          </a:p>
        </p:txBody>
      </p:sp>
      <p:sp>
        <p:nvSpPr>
          <p:cNvPr id="775658585" name="ZoneTexte 775658584"/>
          <p:cNvSpPr txBox="1"/>
          <p:nvPr/>
        </p:nvSpPr>
        <p:spPr bwMode="auto">
          <a:xfrm>
            <a:off x="3796819" y="5769931"/>
            <a:ext cx="8395181" cy="639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r">
              <a:defRPr/>
            </a:pPr>
            <a:r>
              <a:rPr lang="fr-FR" sz="1800" b="0" i="0" u="none" strike="noStrike" cap="none" spc="0">
                <a:solidFill>
                  <a:srgbClr val="275662"/>
                </a:solidFill>
                <a:latin typeface="Arial"/>
                <a:ea typeface="Arial"/>
                <a:cs typeface="Arial"/>
              </a:rPr>
              <a:t>*éléments permettant d’envoyer au serveur </a:t>
            </a:r>
          </a:p>
          <a:p>
            <a:pPr algn="r">
              <a:defRPr/>
            </a:pPr>
            <a:r>
              <a:rPr lang="fr-FR" sz="1800" b="0" i="0" u="none" strike="noStrike" cap="none" spc="0">
                <a:solidFill>
                  <a:srgbClr val="275662"/>
                </a:solidFill>
                <a:latin typeface="Arial"/>
                <a:ea typeface="Arial"/>
                <a:cs typeface="Arial"/>
              </a:rPr>
              <a:t>des informations supplémentaires.</a:t>
            </a:r>
            <a:endParaRPr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7583" y="1984477"/>
            <a:ext cx="5029200" cy="2286000"/>
          </a:xfrm>
          <a:prstGeom prst="rect">
            <a:avLst/>
          </a:prstGeom>
          <a:ln w="38100">
            <a:solidFill>
              <a:srgbClr val="C55B28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206854" y="3725067"/>
            <a:ext cx="4048125" cy="2867025"/>
          </a:xfrm>
          <a:prstGeom prst="rect">
            <a:avLst/>
          </a:prstGeom>
          <a:ln w="38100">
            <a:solidFill>
              <a:srgbClr val="C55B28"/>
            </a:solidFill>
          </a:ln>
        </p:spPr>
      </p:pic>
      <p:sp>
        <p:nvSpPr>
          <p:cNvPr id="4" name="Rectangle à coins arrondis 3"/>
          <p:cNvSpPr/>
          <p:nvPr/>
        </p:nvSpPr>
        <p:spPr bwMode="auto">
          <a:xfrm>
            <a:off x="4364972" y="2586138"/>
            <a:ext cx="635654" cy="25231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2742183" y="3372977"/>
            <a:ext cx="1054636" cy="25231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Rectangle à coins arrondis 10"/>
          <p:cNvSpPr/>
          <p:nvPr/>
        </p:nvSpPr>
        <p:spPr bwMode="auto">
          <a:xfrm>
            <a:off x="3152775" y="4948155"/>
            <a:ext cx="1221721" cy="25231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3152775" y="5365083"/>
            <a:ext cx="2371726" cy="25231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Rectangle à coins arrondis 14"/>
          <p:cNvSpPr/>
          <p:nvPr/>
        </p:nvSpPr>
        <p:spPr bwMode="auto">
          <a:xfrm>
            <a:off x="3152775" y="5815722"/>
            <a:ext cx="644044" cy="25231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6" name="Connecteur en angle 5"/>
          <p:cNvCxnSpPr>
            <a:cxnSpLocks/>
            <a:stCxn id="4" idx="1"/>
            <a:endCxn id="10" idx="0"/>
          </p:cNvCxnSpPr>
          <p:nvPr/>
        </p:nvCxnSpPr>
        <p:spPr bwMode="auto">
          <a:xfrm rot="10800000" flipV="1">
            <a:off x="3269502" y="2712293"/>
            <a:ext cx="1095471" cy="660683"/>
          </a:xfrm>
          <a:prstGeom prst="bentConnector2">
            <a:avLst/>
          </a:prstGeom>
          <a:ln w="57150">
            <a:solidFill>
              <a:srgbClr val="C55B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à coins arrondis 17"/>
          <p:cNvSpPr/>
          <p:nvPr/>
        </p:nvSpPr>
        <p:spPr bwMode="auto">
          <a:xfrm>
            <a:off x="3310336" y="3893287"/>
            <a:ext cx="861614" cy="25231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8" name="Connecteur droit avec flèche 7"/>
          <p:cNvCxnSpPr>
            <a:cxnSpLocks/>
            <a:stCxn id="18" idx="2"/>
          </p:cNvCxnSpPr>
          <p:nvPr/>
        </p:nvCxnSpPr>
        <p:spPr bwMode="auto">
          <a:xfrm flipH="1">
            <a:off x="3741142" y="4145599"/>
            <a:ext cx="1" cy="886617"/>
          </a:xfrm>
          <a:prstGeom prst="straightConnector1">
            <a:avLst/>
          </a:prstGeom>
          <a:ln w="57150">
            <a:solidFill>
              <a:srgbClr val="C55B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en angle 20"/>
          <p:cNvCxnSpPr>
            <a:cxnSpLocks/>
            <a:stCxn id="18" idx="2"/>
            <a:endCxn id="15" idx="1"/>
          </p:cNvCxnSpPr>
          <p:nvPr/>
        </p:nvCxnSpPr>
        <p:spPr bwMode="auto">
          <a:xfrm rot="5400000">
            <a:off x="2548820" y="4749554"/>
            <a:ext cx="1796279" cy="588367"/>
          </a:xfrm>
          <a:prstGeom prst="bentConnector4">
            <a:avLst>
              <a:gd name="adj1" fmla="val 17854"/>
              <a:gd name="adj2" fmla="val 138853"/>
            </a:avLst>
          </a:prstGeom>
          <a:ln w="57150">
            <a:solidFill>
              <a:srgbClr val="C55B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en angle 23"/>
          <p:cNvCxnSpPr>
            <a:cxnSpLocks/>
            <a:stCxn id="18" idx="2"/>
          </p:cNvCxnSpPr>
          <p:nvPr/>
        </p:nvCxnSpPr>
        <p:spPr bwMode="auto">
          <a:xfrm rot="16199999" flipH="1">
            <a:off x="3680023" y="4206718"/>
            <a:ext cx="1328629" cy="1206389"/>
          </a:xfrm>
          <a:prstGeom prst="bentConnector3">
            <a:avLst>
              <a:gd name="adj1" fmla="val 24192"/>
            </a:avLst>
          </a:prstGeom>
          <a:ln w="57150">
            <a:solidFill>
              <a:srgbClr val="C55B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en angle 34"/>
          <p:cNvCxnSpPr>
            <a:cxnSpLocks/>
            <a:stCxn id="10" idx="3"/>
          </p:cNvCxnSpPr>
          <p:nvPr/>
        </p:nvCxnSpPr>
        <p:spPr bwMode="auto">
          <a:xfrm>
            <a:off x="3796819" y="3499133"/>
            <a:ext cx="182236" cy="512467"/>
          </a:xfrm>
          <a:prstGeom prst="bentConnector2">
            <a:avLst/>
          </a:prstGeom>
          <a:ln w="57150">
            <a:solidFill>
              <a:srgbClr val="C55B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332556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65D1A68-3B94-0B6A-5807-3FD99B1E4E35}" type="slidenum">
              <a:rPr lang="en-US"/>
              <a:t>35</a:t>
            </a:fld>
            <a:endParaRPr lang="en-US"/>
          </a:p>
        </p:txBody>
      </p:sp>
      <p:sp>
        <p:nvSpPr>
          <p:cNvPr id="130877344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197" y="1482136"/>
            <a:ext cx="8138119" cy="365123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S’authentifier : Bonne pratique Insomnia</a:t>
            </a:r>
            <a:endParaRPr/>
          </a:p>
        </p:txBody>
      </p:sp>
      <p:sp>
        <p:nvSpPr>
          <p:cNvPr id="650865783" name="Espace réservé du contenu 3"/>
          <p:cNvSpPr>
            <a:spLocks noGrp="1"/>
          </p:cNvSpPr>
          <p:nvPr>
            <p:ph idx="13"/>
          </p:nvPr>
        </p:nvSpPr>
        <p:spPr bwMode="auto">
          <a:xfrm>
            <a:off x="838197" y="2052310"/>
            <a:ext cx="10525123" cy="4805686"/>
          </a:xfrm>
        </p:spPr>
        <p:txBody>
          <a:bodyPr>
            <a:noAutofit/>
          </a:bodyPr>
          <a:lstStyle/>
          <a:p>
            <a:pPr marL="0" indent="0">
              <a:buClr>
                <a:srgbClr val="275662"/>
              </a:buClr>
              <a:buSzPct val="130000"/>
              <a:buFont typeface="Arial"/>
              <a:buNone/>
              <a:defRPr/>
            </a:pPr>
            <a:r>
              <a:rPr lang="fr-FR">
                <a:solidFill>
                  <a:srgbClr val="275662"/>
                </a:solidFill>
                <a:latin typeface="Arial"/>
                <a:ea typeface="Arial"/>
                <a:cs typeface="Arial"/>
              </a:rPr>
              <a:t>Ajouter les variables d’environnement </a:t>
            </a:r>
            <a:r>
              <a:rPr lang="fr-FR" b="1">
                <a:solidFill>
                  <a:srgbClr val="337AB7"/>
                </a:solidFill>
                <a:latin typeface="Arial"/>
                <a:ea typeface="Arial"/>
                <a:cs typeface="Arial"/>
              </a:rPr>
              <a:t>{{ _.api_token }}</a:t>
            </a:r>
            <a:r>
              <a:rPr lang="fr-FR">
                <a:solidFill>
                  <a:srgbClr val="275662"/>
                </a:solidFill>
                <a:latin typeface="Arial"/>
                <a:ea typeface="Arial"/>
                <a:cs typeface="Arial"/>
              </a:rPr>
              <a:t> et </a:t>
            </a:r>
            <a:r>
              <a:rPr lang="fr-FR" b="1">
                <a:solidFill>
                  <a:srgbClr val="337AB7"/>
                </a:solidFill>
                <a:latin typeface="Arial"/>
                <a:ea typeface="Arial"/>
                <a:cs typeface="Arial"/>
              </a:rPr>
              <a:t>{{ _.api_key }}</a:t>
            </a:r>
            <a:r>
              <a:rPr lang="fr-FR">
                <a:solidFill>
                  <a:srgbClr val="275662"/>
                </a:solidFill>
                <a:latin typeface="Arial"/>
                <a:ea typeface="Arial"/>
                <a:cs typeface="Arial"/>
              </a:rPr>
              <a:t> pour s’authentifier :</a:t>
            </a:r>
            <a:endParaRPr/>
          </a:p>
          <a:p>
            <a:pPr marL="0" indent="0">
              <a:buFont typeface="Arial"/>
              <a:buNone/>
              <a:defRPr/>
            </a:pPr>
            <a:endParaRPr sz="2100" b="0" i="0" u="none" strike="noStrike" cap="none" spc="0">
              <a:solidFill>
                <a:srgbClr val="275662"/>
              </a:solidFill>
              <a:latin typeface="Consolas"/>
              <a:cs typeface="Consolas"/>
            </a:endParaRPr>
          </a:p>
          <a:p>
            <a:pPr marL="0" indent="0">
              <a:buFont typeface="Arial"/>
              <a:buNone/>
              <a:defRPr/>
            </a:pPr>
            <a:r>
              <a:rPr lang="fr-FR" sz="2100" b="0" i="0" u="none" strike="noStrike" cap="none" spc="0">
                <a:solidFill>
                  <a:srgbClr val="275662"/>
                </a:solidFill>
                <a:latin typeface="Consolas"/>
                <a:ea typeface="Arial"/>
                <a:cs typeface="Consolas"/>
              </a:rPr>
              <a:t>	"api_token": "</a:t>
            </a:r>
            <a:r>
              <a:rPr lang="fr-FR" sz="2100" b="1" i="0" u="none" strike="noStrike" cap="none" spc="0">
                <a:solidFill>
                  <a:srgbClr val="C55B28"/>
                </a:solidFill>
                <a:latin typeface="Consolas"/>
                <a:ea typeface="Arial"/>
                <a:cs typeface="Consolas"/>
              </a:rPr>
              <a:t>xxxxxxxx-xxxx-xxxx-xxxx-xxxxxxxxxx</a:t>
            </a:r>
            <a:r>
              <a:rPr lang="fr-FR" sz="2100" b="0" i="0" u="none" strike="noStrike" cap="none" spc="0">
                <a:solidFill>
                  <a:srgbClr val="275662"/>
                </a:solidFill>
                <a:latin typeface="Consolas"/>
                <a:ea typeface="Arial"/>
                <a:cs typeface="Consolas"/>
              </a:rPr>
              <a:t>",</a:t>
            </a:r>
            <a:endParaRPr sz="2100" b="0" i="0" u="none" strike="noStrike" cap="none" spc="0">
              <a:solidFill>
                <a:srgbClr val="275662"/>
              </a:solidFill>
              <a:latin typeface="Consolas"/>
              <a:cs typeface="Consolas"/>
            </a:endParaRPr>
          </a:p>
          <a:p>
            <a:pPr marL="0" indent="0">
              <a:buFont typeface="Arial"/>
              <a:buNone/>
              <a:defRPr/>
            </a:pPr>
            <a:r>
              <a:rPr lang="fr-FR" sz="2100" b="0" i="0" u="none" strike="noStrike" cap="none" spc="0">
                <a:solidFill>
                  <a:srgbClr val="275662"/>
                </a:solidFill>
                <a:latin typeface="Consolas"/>
                <a:ea typeface="Arial"/>
                <a:cs typeface="Consolas"/>
              </a:rPr>
              <a:t>	"api_key": "</a:t>
            </a:r>
            <a:r>
              <a:rPr lang="fr-FR" sz="2100" b="1" i="0" u="none" strike="noStrike" cap="none" spc="0">
                <a:solidFill>
                  <a:srgbClr val="C55B28"/>
                </a:solidFill>
                <a:latin typeface="Consolas"/>
                <a:ea typeface="Arial"/>
                <a:cs typeface="Consolas"/>
              </a:rPr>
              <a:t>X-Dataverse-key</a:t>
            </a:r>
            <a:r>
              <a:rPr lang="fr-FR" sz="2100" b="0" i="0" u="none" strike="noStrike" cap="none" spc="0">
                <a:solidFill>
                  <a:srgbClr val="275662"/>
                </a:solidFill>
                <a:latin typeface="Consolas"/>
                <a:ea typeface="Arial"/>
                <a:cs typeface="Consolas"/>
              </a:rPr>
              <a:t>"</a:t>
            </a:r>
            <a:endParaRPr sz="2100" b="0" i="0" u="none" strike="noStrike" cap="none" spc="0">
              <a:solidFill>
                <a:srgbClr val="275662"/>
              </a:solidFill>
              <a:latin typeface="Consolas"/>
              <a:cs typeface="Consolas"/>
            </a:endParaRPr>
          </a:p>
        </p:txBody>
      </p:sp>
      <p:pic>
        <p:nvPicPr>
          <p:cNvPr id="852477191" name="Image 85247719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191493" y="4363242"/>
            <a:ext cx="5610224" cy="2228850"/>
          </a:xfrm>
          <a:prstGeom prst="rect">
            <a:avLst/>
          </a:prstGeom>
          <a:ln w="38100">
            <a:solidFill>
              <a:srgbClr val="C55B28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6687281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C3C2DF1-F679-A307-13D2-1D714058FC9D}" type="slidenum">
              <a:rPr lang="en-US"/>
              <a:t>36</a:t>
            </a:fld>
            <a:endParaRPr lang="en-US"/>
          </a:p>
        </p:txBody>
      </p:sp>
      <p:sp>
        <p:nvSpPr>
          <p:cNvPr id="138027183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197" y="1482133"/>
            <a:ext cx="10472531" cy="365121"/>
          </a:xfrm>
          <a:prstGeom prst="rect">
            <a:avLst/>
          </a:prstGeo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 fontScale="92500" lnSpcReduction="10000"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sz="2100">
                <a:latin typeface="Marianne"/>
                <a:ea typeface="Marianne"/>
                <a:cs typeface="Marianne"/>
              </a:rPr>
              <a:t>Exercice 2bis : Rechercher des données en étant authentifié</a:t>
            </a:r>
            <a:endParaRPr/>
          </a:p>
        </p:txBody>
      </p:sp>
      <p:sp>
        <p:nvSpPr>
          <p:cNvPr id="1218494599" name="Espace réservé du contenu 2"/>
          <p:cNvSpPr>
            <a:spLocks noGrp="1"/>
          </p:cNvSpPr>
          <p:nvPr>
            <p:ph idx="13"/>
          </p:nvPr>
        </p:nvSpPr>
        <p:spPr bwMode="auto">
          <a:xfrm>
            <a:off x="838197" y="2052309"/>
            <a:ext cx="11115189" cy="4357219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indent="0">
              <a:buFont typeface="Arial"/>
              <a:buNone/>
              <a:defRPr/>
            </a:pPr>
            <a:r>
              <a:rPr sz="2200">
                <a:latin typeface="Marianne"/>
              </a:rPr>
              <a:t>2bis.a : Créer un appel avec l’endpoint « search?q=</a:t>
            </a:r>
            <a:r>
              <a:rPr sz="2200" b="1">
                <a:solidFill>
                  <a:srgbClr val="C55B28"/>
                </a:solidFill>
                <a:latin typeface="Marianne"/>
              </a:rPr>
              <a:t>*</a:t>
            </a:r>
            <a:r>
              <a:rPr sz="2200">
                <a:latin typeface="Marianne"/>
              </a:rPr>
              <a:t>&amp;per_page=</a:t>
            </a:r>
            <a:r>
              <a:rPr sz="2200" b="1">
                <a:solidFill>
                  <a:srgbClr val="C55B28"/>
                </a:solidFill>
                <a:latin typeface="Marianne"/>
              </a:rPr>
              <a:t>1</a:t>
            </a:r>
            <a:r>
              <a:rPr sz="2200">
                <a:latin typeface="Marianne"/>
              </a:rPr>
              <a:t> » sur le bac à sable</a:t>
            </a:r>
            <a:br>
              <a:rPr sz="2200">
                <a:latin typeface="Marianne"/>
              </a:rPr>
            </a:br>
            <a:r>
              <a:rPr sz="2200">
                <a:latin typeface="Marianne"/>
              </a:rPr>
              <a:t>L’exécuter et noter la valeur de « </a:t>
            </a:r>
            <a:r>
              <a:rPr sz="2200">
                <a:latin typeface="Consolas"/>
              </a:rPr>
              <a:t>total_count</a:t>
            </a:r>
            <a:r>
              <a:rPr sz="2200">
                <a:latin typeface="Marianne"/>
              </a:rPr>
              <a:t> »</a:t>
            </a:r>
            <a:endParaRPr/>
          </a:p>
          <a:p>
            <a:pPr marL="0" indent="0">
              <a:buFont typeface="Arial"/>
              <a:buNone/>
              <a:defRPr/>
            </a:pPr>
            <a:endParaRPr sz="2200"/>
          </a:p>
          <a:p>
            <a:pPr marL="0" indent="0">
              <a:buFont typeface="Arial"/>
              <a:buNone/>
              <a:defRPr/>
            </a:pPr>
            <a:r>
              <a:rPr sz="2200">
                <a:latin typeface="Marianne"/>
              </a:rPr>
              <a:t>2bis.b : </a:t>
            </a:r>
            <a:r>
              <a:rPr lang="fr-FR" sz="2200" b="0" i="0" u="none" strike="noStrike" cap="none" spc="0">
                <a:solidFill>
                  <a:schemeClr val="tx1"/>
                </a:solidFill>
                <a:latin typeface="Marianne"/>
                <a:cs typeface="+mn-cs"/>
              </a:rPr>
              <a:t>Créer un jeu de données sur le bac à sable depuis l’interface web, dans la collection « Travaux pratiques » – Ne pas le publier !</a:t>
            </a:r>
            <a:endParaRPr lang="fr-FR" sz="2200" b="0" i="0" u="none" strike="noStrike" cap="none" spc="0">
              <a:solidFill>
                <a:schemeClr val="tx1"/>
              </a:solidFill>
              <a:latin typeface="Marianne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endParaRPr lang="fr-FR" sz="22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lang="fr-FR" sz="2200" b="0" i="0" u="none" strike="noStrike" cap="none" spc="0">
                <a:solidFill>
                  <a:schemeClr val="tx1"/>
                </a:solidFill>
                <a:latin typeface="Marianne"/>
                <a:ea typeface="Arial"/>
                <a:cs typeface="Arial"/>
              </a:rPr>
              <a:t>2bis.c : Ajouter l’authentification pour l’appel que vous avez créé (onglet API Key) et noter la différence pour la valeur de « </a:t>
            </a:r>
            <a:r>
              <a:rPr lang="fr-FR" sz="2200" b="0" i="0" u="none" strike="noStrike" cap="none" spc="0">
                <a:solidFill>
                  <a:schemeClr val="tx1"/>
                </a:solidFill>
                <a:latin typeface="Consolas"/>
                <a:ea typeface="Arial"/>
                <a:cs typeface="Arial"/>
              </a:rPr>
              <a:t>total_count</a:t>
            </a:r>
            <a:r>
              <a:rPr lang="fr-FR" sz="2200" b="0" i="0" u="none" strike="noStrike" cap="none" spc="0">
                <a:solidFill>
                  <a:schemeClr val="tx1"/>
                </a:solidFill>
                <a:latin typeface="Marianne"/>
                <a:ea typeface="Arial"/>
                <a:cs typeface="Arial"/>
              </a:rPr>
              <a:t> »</a:t>
            </a:r>
            <a:endParaRPr lang="fr-FR" sz="2200" b="0" i="0" u="none" strike="noStrike" cap="none" spc="0">
              <a:solidFill>
                <a:schemeClr val="tx1"/>
              </a:solidFill>
              <a:latin typeface="Marianne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756482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91A663D-D90B-12DF-FBE8-283D1BD0BCB7}" type="slidenum">
              <a:rPr lang="en-US"/>
              <a:t>37</a:t>
            </a:fld>
            <a:endParaRPr lang="en-US"/>
          </a:p>
        </p:txBody>
      </p:sp>
      <p:sp>
        <p:nvSpPr>
          <p:cNvPr id="190887878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197" y="1482134"/>
            <a:ext cx="7489541" cy="365122"/>
          </a:xfrm>
          <a:prstGeom prst="rect">
            <a:avLst/>
          </a:prstGeo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 fontScale="90000" lnSpcReduction="12000"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sz="2100">
                <a:latin typeface="Marianne"/>
                <a:ea typeface="Marianne"/>
                <a:cs typeface="Marianne"/>
              </a:rPr>
              <a:t>Correction 2bis : Rechercher des données en étant authentifié</a:t>
            </a:r>
            <a:endParaRPr/>
          </a:p>
        </p:txBody>
      </p:sp>
      <p:sp>
        <p:nvSpPr>
          <p:cNvPr id="796202135" name="Espace réservé du contenu 2"/>
          <p:cNvSpPr>
            <a:spLocks noGrp="1"/>
          </p:cNvSpPr>
          <p:nvPr>
            <p:ph idx="13"/>
          </p:nvPr>
        </p:nvSpPr>
        <p:spPr bwMode="auto">
          <a:xfrm>
            <a:off x="838197" y="2052309"/>
            <a:ext cx="11115189" cy="4357219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indent="0">
              <a:buFont typeface="Arial"/>
              <a:buNone/>
              <a:defRPr/>
            </a:pPr>
            <a:r>
              <a:rPr sz="2200"/>
              <a:t>2bis.a : </a:t>
            </a:r>
            <a:endParaRPr lang="fr-FR" sz="2200" b="0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0" indent="0">
              <a:buFont typeface="Arial"/>
              <a:buNone/>
              <a:defRPr/>
            </a:pPr>
            <a:r>
              <a:rPr lang="fr-FR" sz="2200" b="1" i="0" u="none" strike="noStrike" cap="none" spc="0">
                <a:solidFill>
                  <a:srgbClr val="337AB7"/>
                </a:solidFill>
                <a:latin typeface="Consolas"/>
                <a:ea typeface="Calibri"/>
                <a:cs typeface="Consolas"/>
              </a:rPr>
              <a:t>{{ _.base_url }}</a:t>
            </a:r>
            <a:r>
              <a:rPr lang="fr-FR" sz="2200" b="0" i="0" u="none" strike="noStrike" cap="none" spc="0">
                <a:solidFill>
                  <a:schemeClr val="tx1"/>
                </a:solidFill>
                <a:latin typeface="Consolas"/>
                <a:ea typeface="Calibri"/>
                <a:cs typeface="Consolas"/>
              </a:rPr>
              <a:t>searchsearch?per_page=</a:t>
            </a:r>
            <a:r>
              <a:rPr lang="fr-FR" sz="2200" b="1" i="0" u="none" strike="noStrike" cap="none" spc="0">
                <a:solidFill>
                  <a:srgbClr val="C55B28"/>
                </a:solidFill>
                <a:latin typeface="Consolas"/>
                <a:ea typeface="Calibri"/>
                <a:cs typeface="Consolas"/>
              </a:rPr>
              <a:t>1</a:t>
            </a:r>
            <a:r>
              <a:rPr lang="fr-FR" sz="2200" b="0" i="0" u="none" strike="noStrike" cap="none" spc="0">
                <a:solidFill>
                  <a:schemeClr val="tx1"/>
                </a:solidFill>
                <a:latin typeface="Consolas"/>
                <a:ea typeface="Calibri"/>
                <a:cs typeface="Consolas"/>
              </a:rPr>
              <a:t>&amp;q=</a:t>
            </a:r>
            <a:r>
              <a:rPr lang="fr-FR" sz="2200" b="1" i="0" u="none" strike="noStrike" cap="none" spc="0">
                <a:solidFill>
                  <a:srgbClr val="C55B28"/>
                </a:solidFill>
                <a:latin typeface="Consolas"/>
                <a:ea typeface="Calibri"/>
                <a:cs typeface="Consolas"/>
              </a:rPr>
              <a:t>*</a:t>
            </a:r>
            <a:endParaRPr sz="2200" b="1">
              <a:solidFill>
                <a:srgbClr val="C55B28"/>
              </a:solidFill>
              <a:latin typeface="Consolas"/>
              <a:cs typeface="Consolas"/>
            </a:endParaRPr>
          </a:p>
          <a:p>
            <a:pPr marL="0" indent="0">
              <a:buFont typeface="Arial"/>
              <a:buNone/>
              <a:defRPr/>
            </a:pPr>
            <a:endParaRPr sz="2200"/>
          </a:p>
          <a:p>
            <a:pPr marL="0" indent="0">
              <a:buFont typeface="Arial"/>
              <a:buNone/>
              <a:defRPr/>
            </a:pPr>
            <a:endParaRPr lang="fr-FR" sz="22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lang="fr-FR" sz="2200" b="0" i="0" u="none" strike="noStrike" cap="none" spc="0">
                <a:solidFill>
                  <a:schemeClr val="tx1"/>
                </a:solidFill>
                <a:ea typeface="Arial"/>
              </a:rPr>
              <a:t>2bis.c : </a:t>
            </a:r>
            <a:endParaRPr lang="fr-FR" sz="2200">
              <a:ea typeface="Arial"/>
            </a:endParaRPr>
          </a:p>
          <a:p>
            <a:pPr marL="0" indent="0">
              <a:buFont typeface="Arial"/>
              <a:buNone/>
              <a:defRPr/>
            </a:pPr>
            <a:r>
              <a:rPr lang="fr-FR" sz="2200" b="0" i="0" u="none" strike="noStrike" cap="none" spc="0">
                <a:solidFill>
                  <a:schemeClr val="tx1"/>
                </a:solidFill>
                <a:ea typeface="Arial"/>
              </a:rPr>
              <a:t>La valeur de </a:t>
            </a:r>
            <a:r>
              <a:rPr lang="fr-FR" sz="2200" b="0" i="0" u="none" strike="noStrike" cap="none" spc="0">
                <a:solidFill>
                  <a:schemeClr val="tx1"/>
                </a:solidFill>
                <a:latin typeface="Consolas"/>
                <a:ea typeface="Arial"/>
              </a:rPr>
              <a:t>total_count</a:t>
            </a:r>
            <a:r>
              <a:rPr lang="fr-FR" sz="2200" b="0" i="0" u="none" strike="noStrike" cap="none" spc="0">
                <a:solidFill>
                  <a:schemeClr val="tx1"/>
                </a:solidFill>
                <a:ea typeface="Arial"/>
              </a:rPr>
              <a:t> est plus élevée lorsque l’on est identifié.</a:t>
            </a:r>
            <a:r>
              <a:rPr lang="fr-FR" sz="2200"/>
              <a:t/>
            </a:r>
            <a:br>
              <a:rPr lang="fr-FR" sz="2200"/>
            </a:br>
            <a:r>
              <a:rPr lang="fr-FR" sz="2200" b="0" i="0" u="none" strike="noStrike" cap="none" spc="0">
                <a:solidFill>
                  <a:schemeClr val="tx1"/>
                </a:solidFill>
                <a:ea typeface="Arial"/>
              </a:rPr>
              <a:t>Pourquoi ? Une fois authentifié, les jeux de données en version provisoire auquel notre compte à accès sont ajoutés.</a:t>
            </a:r>
            <a:endParaRPr lang="fr-FR" sz="2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4239756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C9B5A7A-AB65-4B8D-47AF-E82C0A26C3F6}" type="slidenum">
              <a:rPr lang="en-US"/>
              <a:t>38</a:t>
            </a:fld>
            <a:endParaRPr lang="en-US"/>
          </a:p>
        </p:txBody>
      </p:sp>
      <p:sp>
        <p:nvSpPr>
          <p:cNvPr id="212827053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198" y="1482137"/>
            <a:ext cx="9002216" cy="365124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S’authentifier : le jeton API (3/3 le renouveler)</a:t>
            </a:r>
            <a:endParaRPr/>
          </a:p>
        </p:txBody>
      </p:sp>
      <p:sp>
        <p:nvSpPr>
          <p:cNvPr id="2052519324" name="Espace réservé du contenu 3"/>
          <p:cNvSpPr>
            <a:spLocks noGrp="1"/>
          </p:cNvSpPr>
          <p:nvPr>
            <p:ph idx="13"/>
          </p:nvPr>
        </p:nvSpPr>
        <p:spPr bwMode="auto">
          <a:xfrm>
            <a:off x="838198" y="2052311"/>
            <a:ext cx="11090448" cy="4357219"/>
          </a:xfrm>
        </p:spPr>
        <p:txBody>
          <a:bodyPr>
            <a:normAutofit/>
          </a:bodyPr>
          <a:lstStyle/>
          <a:p>
            <a:pPr marL="0" indent="0">
              <a:lnSpc>
                <a:spcPct val="114999"/>
              </a:lnSpc>
              <a:buSzPct val="130000"/>
              <a:buNone/>
              <a:defRPr/>
            </a:pPr>
            <a:r>
              <a:rPr lang="fr-FR" sz="2200" b="1" dirty="0">
                <a:solidFill>
                  <a:srgbClr val="C55B28"/>
                </a:solidFill>
              </a:rPr>
              <a:t>⚠</a:t>
            </a:r>
            <a:r>
              <a:rPr lang="fr-FR" sz="2200" b="1" dirty="0"/>
              <a:t> </a:t>
            </a:r>
            <a:r>
              <a:rPr lang="fr-FR" sz="2200" dirty="0">
                <a:latin typeface="Arial"/>
                <a:cs typeface="Arial"/>
              </a:rPr>
              <a:t>Le jeton a une</a:t>
            </a:r>
            <a:r>
              <a:rPr lang="fr-FR" sz="2200" b="1" dirty="0">
                <a:latin typeface="Arial"/>
                <a:cs typeface="Arial"/>
              </a:rPr>
              <a:t> </a:t>
            </a:r>
            <a:r>
              <a:rPr lang="fr-FR" sz="2200" b="1" dirty="0">
                <a:solidFill>
                  <a:srgbClr val="C55B28"/>
                </a:solidFill>
                <a:latin typeface="Arial"/>
                <a:cs typeface="Arial"/>
              </a:rPr>
              <a:t>durée de validité d’un an,</a:t>
            </a:r>
            <a:r>
              <a:rPr lang="fr-FR" sz="2200" dirty="0">
                <a:latin typeface="Arial"/>
                <a:cs typeface="Arial"/>
              </a:rPr>
              <a:t/>
            </a:r>
            <a:br>
              <a:rPr lang="fr-FR" sz="2200" dirty="0">
                <a:latin typeface="Arial"/>
                <a:cs typeface="Arial"/>
              </a:rPr>
            </a:br>
            <a:r>
              <a:rPr lang="fr-FR" sz="2200" dirty="0">
                <a:latin typeface="Arial"/>
                <a:cs typeface="Arial"/>
              </a:rPr>
              <a:t>Au delà le jeton est révoqué et il faut en créer un autre.</a:t>
            </a:r>
            <a:endParaRPr dirty="0"/>
          </a:p>
          <a:p>
            <a:pPr marL="0" indent="0">
              <a:lnSpc>
                <a:spcPct val="114999"/>
              </a:lnSpc>
              <a:buSzPct val="130000"/>
              <a:buNone/>
              <a:defRPr/>
            </a:pPr>
            <a:endParaRPr lang="fr-FR" sz="2200" dirty="0">
              <a:latin typeface="Arial"/>
              <a:cs typeface="Arial"/>
            </a:endParaRPr>
          </a:p>
          <a:p>
            <a:pPr>
              <a:lnSpc>
                <a:spcPct val="114999"/>
              </a:lnSpc>
              <a:buClr>
                <a:srgbClr val="275662"/>
              </a:buClr>
              <a:buSzPct val="130000"/>
              <a:buFont typeface="Arial"/>
              <a:buChar char="•"/>
              <a:defRPr/>
            </a:pPr>
            <a:r>
              <a:rPr lang="fr-FR" sz="2200" dirty="0">
                <a:latin typeface="Arial"/>
                <a:cs typeface="Arial"/>
              </a:rPr>
              <a:t>Interface web : Bouton « Créer de nouveau le jeton » / « </a:t>
            </a:r>
            <a:r>
              <a:rPr lang="fr-FR" sz="2200" dirty="0" err="1">
                <a:latin typeface="Arial"/>
                <a:cs typeface="Arial"/>
              </a:rPr>
              <a:t>Recreate</a:t>
            </a:r>
            <a:r>
              <a:rPr lang="fr-FR" sz="2200" dirty="0">
                <a:latin typeface="Arial"/>
                <a:cs typeface="Arial"/>
              </a:rPr>
              <a:t> </a:t>
            </a:r>
            <a:r>
              <a:rPr lang="fr-FR" sz="2200" dirty="0" err="1">
                <a:latin typeface="Arial"/>
                <a:cs typeface="Arial"/>
              </a:rPr>
              <a:t>token</a:t>
            </a:r>
            <a:r>
              <a:rPr lang="fr-FR" sz="2200" dirty="0">
                <a:latin typeface="Arial"/>
                <a:cs typeface="Arial"/>
              </a:rPr>
              <a:t> »</a:t>
            </a:r>
            <a:endParaRPr dirty="0"/>
          </a:p>
          <a:p>
            <a:pPr>
              <a:lnSpc>
                <a:spcPct val="114999"/>
              </a:lnSpc>
              <a:buClr>
                <a:srgbClr val="275662"/>
              </a:buClr>
              <a:buSzPct val="130000"/>
              <a:buFont typeface="Arial"/>
              <a:buChar char="•"/>
              <a:defRPr/>
            </a:pPr>
            <a:endParaRPr lang="fr-FR" sz="2200" dirty="0">
              <a:latin typeface="Arial"/>
              <a:cs typeface="Arial"/>
            </a:endParaRPr>
          </a:p>
          <a:p>
            <a:pPr>
              <a:lnSpc>
                <a:spcPct val="114999"/>
              </a:lnSpc>
              <a:buClr>
                <a:srgbClr val="275662"/>
              </a:buClr>
              <a:buSzPct val="130000"/>
              <a:buFont typeface="Arial"/>
              <a:buChar char="•"/>
              <a:defRPr/>
            </a:pPr>
            <a:r>
              <a:rPr lang="fr-FR" sz="2200" dirty="0">
                <a:latin typeface="Arial"/>
                <a:cs typeface="Arial"/>
              </a:rPr>
              <a:t>API : S’authentifier avec </a:t>
            </a:r>
            <a:r>
              <a:rPr lang="fr-FR" sz="2200" b="1" dirty="0">
                <a:solidFill>
                  <a:srgbClr val="337AB7"/>
                </a:solidFill>
                <a:latin typeface="Consolas"/>
                <a:ea typeface="Consolas"/>
                <a:cs typeface="Consolas"/>
              </a:rPr>
              <a:t>{{ _.</a:t>
            </a:r>
            <a:r>
              <a:rPr lang="fr-FR" sz="2200" b="1" dirty="0" err="1">
                <a:solidFill>
                  <a:srgbClr val="337AB7"/>
                </a:solidFill>
                <a:latin typeface="Consolas"/>
                <a:ea typeface="Consolas"/>
                <a:cs typeface="Consolas"/>
              </a:rPr>
              <a:t>api_key</a:t>
            </a:r>
            <a:r>
              <a:rPr lang="fr-FR" sz="2200" b="1" dirty="0">
                <a:solidFill>
                  <a:srgbClr val="337AB7"/>
                </a:solidFill>
                <a:latin typeface="Consolas"/>
                <a:ea typeface="Consolas"/>
                <a:cs typeface="Consolas"/>
              </a:rPr>
              <a:t> }}</a:t>
            </a:r>
            <a:r>
              <a:rPr lang="fr-FR" sz="2200" dirty="0">
                <a:ea typeface="Consolas"/>
              </a:rPr>
              <a:t> et </a:t>
            </a:r>
            <a:r>
              <a:rPr lang="fr-FR" sz="2200" b="1" dirty="0">
                <a:solidFill>
                  <a:srgbClr val="337AB7"/>
                </a:solidFill>
                <a:latin typeface="Consolas"/>
                <a:ea typeface="Consolas"/>
                <a:cs typeface="Consolas"/>
              </a:rPr>
              <a:t>{{ _.</a:t>
            </a:r>
            <a:r>
              <a:rPr lang="fr-FR" sz="2200" b="1" dirty="0" err="1">
                <a:solidFill>
                  <a:srgbClr val="337AB7"/>
                </a:solidFill>
                <a:latin typeface="Consolas"/>
                <a:ea typeface="Consolas"/>
                <a:cs typeface="Consolas"/>
              </a:rPr>
              <a:t>api_token</a:t>
            </a:r>
            <a:r>
              <a:rPr lang="fr-FR" sz="2200" b="1" dirty="0">
                <a:solidFill>
                  <a:srgbClr val="337AB7"/>
                </a:solidFill>
                <a:latin typeface="Consolas"/>
                <a:ea typeface="Consolas"/>
                <a:cs typeface="Consolas"/>
              </a:rPr>
              <a:t>}}</a:t>
            </a:r>
            <a:r>
              <a:rPr lang="fr-FR" sz="2200" dirty="0">
                <a:ea typeface="Consolas"/>
              </a:rPr>
              <a:t> en </a:t>
            </a:r>
            <a:r>
              <a:rPr lang="fr-FR" sz="2200" dirty="0">
                <a:latin typeface="Consolas"/>
                <a:ea typeface="Consolas"/>
                <a:cs typeface="Consolas"/>
              </a:rPr>
              <a:t>Header</a:t>
            </a:r>
            <a:endParaRPr sz="2200" dirty="0"/>
          </a:p>
          <a:p>
            <a:pPr>
              <a:lnSpc>
                <a:spcPct val="114999"/>
              </a:lnSpc>
              <a:buClr>
                <a:srgbClr val="275662"/>
              </a:buClr>
              <a:buSzPct val="130000"/>
              <a:buFont typeface="Arial"/>
              <a:buChar char="•"/>
              <a:defRPr/>
            </a:pPr>
            <a:endParaRPr lang="fr-FR" sz="2200" dirty="0">
              <a:latin typeface="Arial"/>
              <a:cs typeface="Arial"/>
            </a:endParaRPr>
          </a:p>
        </p:txBody>
      </p:sp>
      <p:sp>
        <p:nvSpPr>
          <p:cNvPr id="2" name="ZoneTexte 1"/>
          <p:cNvSpPr txBox="1"/>
          <p:nvPr/>
        </p:nvSpPr>
        <p:spPr bwMode="auto">
          <a:xfrm>
            <a:off x="502141" y="5019743"/>
            <a:ext cx="60237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200" dirty="0">
                <a:latin typeface="Arial"/>
                <a:cs typeface="Arial"/>
              </a:rPr>
              <a:t>Renouvellement :</a:t>
            </a:r>
            <a:br>
              <a:rPr lang="fr-FR" sz="2200" dirty="0">
                <a:latin typeface="Arial"/>
                <a:cs typeface="Arial"/>
              </a:rPr>
            </a:br>
            <a:r>
              <a:rPr lang="fr-FR" sz="2200" dirty="0">
                <a:latin typeface="Consolas"/>
                <a:cs typeface="Arial"/>
              </a:rPr>
              <a:t>Verbe : POST</a:t>
            </a:r>
            <a:r>
              <a:rPr lang="fr-FR" sz="2200" dirty="0">
                <a:solidFill>
                  <a:srgbClr val="525252"/>
                </a:solidFill>
                <a:latin typeface="Consolas"/>
                <a:ea typeface="Consolas"/>
                <a:cs typeface="Consolas"/>
              </a:rPr>
              <a:t/>
            </a:r>
            <a:br>
              <a:rPr lang="fr-FR" sz="2200" dirty="0">
                <a:solidFill>
                  <a:srgbClr val="525252"/>
                </a:solidFill>
                <a:latin typeface="Consolas"/>
                <a:ea typeface="Consolas"/>
                <a:cs typeface="Consolas"/>
              </a:rPr>
            </a:br>
            <a:r>
              <a:rPr lang="fr-FR" sz="2200" b="1" dirty="0">
                <a:solidFill>
                  <a:srgbClr val="337AB7"/>
                </a:solidFill>
                <a:latin typeface="Consolas"/>
                <a:ea typeface="Consolas"/>
                <a:cs typeface="Consolas"/>
              </a:rPr>
              <a:t>{{ _.</a:t>
            </a:r>
            <a:r>
              <a:rPr lang="fr-FR" sz="2200" b="1" dirty="0" err="1">
                <a:solidFill>
                  <a:srgbClr val="337AB7"/>
                </a:solidFill>
                <a:latin typeface="Consolas"/>
                <a:ea typeface="Consolas"/>
                <a:cs typeface="Consolas"/>
              </a:rPr>
              <a:t>base_url</a:t>
            </a:r>
            <a:r>
              <a:rPr lang="fr-FR" sz="2200" b="1" dirty="0">
                <a:solidFill>
                  <a:srgbClr val="337AB7"/>
                </a:solidFill>
                <a:latin typeface="Consolas"/>
                <a:ea typeface="Consolas"/>
                <a:cs typeface="Consolas"/>
              </a:rPr>
              <a:t> }}</a:t>
            </a:r>
            <a:r>
              <a:rPr lang="fr-FR" sz="2200" dirty="0" err="1">
                <a:latin typeface="Consolas"/>
                <a:ea typeface="Consolas"/>
                <a:cs typeface="Consolas"/>
              </a:rPr>
              <a:t>users</a:t>
            </a:r>
            <a:r>
              <a:rPr lang="fr-FR" sz="2200" dirty="0">
                <a:latin typeface="Consolas"/>
                <a:ea typeface="Consolas"/>
                <a:cs typeface="Consolas"/>
              </a:rPr>
              <a:t>/</a:t>
            </a:r>
            <a:r>
              <a:rPr lang="fr-FR" sz="2200" b="1" dirty="0" err="1">
                <a:latin typeface="Consolas"/>
                <a:ea typeface="Consolas"/>
                <a:cs typeface="Consolas"/>
              </a:rPr>
              <a:t>token</a:t>
            </a:r>
            <a:r>
              <a:rPr lang="fr-FR" sz="2200" b="1" dirty="0">
                <a:latin typeface="Consolas"/>
                <a:ea typeface="Consolas"/>
                <a:cs typeface="Consolas"/>
              </a:rPr>
              <a:t>/</a:t>
            </a:r>
            <a:r>
              <a:rPr lang="fr-FR" sz="2200" b="1" dirty="0" err="1">
                <a:latin typeface="Consolas"/>
                <a:ea typeface="Consolas"/>
                <a:cs typeface="Consolas"/>
              </a:rPr>
              <a:t>recreate</a:t>
            </a:r>
            <a:endParaRPr lang="fr-FR" sz="2200" dirty="0">
              <a:latin typeface="Consolas"/>
            </a:endParaRPr>
          </a:p>
        </p:txBody>
      </p:sp>
      <p:sp>
        <p:nvSpPr>
          <p:cNvPr id="3" name="ZoneTexte 2"/>
          <p:cNvSpPr txBox="1"/>
          <p:nvPr/>
        </p:nvSpPr>
        <p:spPr bwMode="auto">
          <a:xfrm>
            <a:off x="6525851" y="5019743"/>
            <a:ext cx="51347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200" dirty="0">
                <a:latin typeface="Arial"/>
                <a:ea typeface="Arial"/>
                <a:cs typeface="Arial"/>
              </a:rPr>
              <a:t>Information sur je jeton :</a:t>
            </a:r>
            <a:br>
              <a:rPr lang="fr-FR" sz="2200" dirty="0">
                <a:latin typeface="Arial"/>
                <a:ea typeface="Arial"/>
                <a:cs typeface="Arial"/>
              </a:rPr>
            </a:br>
            <a:r>
              <a:rPr lang="fr-FR" sz="2200" dirty="0">
                <a:latin typeface="Consolas"/>
                <a:ea typeface="Consolas"/>
                <a:cs typeface="Consolas"/>
              </a:rPr>
              <a:t>Verbe : GET </a:t>
            </a:r>
            <a:r>
              <a:rPr lang="fr-FR" sz="2200" dirty="0">
                <a:solidFill>
                  <a:schemeClr val="accent3">
                    <a:lumMod val="50000"/>
                  </a:schemeClr>
                </a:solidFill>
                <a:latin typeface="Consolas"/>
                <a:ea typeface="Consolas"/>
                <a:cs typeface="Consolas"/>
              </a:rPr>
              <a:t/>
            </a:r>
            <a:br>
              <a:rPr lang="fr-FR" sz="2200" dirty="0">
                <a:solidFill>
                  <a:schemeClr val="accent3">
                    <a:lumMod val="50000"/>
                  </a:schemeClr>
                </a:solidFill>
                <a:latin typeface="Consolas"/>
                <a:ea typeface="Consolas"/>
                <a:cs typeface="Consolas"/>
              </a:rPr>
            </a:br>
            <a:r>
              <a:rPr lang="fr-FR" sz="2200" b="1" dirty="0">
                <a:solidFill>
                  <a:srgbClr val="337AB7"/>
                </a:solidFill>
                <a:latin typeface="Consolas"/>
                <a:ea typeface="Consolas"/>
                <a:cs typeface="Consolas"/>
              </a:rPr>
              <a:t>{{ _.</a:t>
            </a:r>
            <a:r>
              <a:rPr lang="fr-FR" sz="2200" b="1" dirty="0" err="1">
                <a:solidFill>
                  <a:srgbClr val="337AB7"/>
                </a:solidFill>
                <a:latin typeface="Consolas"/>
                <a:ea typeface="Consolas"/>
                <a:cs typeface="Consolas"/>
              </a:rPr>
              <a:t>base_url</a:t>
            </a:r>
            <a:r>
              <a:rPr lang="fr-FR" sz="2200" b="1" dirty="0">
                <a:solidFill>
                  <a:srgbClr val="337AB7"/>
                </a:solidFill>
                <a:latin typeface="Consolas"/>
                <a:ea typeface="Consolas"/>
                <a:cs typeface="Consolas"/>
              </a:rPr>
              <a:t> }}</a:t>
            </a:r>
            <a:r>
              <a:rPr lang="fr-FR" sz="2200" dirty="0" err="1">
                <a:latin typeface="Consolas"/>
                <a:ea typeface="Consolas"/>
                <a:cs typeface="Consolas"/>
              </a:rPr>
              <a:t>users</a:t>
            </a:r>
            <a:r>
              <a:rPr lang="fr-FR" sz="2200" dirty="0">
                <a:latin typeface="Consolas"/>
                <a:ea typeface="Consolas"/>
                <a:cs typeface="Consolas"/>
              </a:rPr>
              <a:t>/</a:t>
            </a:r>
            <a:r>
              <a:rPr lang="fr-FR" sz="2200" b="1" dirty="0" err="1">
                <a:latin typeface="Consolas"/>
                <a:ea typeface="Consolas"/>
                <a:cs typeface="Consolas"/>
              </a:rPr>
              <a:t>token</a:t>
            </a:r>
            <a:endParaRPr lang="fr-FR" sz="2200" dirty="0">
              <a:latin typeface="Consolas"/>
              <a:ea typeface="Consolas"/>
              <a:cs typeface="Consola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E8C280-EBA0-4348-845F-2B9BB32CE2E9}" type="slidenum">
              <a:rPr lang="en-US"/>
              <a:t>39</a:t>
            </a:fld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Gérer une collection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idx="13"/>
          </p:nvPr>
        </p:nvSpPr>
        <p:spPr bwMode="auto">
          <a:xfrm>
            <a:off x="838200" y="2052312"/>
            <a:ext cx="10525125" cy="44730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fr-FR" dirty="0">
                <a:latin typeface="Consolas"/>
              </a:rPr>
              <a:t>API = Native</a:t>
            </a:r>
            <a:endParaRPr dirty="0"/>
          </a:p>
          <a:p>
            <a:pPr marL="0" indent="0">
              <a:buNone/>
              <a:defRPr/>
            </a:pPr>
            <a:endParaRPr lang="fr-FR" dirty="0"/>
          </a:p>
          <a:p>
            <a:pPr marL="0" indent="0">
              <a:buNone/>
              <a:defRPr/>
            </a:pPr>
            <a:r>
              <a:rPr lang="fr-FR" dirty="0"/>
              <a:t>Cas d‘usage :</a:t>
            </a:r>
            <a:endParaRPr dirty="0"/>
          </a:p>
          <a:p>
            <a:pPr>
              <a:defRPr/>
            </a:pPr>
            <a:r>
              <a:rPr lang="fr-FR" dirty="0"/>
              <a:t>Créer, modifier et publier une collection</a:t>
            </a:r>
            <a:endParaRPr dirty="0"/>
          </a:p>
          <a:p>
            <a:pPr>
              <a:defRPr/>
            </a:pPr>
            <a:r>
              <a:rPr lang="fr-FR" dirty="0"/>
              <a:t>Gérer les informations, droits et autres possibilités du portail</a:t>
            </a:r>
            <a:endParaRPr dirty="0"/>
          </a:p>
          <a:p>
            <a:pPr>
              <a:defRPr/>
            </a:pPr>
            <a:r>
              <a:rPr lang="fr-FR" dirty="0"/>
              <a:t>Supprimer la collection</a:t>
            </a:r>
            <a:endParaRPr dirty="0"/>
          </a:p>
          <a:p>
            <a:pPr>
              <a:defRPr/>
            </a:pPr>
            <a:r>
              <a:rPr lang="fr-FR" dirty="0"/>
              <a:t>Récupérer les données des Registres des visiteurs</a:t>
            </a:r>
            <a:endParaRPr dirty="0"/>
          </a:p>
          <a:p>
            <a:pPr>
              <a:defRPr/>
            </a:pPr>
            <a:endParaRPr dirty="0"/>
          </a:p>
          <a:p>
            <a:pPr marL="0" indent="0">
              <a:buNone/>
              <a:defRPr/>
            </a:pPr>
            <a:r>
              <a:rPr lang="fr-FR" dirty="0"/>
              <a:t>Point d‘attention à l‘usage :</a:t>
            </a:r>
            <a:endParaRPr dirty="0"/>
          </a:p>
          <a:p>
            <a:pPr>
              <a:defRPr/>
            </a:pPr>
            <a:r>
              <a:rPr lang="fr-FR" dirty="0"/>
              <a:t>Authentification généralement nécessaire</a:t>
            </a:r>
            <a:endParaRPr dirty="0"/>
          </a:p>
          <a:p>
            <a:pPr>
              <a:defRPr/>
            </a:pPr>
            <a:r>
              <a:rPr lang="fr-FR" dirty="0"/>
              <a:t>CORS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7591733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097B29C-CC43-253F-4506-08B62FCA8C9A}" type="slidenum">
              <a:rPr lang="en-US"/>
              <a:t>4</a:t>
            </a:fld>
            <a:endParaRPr lang="en-US"/>
          </a:p>
        </p:txBody>
      </p:sp>
      <p:sp>
        <p:nvSpPr>
          <p:cNvPr id="126667490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482136"/>
            <a:ext cx="5886450" cy="365125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fr-FR" sz="2400" b="1" i="0" u="none" strike="noStrike" cap="none" spc="0">
                <a:solidFill>
                  <a:schemeClr val="tx2"/>
                </a:solidFill>
                <a:latin typeface="Marianne"/>
                <a:ea typeface="Marianne"/>
                <a:cs typeface="Marianne"/>
              </a:rPr>
              <a:t>Déroulé de la séance</a:t>
            </a:r>
            <a:endParaRPr sz="2400">
              <a:latin typeface="Marianne"/>
              <a:ea typeface="Marianne"/>
              <a:cs typeface="Marianne"/>
            </a:endParaRPr>
          </a:p>
        </p:txBody>
      </p:sp>
      <p:sp>
        <p:nvSpPr>
          <p:cNvPr id="2102496615" name="Espace réservé du contenu 2"/>
          <p:cNvSpPr>
            <a:spLocks noGrp="1"/>
          </p:cNvSpPr>
          <p:nvPr>
            <p:ph idx="13"/>
          </p:nvPr>
        </p:nvSpPr>
        <p:spPr bwMode="auto">
          <a:xfrm>
            <a:off x="838198" y="2052311"/>
            <a:ext cx="5384799" cy="4113333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316922" indent="-316922" algn="l">
              <a:buFont typeface="Arial"/>
              <a:buAutoNum type="romanUcPeriod"/>
              <a:defRPr/>
            </a:pPr>
            <a:r>
              <a:rPr lang="fr-FR" sz="2100" b="0" i="0" u="none" strike="noStrike" cap="small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Introduction</a:t>
            </a:r>
            <a:endParaRPr lang="fr-FR" sz="2100" b="0" i="0" u="none" strike="noStrike" cap="small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16922" indent="-316922" algn="l">
              <a:buFont typeface="Arial"/>
              <a:buAutoNum type="romanUcPeriod"/>
              <a:defRPr/>
            </a:pPr>
            <a:endParaRPr sz="2100" cap="small">
              <a:latin typeface="Arial"/>
              <a:ea typeface="Arial"/>
              <a:cs typeface="Arial"/>
            </a:endParaRPr>
          </a:p>
          <a:p>
            <a:pPr marL="316922" indent="-316922" algn="l">
              <a:buFont typeface="Arial"/>
              <a:buAutoNum type="romanUcPeriod"/>
              <a:defRPr/>
            </a:pPr>
            <a:r>
              <a:rPr lang="fr-FR" sz="2100" b="0" i="0" u="none" strike="noStrike" cap="small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Les concepts clés de l’application Dataverse</a:t>
            </a:r>
            <a:endParaRPr lang="fr-FR" sz="2100" b="0" i="0" u="none" strike="noStrike" cap="small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16922" indent="-316922" algn="l">
              <a:buFont typeface="Arial"/>
              <a:buAutoNum type="romanUcPeriod"/>
              <a:defRPr/>
            </a:pPr>
            <a:endParaRPr sz="2100" i="0" cap="small">
              <a:latin typeface="Arial"/>
              <a:ea typeface="Arial"/>
              <a:cs typeface="Arial"/>
            </a:endParaRPr>
          </a:p>
          <a:p>
            <a:pPr marL="316922" indent="-316922" algn="l">
              <a:buFont typeface="Arial"/>
              <a:buAutoNum type="romanUcPeriod"/>
              <a:defRPr/>
            </a:pPr>
            <a:r>
              <a:rPr lang="fr-FR" sz="2100" b="0" i="0" u="none" strike="noStrike" cap="small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Les possibilités des APIs de Recherche Data Gouv</a:t>
            </a:r>
            <a:endParaRPr lang="fr-FR" sz="2100" b="0" i="0" u="none" strike="noStrike" cap="small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16922" indent="-316922" algn="l">
              <a:buFont typeface="Arial"/>
              <a:buAutoNum type="romanUcPeriod"/>
              <a:defRPr/>
            </a:pPr>
            <a:endParaRPr sz="2100" i="0" cap="small">
              <a:latin typeface="Arial"/>
              <a:ea typeface="Arial"/>
              <a:cs typeface="Arial"/>
            </a:endParaRPr>
          </a:p>
          <a:p>
            <a:pPr marL="316922" indent="-316922" algn="l">
              <a:buFont typeface="Arial"/>
              <a:buAutoNum type="romanUcPeriod"/>
              <a:defRPr/>
            </a:pPr>
            <a:r>
              <a:rPr lang="fr-FR" sz="2100" b="0" i="0" u="none" strike="noStrike" cap="small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Utilisation pratique</a:t>
            </a:r>
            <a:endParaRPr cap="smal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8145022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33E81E5-0CEA-7D5D-3427-35A3C5D285C4}" type="slidenum">
              <a:rPr lang="en-US"/>
              <a:t>40</a:t>
            </a:fld>
            <a:endParaRPr lang="en-US"/>
          </a:p>
        </p:txBody>
      </p:sp>
      <p:sp>
        <p:nvSpPr>
          <p:cNvPr id="126651174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197" y="1482137"/>
            <a:ext cx="9634417" cy="365124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sz="2400">
                <a:latin typeface="Marianne"/>
                <a:cs typeface="Marianne"/>
              </a:rPr>
              <a:t>Exercice 3 : Créer une sous-collection</a:t>
            </a:r>
            <a:endParaRPr/>
          </a:p>
        </p:txBody>
      </p:sp>
      <p:sp>
        <p:nvSpPr>
          <p:cNvPr id="2105405410" name="Espace réservé du contenu 2"/>
          <p:cNvSpPr>
            <a:spLocks noGrp="1"/>
          </p:cNvSpPr>
          <p:nvPr>
            <p:ph idx="13"/>
          </p:nvPr>
        </p:nvSpPr>
        <p:spPr bwMode="auto">
          <a:xfrm>
            <a:off x="838197" y="2052310"/>
            <a:ext cx="10525123" cy="4357220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indent="0">
              <a:buFont typeface="Arial"/>
              <a:buNone/>
              <a:defRPr/>
            </a:pPr>
            <a:r>
              <a:rPr sz="1900" dirty="0">
                <a:latin typeface="Marianne"/>
              </a:rPr>
              <a:t>3.a </a:t>
            </a:r>
            <a:r>
              <a:rPr lang="fr-FR" sz="1900" b="0" i="0" u="none" strike="noStrike" cap="none" spc="0" dirty="0">
                <a:solidFill>
                  <a:schemeClr val="tx1"/>
                </a:solidFill>
                <a:latin typeface="Marianne"/>
                <a:cs typeface="+mn-cs"/>
              </a:rPr>
              <a:t>Trouver la section « </a:t>
            </a:r>
            <a:r>
              <a:rPr lang="fr-FR" sz="1900" b="0" i="0" u="none" strike="noStrike" cap="none" spc="0" dirty="0" err="1">
                <a:solidFill>
                  <a:schemeClr val="tx1"/>
                </a:solidFill>
                <a:latin typeface="Marianne"/>
                <a:cs typeface="+mn-cs"/>
              </a:rPr>
              <a:t>Create</a:t>
            </a:r>
            <a:r>
              <a:rPr lang="fr-FR" sz="1900" b="0" i="0" u="none" strike="noStrike" cap="none" spc="0" dirty="0">
                <a:solidFill>
                  <a:schemeClr val="tx1"/>
                </a:solidFill>
                <a:latin typeface="Marianne"/>
                <a:cs typeface="+mn-cs"/>
              </a:rPr>
              <a:t> a </a:t>
            </a:r>
            <a:r>
              <a:rPr lang="fr-FR" sz="1900" b="0" i="0" u="none" strike="noStrike" cap="none" spc="0" dirty="0" err="1">
                <a:solidFill>
                  <a:schemeClr val="tx1"/>
                </a:solidFill>
                <a:latin typeface="Marianne"/>
                <a:cs typeface="+mn-cs"/>
              </a:rPr>
              <a:t>Dataverse</a:t>
            </a:r>
            <a:r>
              <a:rPr lang="fr-FR" sz="1900" b="0" i="0" u="none" strike="noStrike" cap="none" spc="0" dirty="0">
                <a:solidFill>
                  <a:schemeClr val="tx1"/>
                </a:solidFill>
                <a:latin typeface="Marianne"/>
                <a:cs typeface="+mn-cs"/>
              </a:rPr>
              <a:t> Collection » dans « Native API » de la documentation et </a:t>
            </a:r>
            <a:r>
              <a:rPr sz="1900" b="1" dirty="0" err="1">
                <a:latin typeface="Marianne"/>
              </a:rPr>
              <a:t>télécharger</a:t>
            </a:r>
            <a:r>
              <a:rPr sz="1900" b="1" dirty="0">
                <a:latin typeface="Marianne"/>
              </a:rPr>
              <a:t> le </a:t>
            </a:r>
            <a:r>
              <a:rPr sz="1900" b="1" dirty="0" err="1">
                <a:latin typeface="Marianne"/>
              </a:rPr>
              <a:t>fichier</a:t>
            </a:r>
            <a:r>
              <a:rPr sz="1900" b="1" dirty="0">
                <a:latin typeface="Marianne"/>
              </a:rPr>
              <a:t> </a:t>
            </a:r>
            <a:r>
              <a:rPr sz="1900" b="1" dirty="0" err="1">
                <a:latin typeface="Marianne"/>
              </a:rPr>
              <a:t>json</a:t>
            </a:r>
            <a:r>
              <a:rPr sz="1900" dirty="0">
                <a:latin typeface="Marianne"/>
              </a:rPr>
              <a:t> </a:t>
            </a:r>
            <a:r>
              <a:rPr sz="1900" dirty="0" err="1">
                <a:latin typeface="Marianne"/>
              </a:rPr>
              <a:t>nécessaire</a:t>
            </a:r>
            <a:r>
              <a:rPr sz="1900" dirty="0">
                <a:latin typeface="Marianne"/>
              </a:rPr>
              <a:t> à la </a:t>
            </a:r>
            <a:r>
              <a:rPr sz="1900" dirty="0" err="1">
                <a:latin typeface="Marianne"/>
              </a:rPr>
              <a:t>création</a:t>
            </a:r>
            <a:r>
              <a:rPr sz="1900" dirty="0">
                <a:latin typeface="Marianne"/>
              </a:rPr>
              <a:t> </a:t>
            </a:r>
            <a:r>
              <a:rPr sz="1900" dirty="0" err="1">
                <a:latin typeface="Marianne"/>
              </a:rPr>
              <a:t>d’une</a:t>
            </a:r>
            <a:r>
              <a:rPr sz="1900" dirty="0">
                <a:latin typeface="Marianne"/>
              </a:rPr>
              <a:t> collection via </a:t>
            </a:r>
            <a:r>
              <a:rPr sz="1900" dirty="0" err="1">
                <a:latin typeface="Marianne"/>
              </a:rPr>
              <a:t>l’API</a:t>
            </a:r>
            <a:r>
              <a:rPr lang="fr-FR" sz="1900" dirty="0"/>
              <a:t/>
            </a:r>
            <a:br>
              <a:rPr lang="fr-FR" sz="1900" dirty="0"/>
            </a:br>
            <a:r>
              <a:rPr lang="fr-FR" sz="1900" i="0" strike="noStrike" cap="none" spc="0" dirty="0">
                <a:latin typeface="Consolas"/>
                <a:ea typeface="Calibri"/>
                <a:cs typeface="Calibri"/>
                <a:hlinkClick r:id="rId2"/>
              </a:rPr>
              <a:t>https://</a:t>
            </a:r>
            <a:r>
              <a:rPr lang="fr-FR" sz="1900" i="0" strike="noStrike" cap="none" spc="0" dirty="0" smtClean="0">
                <a:latin typeface="Consolas"/>
                <a:ea typeface="Calibri"/>
                <a:cs typeface="Calibri"/>
                <a:hlinkClick r:id="rId2"/>
              </a:rPr>
              <a:t>guides.dataverse.org/en/5.14/api/native-api.html</a:t>
            </a:r>
            <a:r>
              <a:rPr lang="fr-FR" sz="1900" i="0" strike="noStrike" cap="none" spc="0" dirty="0" smtClean="0">
                <a:latin typeface="Consolas"/>
                <a:ea typeface="Calibri"/>
                <a:cs typeface="Calibri"/>
              </a:rPr>
              <a:t> </a:t>
            </a:r>
            <a:endParaRPr lang="fr-FR" sz="1900" i="0" u="none" strike="noStrike" cap="none" spc="0" dirty="0">
              <a:solidFill>
                <a:schemeClr val="tx1"/>
              </a:solidFill>
              <a:latin typeface="Consolas"/>
              <a:ea typeface="Calibri"/>
              <a:cs typeface="Calibri"/>
            </a:endParaRPr>
          </a:p>
          <a:p>
            <a:pPr marL="0" indent="0">
              <a:buFont typeface="Arial"/>
              <a:buNone/>
              <a:defRPr/>
            </a:pPr>
            <a:endParaRPr sz="1900" dirty="0"/>
          </a:p>
          <a:p>
            <a:pPr marL="0" indent="0">
              <a:buFont typeface="Arial"/>
              <a:buNone/>
              <a:defRPr/>
            </a:pPr>
            <a:r>
              <a:rPr sz="1900" dirty="0">
                <a:latin typeface="Marianne"/>
              </a:rPr>
              <a:t>3.b </a:t>
            </a:r>
            <a:r>
              <a:rPr sz="1900" dirty="0" err="1">
                <a:latin typeface="Marianne"/>
              </a:rPr>
              <a:t>Créer</a:t>
            </a:r>
            <a:r>
              <a:rPr sz="1900" dirty="0">
                <a:latin typeface="Marianne"/>
              </a:rPr>
              <a:t> un </a:t>
            </a:r>
            <a:r>
              <a:rPr sz="1900" dirty="0" err="1">
                <a:latin typeface="Marianne"/>
              </a:rPr>
              <a:t>appel</a:t>
            </a:r>
            <a:r>
              <a:rPr sz="1900" dirty="0">
                <a:latin typeface="Marianne"/>
              </a:rPr>
              <a:t> avec </a:t>
            </a:r>
            <a:r>
              <a:rPr sz="1900" dirty="0" err="1">
                <a:latin typeface="Marianne"/>
              </a:rPr>
              <a:t>l’endpoint</a:t>
            </a:r>
            <a:r>
              <a:rPr sz="1900" dirty="0">
                <a:latin typeface="Marianne"/>
              </a:rPr>
              <a:t> « </a:t>
            </a:r>
            <a:r>
              <a:rPr sz="1900" dirty="0" err="1">
                <a:latin typeface="Consolas"/>
              </a:rPr>
              <a:t>dataverses</a:t>
            </a:r>
            <a:r>
              <a:rPr sz="1900" dirty="0">
                <a:latin typeface="Consolas"/>
              </a:rPr>
              <a:t>/</a:t>
            </a:r>
            <a:r>
              <a:rPr sz="1900" b="1" dirty="0">
                <a:solidFill>
                  <a:srgbClr val="C55B28"/>
                </a:solidFill>
                <a:latin typeface="Consolas"/>
              </a:rPr>
              <a:t>{</a:t>
            </a:r>
            <a:r>
              <a:rPr lang="fr-FR" sz="1900" b="1" dirty="0">
                <a:solidFill>
                  <a:srgbClr val="C55B28"/>
                </a:solidFill>
                <a:latin typeface="Consolas"/>
              </a:rPr>
              <a:t>alias</a:t>
            </a:r>
            <a:r>
              <a:rPr sz="1900" b="1" dirty="0">
                <a:solidFill>
                  <a:srgbClr val="C55B28"/>
                </a:solidFill>
                <a:latin typeface="Consolas"/>
              </a:rPr>
              <a:t>-de-la-collection-</a:t>
            </a:r>
            <a:r>
              <a:rPr sz="1900" b="1" dirty="0" err="1">
                <a:solidFill>
                  <a:srgbClr val="C55B28"/>
                </a:solidFill>
                <a:latin typeface="Consolas"/>
              </a:rPr>
              <a:t>travaux</a:t>
            </a:r>
            <a:r>
              <a:rPr sz="1900" b="1" dirty="0">
                <a:solidFill>
                  <a:srgbClr val="C55B28"/>
                </a:solidFill>
                <a:latin typeface="Consolas"/>
              </a:rPr>
              <a:t>-</a:t>
            </a:r>
            <a:r>
              <a:rPr sz="1900" b="1" dirty="0" err="1">
                <a:solidFill>
                  <a:srgbClr val="C55B28"/>
                </a:solidFill>
                <a:latin typeface="Consolas"/>
              </a:rPr>
              <a:t>pratiques</a:t>
            </a:r>
            <a:r>
              <a:rPr sz="1900" b="1" dirty="0">
                <a:solidFill>
                  <a:srgbClr val="C55B28"/>
                </a:solidFill>
                <a:latin typeface="Consolas"/>
              </a:rPr>
              <a:t>}</a:t>
            </a:r>
            <a:r>
              <a:rPr sz="1900" dirty="0">
                <a:latin typeface="Marianne"/>
              </a:rPr>
              <a:t> » et </a:t>
            </a:r>
            <a:r>
              <a:rPr sz="1900" dirty="0" err="1">
                <a:latin typeface="Marianne"/>
              </a:rPr>
              <a:t>sélectionner</a:t>
            </a:r>
            <a:r>
              <a:rPr sz="1900" dirty="0">
                <a:latin typeface="Marianne"/>
              </a:rPr>
              <a:t> le </a:t>
            </a:r>
            <a:r>
              <a:rPr sz="1900" dirty="0" err="1">
                <a:latin typeface="Marianne"/>
              </a:rPr>
              <a:t>verbe</a:t>
            </a:r>
            <a:r>
              <a:rPr sz="1900" dirty="0"/>
              <a:t> « </a:t>
            </a:r>
            <a:r>
              <a:rPr sz="1900" dirty="0">
                <a:latin typeface="Consolas"/>
              </a:rPr>
              <a:t>POST</a:t>
            </a:r>
            <a:r>
              <a:rPr sz="1900" dirty="0"/>
              <a:t> »</a:t>
            </a:r>
            <a:endParaRPr dirty="0"/>
          </a:p>
          <a:p>
            <a:pPr marL="0" indent="0">
              <a:buFont typeface="Arial"/>
              <a:buNone/>
              <a:defRPr/>
            </a:pPr>
            <a:endParaRPr sz="1900" dirty="0"/>
          </a:p>
          <a:p>
            <a:pPr marL="0" indent="0">
              <a:buFont typeface="Arial"/>
              <a:buNone/>
              <a:defRPr/>
            </a:pPr>
            <a:r>
              <a:rPr sz="1900" dirty="0">
                <a:latin typeface="Marianne"/>
              </a:rPr>
              <a:t>3.c Copier/</a:t>
            </a:r>
            <a:r>
              <a:rPr sz="1900" dirty="0" err="1">
                <a:latin typeface="Marianne"/>
              </a:rPr>
              <a:t>coller</a:t>
            </a:r>
            <a:r>
              <a:rPr sz="1900" dirty="0">
                <a:latin typeface="Marianne"/>
              </a:rPr>
              <a:t> le </a:t>
            </a:r>
            <a:r>
              <a:rPr sz="1900" dirty="0" err="1">
                <a:latin typeface="Marianne"/>
              </a:rPr>
              <a:t>contenu</a:t>
            </a:r>
            <a:r>
              <a:rPr sz="1900" dirty="0">
                <a:latin typeface="Marianne"/>
              </a:rPr>
              <a:t> du </a:t>
            </a:r>
            <a:r>
              <a:rPr sz="1900" dirty="0" err="1">
                <a:latin typeface="Marianne"/>
              </a:rPr>
              <a:t>fichier</a:t>
            </a:r>
            <a:r>
              <a:rPr sz="1900" dirty="0">
                <a:latin typeface="Marianne"/>
              </a:rPr>
              <a:t> </a:t>
            </a:r>
            <a:r>
              <a:rPr sz="1900" dirty="0" err="1">
                <a:latin typeface="Marianne"/>
              </a:rPr>
              <a:t>json</a:t>
            </a:r>
            <a:r>
              <a:rPr sz="1900" dirty="0">
                <a:latin typeface="Marianne"/>
              </a:rPr>
              <a:t> </a:t>
            </a:r>
            <a:r>
              <a:rPr sz="1900" dirty="0" err="1">
                <a:latin typeface="Marianne"/>
              </a:rPr>
              <a:t>dans</a:t>
            </a:r>
            <a:r>
              <a:rPr sz="1900" dirty="0">
                <a:latin typeface="Marianne"/>
              </a:rPr>
              <a:t> </a:t>
            </a:r>
            <a:r>
              <a:rPr sz="1900" dirty="0" err="1">
                <a:latin typeface="Marianne"/>
              </a:rPr>
              <a:t>l’onglet</a:t>
            </a:r>
            <a:r>
              <a:rPr sz="1900" dirty="0">
                <a:latin typeface="Marianne"/>
              </a:rPr>
              <a:t> </a:t>
            </a:r>
            <a:r>
              <a:rPr sz="1900" b="1" dirty="0">
                <a:latin typeface="Consolas"/>
              </a:rPr>
              <a:t>Body &gt; JSON</a:t>
            </a:r>
            <a:r>
              <a:rPr sz="1900" dirty="0">
                <a:latin typeface="Marianne"/>
              </a:rPr>
              <a:t> </a:t>
            </a:r>
            <a:r>
              <a:rPr sz="1900" dirty="0" err="1">
                <a:latin typeface="Marianne"/>
              </a:rPr>
              <a:t>d’Insomnia</a:t>
            </a:r>
            <a:r>
              <a:rPr sz="1900" dirty="0">
                <a:latin typeface="Marianne"/>
              </a:rPr>
              <a:t> </a:t>
            </a:r>
            <a:r>
              <a:rPr sz="1900" dirty="0" err="1">
                <a:latin typeface="Marianne"/>
              </a:rPr>
              <a:t>puis</a:t>
            </a:r>
            <a:r>
              <a:rPr sz="1900" dirty="0">
                <a:latin typeface="Marianne"/>
              </a:rPr>
              <a:t> </a:t>
            </a:r>
            <a:r>
              <a:rPr sz="1900" dirty="0" err="1">
                <a:latin typeface="Marianne"/>
              </a:rPr>
              <a:t>modifiez</a:t>
            </a:r>
            <a:r>
              <a:rPr sz="1900" dirty="0">
                <a:latin typeface="Marianne"/>
              </a:rPr>
              <a:t> le pour </a:t>
            </a:r>
            <a:r>
              <a:rPr sz="1900" dirty="0" err="1">
                <a:latin typeface="Marianne"/>
              </a:rPr>
              <a:t>qu’il</a:t>
            </a:r>
            <a:r>
              <a:rPr sz="1900" dirty="0">
                <a:latin typeface="Marianne"/>
              </a:rPr>
              <a:t> </a:t>
            </a:r>
            <a:r>
              <a:rPr sz="1900" dirty="0" err="1">
                <a:latin typeface="Marianne"/>
              </a:rPr>
              <a:t>corresponde</a:t>
            </a:r>
            <a:r>
              <a:rPr sz="1900" dirty="0">
                <a:latin typeface="Marianne"/>
              </a:rPr>
              <a:t> à </a:t>
            </a:r>
            <a:r>
              <a:rPr sz="1900" dirty="0" err="1">
                <a:latin typeface="Marianne"/>
              </a:rPr>
              <a:t>votre</a:t>
            </a:r>
            <a:r>
              <a:rPr sz="1900" dirty="0">
                <a:latin typeface="Marianne"/>
              </a:rPr>
              <a:t> </a:t>
            </a:r>
            <a:r>
              <a:rPr lang="fr-FR" sz="2000" b="1" i="0" u="none" strike="noStrike" cap="none" spc="0" dirty="0">
                <a:solidFill>
                  <a:srgbClr val="F781C8"/>
                </a:solidFill>
                <a:latin typeface="Marianne"/>
                <a:cs typeface="+mn-cs"/>
              </a:rPr>
              <a:t>*</a:t>
            </a:r>
            <a:r>
              <a:rPr sz="2000" b="1" dirty="0">
                <a:solidFill>
                  <a:srgbClr val="F781C8"/>
                </a:solidFill>
                <a:latin typeface="Marianne"/>
              </a:rPr>
              <a:t>collection de </a:t>
            </a:r>
            <a:r>
              <a:rPr sz="2000" b="1" dirty="0" err="1">
                <a:solidFill>
                  <a:srgbClr val="F781C8"/>
                </a:solidFill>
                <a:latin typeface="Marianne"/>
              </a:rPr>
              <a:t>rêve</a:t>
            </a:r>
            <a:r>
              <a:rPr sz="2000" b="1" dirty="0">
                <a:solidFill>
                  <a:srgbClr val="F781C8"/>
                </a:solidFill>
                <a:latin typeface="Marianne"/>
              </a:rPr>
              <a:t>*</a:t>
            </a:r>
            <a:endParaRPr sz="1900" b="1" dirty="0">
              <a:latin typeface="Marianne"/>
            </a:endParaRPr>
          </a:p>
          <a:p>
            <a:pPr marL="0" indent="0">
              <a:buFont typeface="Arial"/>
              <a:buNone/>
              <a:defRPr/>
            </a:pPr>
            <a:endParaRPr sz="1900" dirty="0"/>
          </a:p>
          <a:p>
            <a:pPr marL="0" indent="0">
              <a:buFont typeface="Arial"/>
              <a:buNone/>
              <a:defRPr/>
            </a:pPr>
            <a:r>
              <a:rPr sz="1900" dirty="0">
                <a:latin typeface="Marianne"/>
              </a:rPr>
              <a:t>3.d </a:t>
            </a:r>
            <a:r>
              <a:rPr sz="1900" dirty="0" err="1">
                <a:latin typeface="Marianne"/>
              </a:rPr>
              <a:t>Créer</a:t>
            </a:r>
            <a:r>
              <a:rPr sz="1900" dirty="0">
                <a:latin typeface="Marianne"/>
              </a:rPr>
              <a:t> </a:t>
            </a:r>
            <a:r>
              <a:rPr sz="1900" dirty="0" err="1">
                <a:latin typeface="Marianne"/>
              </a:rPr>
              <a:t>votre</a:t>
            </a:r>
            <a:r>
              <a:rPr sz="1900" dirty="0">
                <a:latin typeface="Marianne"/>
              </a:rPr>
              <a:t> collection </a:t>
            </a:r>
            <a:r>
              <a:rPr sz="1900" dirty="0" err="1">
                <a:latin typeface="Marianne"/>
              </a:rPr>
              <a:t>dans</a:t>
            </a:r>
            <a:r>
              <a:rPr sz="1900" dirty="0">
                <a:latin typeface="Marianne"/>
              </a:rPr>
              <a:t> la collection « </a:t>
            </a:r>
            <a:r>
              <a:rPr sz="1900" dirty="0" err="1">
                <a:latin typeface="Marianne"/>
              </a:rPr>
              <a:t>Travaux</a:t>
            </a:r>
            <a:r>
              <a:rPr sz="1900" dirty="0">
                <a:latin typeface="Marianne"/>
              </a:rPr>
              <a:t> </a:t>
            </a:r>
            <a:r>
              <a:rPr sz="1900" dirty="0" err="1">
                <a:latin typeface="Marianne"/>
              </a:rPr>
              <a:t>Pratiques</a:t>
            </a:r>
            <a:r>
              <a:rPr sz="1900" dirty="0">
                <a:latin typeface="Marianne"/>
              </a:rPr>
              <a:t> » du bac à sable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7217566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57267A7-C145-9522-0800-02BEF6F75279}" type="slidenum">
              <a:rPr lang="en-US"/>
              <a:t>41</a:t>
            </a:fld>
            <a:endParaRPr lang="en-US"/>
          </a:p>
        </p:txBody>
      </p:sp>
      <p:sp>
        <p:nvSpPr>
          <p:cNvPr id="26410076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197" y="1482136"/>
            <a:ext cx="9423403" cy="365123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sz="2400">
                <a:latin typeface="Marianne"/>
                <a:cs typeface="Marianne"/>
              </a:rPr>
              <a:t>Correction 3 : Créer une sous-collection</a:t>
            </a:r>
            <a:endParaRPr/>
          </a:p>
        </p:txBody>
      </p:sp>
      <p:sp>
        <p:nvSpPr>
          <p:cNvPr id="2071834075" name="Espace réservé du contenu 2"/>
          <p:cNvSpPr>
            <a:spLocks noGrp="1"/>
          </p:cNvSpPr>
          <p:nvPr>
            <p:ph idx="13"/>
          </p:nvPr>
        </p:nvSpPr>
        <p:spPr bwMode="auto">
          <a:xfrm>
            <a:off x="838197" y="2052310"/>
            <a:ext cx="10525123" cy="4033792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indent="0">
              <a:buFont typeface="Arial"/>
              <a:buNone/>
              <a:defRPr/>
            </a:pPr>
            <a:r>
              <a:rPr sz="2200"/>
              <a:t>3.a </a:t>
            </a:r>
            <a:r>
              <a:rPr lang="fr-FR" sz="22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https://guides.dataverse.org//en/latest/api/native-api.html#create-dataverse-api</a:t>
            </a:r>
            <a:endParaRPr sz="2200"/>
          </a:p>
          <a:p>
            <a:pPr marL="0" indent="0">
              <a:buFont typeface="Arial"/>
              <a:buNone/>
              <a:defRPr/>
            </a:pPr>
            <a:endParaRPr sz="2200"/>
          </a:p>
          <a:p>
            <a:pPr marL="0" indent="0">
              <a:buFont typeface="Arial"/>
              <a:buNone/>
              <a:defRPr/>
            </a:pPr>
            <a:r>
              <a:rPr sz="2200"/>
              <a:t>3.b </a:t>
            </a:r>
            <a:endParaRPr/>
          </a:p>
          <a:p>
            <a:pPr marL="0" indent="0">
              <a:buFont typeface="Arial"/>
              <a:buNone/>
              <a:defRPr/>
            </a:pPr>
            <a:endParaRPr sz="2200"/>
          </a:p>
          <a:p>
            <a:pPr marL="0" indent="0">
              <a:buFont typeface="Arial"/>
              <a:buNone/>
              <a:defRPr/>
            </a:pPr>
            <a:r>
              <a:rPr sz="2200"/>
              <a:t>3.c </a:t>
            </a:r>
            <a:endParaRPr/>
          </a:p>
          <a:p>
            <a:pPr marL="0" indent="0">
              <a:buFont typeface="Arial"/>
              <a:buNone/>
              <a:defRPr/>
            </a:pPr>
            <a:endParaRPr sz="2200"/>
          </a:p>
          <a:p>
            <a:pPr marL="0" indent="0">
              <a:buFont typeface="Arial"/>
              <a:buNone/>
              <a:defRPr/>
            </a:pPr>
            <a:r>
              <a:rPr sz="2200"/>
              <a:t>3.d </a:t>
            </a:r>
            <a:endParaRPr/>
          </a:p>
        </p:txBody>
      </p:sp>
      <p:pic>
        <p:nvPicPr>
          <p:cNvPr id="457549600" name="Image 45754959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58382" y="2571802"/>
            <a:ext cx="7412413" cy="4020292"/>
          </a:xfrm>
          <a:prstGeom prst="rect">
            <a:avLst/>
          </a:prstGeom>
          <a:ln w="38100">
            <a:solidFill>
              <a:srgbClr val="C55B28"/>
            </a:solidFill>
          </a:ln>
        </p:spPr>
      </p:pic>
      <p:sp>
        <p:nvSpPr>
          <p:cNvPr id="356994764" name="ZoneTexte 356994763"/>
          <p:cNvSpPr txBox="1"/>
          <p:nvPr/>
        </p:nvSpPr>
        <p:spPr bwMode="auto">
          <a:xfrm>
            <a:off x="9136186" y="3557116"/>
            <a:ext cx="2792612" cy="2049664"/>
          </a:xfrm>
          <a:prstGeom prst="rect">
            <a:avLst/>
          </a:prstGeom>
          <a:noFill/>
          <a:ln w="38100">
            <a:solidFill>
              <a:srgbClr val="C55B28"/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200">
                <a:latin typeface="Arial"/>
                <a:cs typeface="Arial"/>
              </a:rPr>
              <a:t>Ne pas oublier l’onglet </a:t>
            </a:r>
            <a:r>
              <a:rPr lang="fr-FR" sz="2200">
                <a:latin typeface="Arial"/>
                <a:cs typeface="Arial"/>
              </a:rPr>
              <a:t/>
            </a:r>
            <a:br>
              <a:rPr lang="fr-FR" sz="2200">
                <a:latin typeface="Arial"/>
                <a:cs typeface="Arial"/>
              </a:rPr>
            </a:br>
            <a:r>
              <a:rPr sz="2200" b="1">
                <a:latin typeface="Consolas"/>
                <a:cs typeface="Arial"/>
              </a:rPr>
              <a:t>API Key</a:t>
            </a:r>
            <a:r>
              <a:rPr lang="fr-FR" sz="2200">
                <a:latin typeface="Arial"/>
                <a:cs typeface="Arial"/>
              </a:rPr>
              <a:t/>
            </a:r>
            <a:br>
              <a:rPr lang="fr-FR" sz="2200">
                <a:latin typeface="Arial"/>
                <a:cs typeface="Arial"/>
              </a:rPr>
            </a:br>
            <a:r>
              <a:rPr sz="2200">
                <a:latin typeface="Arial"/>
                <a:cs typeface="Arial"/>
              </a:rPr>
              <a:t>pour faire une requête authentifiée !</a:t>
            </a:r>
            <a:endParaRPr/>
          </a:p>
        </p:txBody>
      </p:sp>
      <p:cxnSp>
        <p:nvCxnSpPr>
          <p:cNvPr id="3" name="Connecteur en angle 2"/>
          <p:cNvCxnSpPr>
            <a:cxnSpLocks/>
            <a:stCxn id="356994764" idx="1"/>
          </p:cNvCxnSpPr>
          <p:nvPr/>
        </p:nvCxnSpPr>
        <p:spPr bwMode="auto">
          <a:xfrm rot="10800000">
            <a:off x="3600450" y="3267076"/>
            <a:ext cx="5535736" cy="1314873"/>
          </a:xfrm>
          <a:prstGeom prst="bentConnector3">
            <a:avLst>
              <a:gd name="adj1" fmla="val 50000"/>
            </a:avLst>
          </a:prstGeom>
          <a:ln w="38100">
            <a:solidFill>
              <a:srgbClr val="C55B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7293021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DD0748E-8296-2076-8E14-DCF0B03A4E82}" type="slidenum">
              <a:rPr lang="en-US"/>
              <a:t>42</a:t>
            </a:fld>
            <a:endParaRPr lang="en-US"/>
          </a:p>
        </p:txBody>
      </p:sp>
      <p:sp>
        <p:nvSpPr>
          <p:cNvPr id="44590295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197" y="1482136"/>
            <a:ext cx="9657865" cy="365123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sz="2400">
                <a:latin typeface="Marianne"/>
                <a:cs typeface="Marianne"/>
              </a:rPr>
              <a:t>Exercice 4 : Gérer une sous-collection</a:t>
            </a:r>
          </a:p>
        </p:txBody>
      </p:sp>
      <p:sp>
        <p:nvSpPr>
          <p:cNvPr id="1223212257" name="Espace réservé du contenu 2"/>
          <p:cNvSpPr>
            <a:spLocks noGrp="1"/>
          </p:cNvSpPr>
          <p:nvPr>
            <p:ph idx="13"/>
          </p:nvPr>
        </p:nvSpPr>
        <p:spPr bwMode="auto">
          <a:xfrm>
            <a:off x="838197" y="1946031"/>
            <a:ext cx="10525122" cy="4743938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indent="0">
              <a:buFont typeface="Arial"/>
              <a:buNone/>
              <a:defRPr/>
            </a:pPr>
            <a:r>
              <a:rPr lang="fr-FR" sz="2200" b="0" i="0" u="none" strike="noStrike" cap="none" spc="0" dirty="0">
                <a:solidFill>
                  <a:schemeClr val="tx1"/>
                </a:solidFill>
                <a:latin typeface="Marianne"/>
                <a:cs typeface="+mn-cs"/>
              </a:rPr>
              <a:t>4.a Désactivez le bloc de métadonnées « </a:t>
            </a:r>
            <a:r>
              <a:rPr lang="fr-FR" sz="2200" b="0" i="0" u="none" strike="noStrike" cap="none" spc="0" dirty="0">
                <a:solidFill>
                  <a:schemeClr val="tx1"/>
                </a:solidFill>
                <a:latin typeface="Consolas"/>
                <a:cs typeface="+mn-cs"/>
              </a:rPr>
              <a:t>journal</a:t>
            </a:r>
            <a:r>
              <a:rPr lang="fr-FR" sz="2200" b="0" i="0" u="none" strike="noStrike" cap="none" spc="0" dirty="0">
                <a:solidFill>
                  <a:schemeClr val="tx1"/>
                </a:solidFill>
                <a:latin typeface="Marianne"/>
                <a:cs typeface="+mn-cs"/>
              </a:rPr>
              <a:t> » sur votre collection précédemment créée</a:t>
            </a:r>
            <a:br>
              <a:rPr lang="fr-FR" sz="2200" b="0" i="0" u="none" strike="noStrike" cap="none" spc="0" dirty="0">
                <a:solidFill>
                  <a:schemeClr val="tx1"/>
                </a:solidFill>
                <a:latin typeface="Marianne"/>
                <a:cs typeface="+mn-cs"/>
              </a:rPr>
            </a:br>
            <a:r>
              <a:rPr lang="fr-FR" sz="2200" b="0" i="0" u="none" strike="noStrike" cap="none" spc="0" dirty="0">
                <a:solidFill>
                  <a:schemeClr val="tx1"/>
                </a:solidFill>
                <a:latin typeface="Consolas"/>
                <a:ea typeface="Calibri"/>
                <a:cs typeface="Calibri"/>
                <a:hlinkClick r:id="rId2"/>
              </a:rPr>
              <a:t>https://</a:t>
            </a:r>
            <a:r>
              <a:rPr lang="fr-FR" sz="2200" b="0" i="0" u="none" strike="noStrike" cap="none" spc="0" dirty="0" smtClean="0">
                <a:solidFill>
                  <a:schemeClr val="tx1"/>
                </a:solidFill>
                <a:latin typeface="Consolas"/>
                <a:ea typeface="Calibri"/>
                <a:cs typeface="Calibri"/>
                <a:hlinkClick r:id="rId2"/>
              </a:rPr>
              <a:t>guides.dataverse.org/en/5.14/api/native-api.html#define-metadata-blocks-for-a-dataverse-collection</a:t>
            </a:r>
            <a:r>
              <a:rPr lang="fr-FR" sz="2200" b="0" i="0" u="none" strike="noStrike" cap="none" spc="0" dirty="0" smtClean="0">
                <a:solidFill>
                  <a:schemeClr val="tx1"/>
                </a:solidFill>
                <a:latin typeface="Consolas"/>
                <a:ea typeface="Calibri"/>
                <a:cs typeface="Calibri"/>
              </a:rPr>
              <a:t> </a:t>
            </a:r>
            <a:endParaRPr sz="2200" dirty="0">
              <a:latin typeface="Consolas"/>
            </a:endParaRPr>
          </a:p>
          <a:p>
            <a:pPr marL="0" indent="0">
              <a:buFont typeface="Arial"/>
              <a:buNone/>
              <a:defRPr/>
            </a:pPr>
            <a:endParaRPr sz="2200" dirty="0">
              <a:latin typeface="Marianne"/>
            </a:endParaRPr>
          </a:p>
          <a:p>
            <a:pPr marL="0" indent="0">
              <a:buFont typeface="Arial"/>
              <a:buNone/>
              <a:defRPr/>
            </a:pPr>
            <a:r>
              <a:rPr sz="2200" dirty="0">
                <a:latin typeface="Marianne"/>
              </a:rPr>
              <a:t>4.b Assigner le </a:t>
            </a:r>
            <a:r>
              <a:rPr sz="2200" dirty="0" err="1">
                <a:latin typeface="Marianne"/>
              </a:rPr>
              <a:t>rôle</a:t>
            </a:r>
            <a:r>
              <a:rPr sz="2200" dirty="0">
                <a:latin typeface="Marianne"/>
              </a:rPr>
              <a:t> de </a:t>
            </a:r>
            <a:r>
              <a:rPr sz="2200" dirty="0" err="1">
                <a:latin typeface="Marianne"/>
              </a:rPr>
              <a:t>curateur</a:t>
            </a:r>
            <a:r>
              <a:rPr sz="2200" dirty="0">
                <a:latin typeface="Marianne"/>
              </a:rPr>
              <a:t> sur la collection </a:t>
            </a:r>
            <a:r>
              <a:rPr sz="2200" dirty="0" err="1">
                <a:latin typeface="Marianne"/>
              </a:rPr>
              <a:t>précédemment</a:t>
            </a:r>
            <a:r>
              <a:rPr sz="2200" dirty="0">
                <a:latin typeface="Marianne"/>
              </a:rPr>
              <a:t> </a:t>
            </a:r>
            <a:r>
              <a:rPr sz="2200" dirty="0" err="1">
                <a:latin typeface="Marianne"/>
              </a:rPr>
              <a:t>crée</a:t>
            </a:r>
            <a:r>
              <a:rPr sz="2200" dirty="0">
                <a:latin typeface="Marianne"/>
              </a:rPr>
              <a:t> à </a:t>
            </a:r>
            <a:r>
              <a:rPr sz="2200" dirty="0" err="1">
                <a:latin typeface="Marianne"/>
              </a:rPr>
              <a:t>vous-même</a:t>
            </a:r>
            <a:r>
              <a:rPr lang="fr-FR" sz="2200" dirty="0">
                <a:latin typeface="Marianne"/>
              </a:rPr>
              <a:t/>
            </a:r>
            <a:br>
              <a:rPr lang="fr-FR" sz="2200" dirty="0">
                <a:latin typeface="Marianne"/>
              </a:rPr>
            </a:br>
            <a:r>
              <a:rPr lang="fr-FR" sz="2200" b="0" i="0" u="none" strike="noStrike" cap="none" spc="0" dirty="0">
                <a:solidFill>
                  <a:schemeClr val="tx1"/>
                </a:solidFill>
                <a:latin typeface="Consolas"/>
                <a:cs typeface="Calibri"/>
                <a:hlinkClick r:id="rId3"/>
              </a:rPr>
              <a:t>https://</a:t>
            </a:r>
            <a:r>
              <a:rPr lang="fr-FR" sz="2200" b="0" i="0" u="none" strike="noStrike" cap="none" spc="0" dirty="0" smtClean="0">
                <a:solidFill>
                  <a:schemeClr val="tx1"/>
                </a:solidFill>
                <a:latin typeface="Consolas"/>
                <a:cs typeface="Calibri"/>
                <a:hlinkClick r:id="rId3"/>
              </a:rPr>
              <a:t>guides.dataverse.org/en/5.14/api/native-api.html#assign-a-new-role-on-a-dataverse-collection</a:t>
            </a:r>
            <a:r>
              <a:rPr lang="fr-FR" sz="2200" b="0" i="0" u="none" strike="noStrike" cap="none" spc="0" dirty="0" smtClean="0">
                <a:solidFill>
                  <a:schemeClr val="tx1"/>
                </a:solidFill>
                <a:latin typeface="Consolas"/>
                <a:cs typeface="Calibri"/>
              </a:rPr>
              <a:t> </a:t>
            </a:r>
            <a:endParaRPr sz="2200" dirty="0">
              <a:latin typeface="Consolas"/>
            </a:endParaRPr>
          </a:p>
          <a:p>
            <a:pPr marL="0" indent="0">
              <a:buFont typeface="Arial"/>
              <a:buNone/>
              <a:defRPr/>
            </a:pPr>
            <a:endParaRPr sz="2200" dirty="0">
              <a:latin typeface="Marianne"/>
            </a:endParaRPr>
          </a:p>
          <a:p>
            <a:pPr marL="0" indent="0">
              <a:buFont typeface="Arial"/>
              <a:buNone/>
              <a:defRPr/>
            </a:pPr>
            <a:r>
              <a:rPr lang="fr-FR" sz="2200" b="0" i="0" u="none" strike="noStrike" cap="none" spc="0" dirty="0">
                <a:solidFill>
                  <a:schemeClr val="tx1"/>
                </a:solidFill>
                <a:latin typeface="Marianne"/>
                <a:cs typeface="+mn-cs"/>
              </a:rPr>
              <a:t>4.c Publier la collection</a:t>
            </a:r>
            <a:r>
              <a:rPr lang="fr-FR" sz="2200" dirty="0">
                <a:latin typeface="Marianne"/>
              </a:rPr>
              <a:t/>
            </a:r>
            <a:br>
              <a:rPr lang="fr-FR" sz="2200" dirty="0">
                <a:latin typeface="Marianne"/>
              </a:rPr>
            </a:br>
            <a:r>
              <a:rPr lang="fr-FR" sz="2200" b="0" i="0" strike="noStrike" cap="none" spc="0" dirty="0">
                <a:latin typeface="Consolas"/>
                <a:cs typeface="Calibri"/>
                <a:hlinkClick r:id="rId4"/>
              </a:rPr>
              <a:t>https://</a:t>
            </a:r>
            <a:r>
              <a:rPr lang="fr-FR" sz="2200" b="0" i="0" strike="noStrike" cap="none" spc="0" dirty="0" smtClean="0">
                <a:latin typeface="Consolas"/>
                <a:cs typeface="Calibri"/>
                <a:hlinkClick r:id="rId4"/>
              </a:rPr>
              <a:t>guides.dataverse.org/en/5.14/api/native-api.html#publish-a-dataverse-collection</a:t>
            </a:r>
            <a:r>
              <a:rPr lang="fr-FR" sz="2200" b="0" i="0" strike="noStrike" cap="none" spc="0" dirty="0" smtClean="0">
                <a:latin typeface="Consolas"/>
                <a:cs typeface="Calibri"/>
              </a:rPr>
              <a:t> </a:t>
            </a:r>
            <a:endParaRPr lang="fr-FR" sz="2200" b="0" i="0" u="none" strike="noStrike" cap="none" spc="0" dirty="0">
              <a:solidFill>
                <a:schemeClr val="tx1"/>
              </a:solidFill>
              <a:latin typeface="Consolas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944915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BAD6F4-E767-258F-C61A-343A219DA9B1}" type="slidenum">
              <a:rPr lang="en-US"/>
              <a:t>43</a:t>
            </a:fld>
            <a:endParaRPr lang="en-US"/>
          </a:p>
        </p:txBody>
      </p:sp>
      <p:sp>
        <p:nvSpPr>
          <p:cNvPr id="188824417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197" y="842397"/>
            <a:ext cx="10955218" cy="365123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sz="2400">
                <a:latin typeface="Marianne"/>
                <a:cs typeface="Marianne"/>
              </a:rPr>
              <a:t>Correction 4 : Gérer une sous-collection</a:t>
            </a:r>
            <a:endParaRPr/>
          </a:p>
        </p:txBody>
      </p:sp>
      <p:sp>
        <p:nvSpPr>
          <p:cNvPr id="1189862418" name="Espace réservé du contenu 2"/>
          <p:cNvSpPr>
            <a:spLocks noGrp="1"/>
          </p:cNvSpPr>
          <p:nvPr>
            <p:ph idx="13"/>
          </p:nvPr>
        </p:nvSpPr>
        <p:spPr bwMode="auto">
          <a:xfrm>
            <a:off x="838197" y="1572643"/>
            <a:ext cx="10525122" cy="5109072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indent="0">
              <a:buFont typeface="Arial"/>
              <a:buNone/>
              <a:defRPr/>
            </a:pPr>
            <a:r>
              <a:rPr lang="fr-FR" sz="2200" b="0" i="0" u="none" strike="noStrike" cap="none" spc="0">
                <a:solidFill>
                  <a:schemeClr val="tx1"/>
                </a:solidFill>
                <a:latin typeface="Marianne"/>
                <a:ea typeface="Arial"/>
                <a:cs typeface="Arial"/>
              </a:rPr>
              <a:t>4.a </a:t>
            </a:r>
            <a:br>
              <a:rPr lang="fr-FR" sz="2200" b="0" i="0" u="none" strike="noStrike" cap="none" spc="0">
                <a:solidFill>
                  <a:schemeClr val="tx1"/>
                </a:solidFill>
                <a:latin typeface="Marianne"/>
                <a:ea typeface="Arial"/>
                <a:cs typeface="Arial"/>
              </a:rPr>
            </a:br>
            <a:endParaRPr lang="fr-FR" sz="2200" b="0" i="0" u="none" strike="noStrike" cap="none" spc="0">
              <a:solidFill>
                <a:schemeClr val="tx1"/>
              </a:solidFill>
              <a:latin typeface="Marianne"/>
              <a:ea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endParaRPr lang="fr-FR" sz="2200" b="0" i="0" u="none" strike="noStrike" cap="none" spc="0">
              <a:solidFill>
                <a:schemeClr val="tx1"/>
              </a:solidFill>
              <a:latin typeface="Marianne"/>
              <a:ea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endParaRPr lang="fr-FR" sz="2200" b="0" i="0" u="none" strike="noStrike" cap="none" spc="0">
              <a:solidFill>
                <a:schemeClr val="tx1"/>
              </a:solidFill>
              <a:latin typeface="Marianne"/>
              <a:ea typeface="Calibri"/>
              <a:cs typeface="Calibri"/>
            </a:endParaRPr>
          </a:p>
          <a:p>
            <a:pPr marL="0" indent="0">
              <a:buFont typeface="Arial"/>
              <a:buNone/>
              <a:defRPr/>
            </a:pPr>
            <a:endParaRPr lang="fr-FR" sz="2200">
              <a:latin typeface="Marianne"/>
              <a:ea typeface="Calibri"/>
              <a:cs typeface="Calibri"/>
            </a:endParaRPr>
          </a:p>
          <a:p>
            <a:pPr marL="0" indent="0">
              <a:buFont typeface="Arial"/>
              <a:buNone/>
              <a:defRPr/>
            </a:pPr>
            <a:endParaRPr lang="fr-FR" sz="2200" b="0" i="0" u="none" strike="noStrike" cap="none" spc="0">
              <a:solidFill>
                <a:schemeClr val="tx1"/>
              </a:solidFill>
              <a:latin typeface="Marianne"/>
              <a:ea typeface="Calibri"/>
              <a:cs typeface="Calibri"/>
            </a:endParaRPr>
          </a:p>
          <a:p>
            <a:pPr marL="0" indent="0">
              <a:buFont typeface="Arial"/>
              <a:buNone/>
              <a:defRPr/>
            </a:pPr>
            <a:r>
              <a:rPr lang="fr-FR" sz="2200" b="0" i="0" u="none" strike="noStrike" cap="none" spc="0">
                <a:solidFill>
                  <a:schemeClr val="tx1"/>
                </a:solidFill>
                <a:latin typeface="Marianne"/>
                <a:ea typeface="Arial"/>
                <a:cs typeface="Arial"/>
              </a:rPr>
              <a:t>Pour vérifier : </a:t>
            </a:r>
          </a:p>
        </p:txBody>
      </p:sp>
      <p:pic>
        <p:nvPicPr>
          <p:cNvPr id="1711473352" name="Image 171147335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32643" y="1890700"/>
            <a:ext cx="8936230" cy="1986631"/>
          </a:xfrm>
          <a:prstGeom prst="rect">
            <a:avLst/>
          </a:prstGeom>
          <a:ln w="38100">
            <a:solidFill>
              <a:srgbClr val="C55B28"/>
            </a:solidFill>
          </a:ln>
        </p:spPr>
      </p:pic>
      <p:sp>
        <p:nvSpPr>
          <p:cNvPr id="145077949" name="ZoneTexte 145077948"/>
          <p:cNvSpPr txBox="1"/>
          <p:nvPr/>
        </p:nvSpPr>
        <p:spPr bwMode="auto">
          <a:xfrm>
            <a:off x="3662161" y="3358745"/>
            <a:ext cx="2833889" cy="399405"/>
          </a:xfrm>
          <a:prstGeom prst="rect">
            <a:avLst/>
          </a:prstGeom>
          <a:solidFill>
            <a:schemeClr val="bg1"/>
          </a:solidFill>
          <a:ln w="38100">
            <a:solidFill>
              <a:srgbClr val="C55B28"/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fr-FR" b="1">
                <a:solidFill>
                  <a:schemeClr val="tx2"/>
                </a:solidFill>
                <a:latin typeface="Arial"/>
                <a:cs typeface="Arial"/>
              </a:rPr>
              <a:t>⚠  supprimer </a:t>
            </a:r>
            <a:r>
              <a:rPr b="1">
                <a:solidFill>
                  <a:schemeClr val="tx2"/>
                </a:solidFill>
                <a:latin typeface="Arial"/>
                <a:cs typeface="Arial"/>
              </a:rPr>
              <a:t>la virgule !</a:t>
            </a:r>
            <a:endParaRPr/>
          </a:p>
        </p:txBody>
      </p:sp>
      <p:cxnSp>
        <p:nvCxnSpPr>
          <p:cNvPr id="3" name="Connecteur droit avec flèche 2"/>
          <p:cNvCxnSpPr>
            <a:cxnSpLocks/>
            <a:stCxn id="145077949" idx="1"/>
          </p:cNvCxnSpPr>
          <p:nvPr/>
        </p:nvCxnSpPr>
        <p:spPr bwMode="auto">
          <a:xfrm flipH="1">
            <a:off x="3171825" y="3558448"/>
            <a:ext cx="490336" cy="1521"/>
          </a:xfrm>
          <a:prstGeom prst="straightConnector1">
            <a:avLst/>
          </a:prstGeom>
          <a:ln w="57150">
            <a:solidFill>
              <a:srgbClr val="C55B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 bwMode="auto">
          <a:xfrm>
            <a:off x="224507" y="4817856"/>
            <a:ext cx="11752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337AB7"/>
                </a:solidFill>
                <a:latin typeface="Consolas"/>
                <a:ea typeface="Calibri"/>
                <a:cs typeface="Consolas"/>
              </a:rPr>
              <a:t>{{ _.</a:t>
            </a:r>
            <a:r>
              <a:rPr lang="fr-FR" sz="2400" b="1" dirty="0" err="1">
                <a:solidFill>
                  <a:srgbClr val="337AB7"/>
                </a:solidFill>
                <a:latin typeface="Consolas"/>
                <a:ea typeface="Calibri"/>
                <a:cs typeface="Consolas"/>
              </a:rPr>
              <a:t>base_url</a:t>
            </a:r>
            <a:r>
              <a:rPr lang="fr-FR" sz="2400" b="1" dirty="0">
                <a:solidFill>
                  <a:srgbClr val="337AB7"/>
                </a:solidFill>
                <a:latin typeface="Consolas"/>
                <a:ea typeface="Calibri"/>
                <a:cs typeface="Consolas"/>
              </a:rPr>
              <a:t> }}</a:t>
            </a:r>
            <a:r>
              <a:rPr lang="fr-FR" sz="2400" dirty="0" err="1">
                <a:latin typeface="Consolas"/>
                <a:ea typeface="Calibri"/>
                <a:cs typeface="Consolas"/>
              </a:rPr>
              <a:t>dataverses</a:t>
            </a:r>
            <a:r>
              <a:rPr lang="fr-FR" sz="2400" dirty="0">
                <a:latin typeface="Consolas"/>
                <a:ea typeface="Calibri"/>
                <a:cs typeface="Consolas"/>
              </a:rPr>
              <a:t>/</a:t>
            </a:r>
            <a:r>
              <a:rPr lang="fr-FR" sz="2400" b="1" dirty="0">
                <a:solidFill>
                  <a:srgbClr val="C55B28"/>
                </a:solidFill>
                <a:latin typeface="Consolas"/>
                <a:ea typeface="Calibri"/>
                <a:cs typeface="Consolas"/>
              </a:rPr>
              <a:t>{</a:t>
            </a:r>
            <a:r>
              <a:rPr lang="fr-FR" sz="2400" b="1" dirty="0" err="1">
                <a:solidFill>
                  <a:srgbClr val="C55B28"/>
                </a:solidFill>
                <a:latin typeface="Consolas"/>
                <a:ea typeface="Calibri"/>
                <a:cs typeface="Consolas"/>
              </a:rPr>
              <a:t>alias_de_la_collection</a:t>
            </a:r>
            <a:r>
              <a:rPr lang="fr-FR" sz="2400" b="1" dirty="0">
                <a:solidFill>
                  <a:srgbClr val="C55B28"/>
                </a:solidFill>
                <a:latin typeface="Consolas"/>
                <a:ea typeface="Calibri"/>
                <a:cs typeface="Consolas"/>
              </a:rPr>
              <a:t>}</a:t>
            </a:r>
            <a:r>
              <a:rPr lang="fr-FR" sz="2400" dirty="0">
                <a:latin typeface="Consolas"/>
                <a:ea typeface="Calibri"/>
                <a:cs typeface="Consolas"/>
              </a:rPr>
              <a:t>/</a:t>
            </a:r>
            <a:r>
              <a:rPr lang="fr-FR" sz="2400" dirty="0" err="1" smtClean="0">
                <a:latin typeface="Consolas"/>
                <a:ea typeface="Calibri"/>
                <a:cs typeface="Consolas"/>
              </a:rPr>
              <a:t>metadatablocks</a:t>
            </a:r>
            <a:r>
              <a:rPr lang="fr-FR" sz="2400" dirty="0" smtClean="0">
                <a:latin typeface="Consolas"/>
                <a:ea typeface="Calibri"/>
                <a:cs typeface="Consolas"/>
              </a:rPr>
              <a:t/>
            </a:r>
            <a:br>
              <a:rPr lang="fr-FR" sz="2400" dirty="0" smtClean="0">
                <a:latin typeface="Consolas"/>
                <a:ea typeface="Calibri"/>
                <a:cs typeface="Consolas"/>
              </a:rPr>
            </a:br>
            <a:r>
              <a:rPr lang="fr-FR" sz="2400" dirty="0" smtClean="0">
                <a:latin typeface="Consolas" panose="020B0609020204030204" pitchFamily="49" charset="0"/>
                <a:ea typeface="Calibri"/>
                <a:cs typeface="Arial" panose="020B0604020202020204" pitchFamily="34" charset="0"/>
              </a:rPr>
              <a:t>Verbe GET</a:t>
            </a:r>
            <a:endParaRPr lang="fr-FR" sz="2400" dirty="0">
              <a:latin typeface="Consolas" panose="020B06090202040302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944915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BAD6F4-E767-258F-C61A-343A219DA9B1}" type="slidenum">
              <a:rPr lang="en-US"/>
              <a:t>44</a:t>
            </a:fld>
            <a:endParaRPr lang="en-US"/>
          </a:p>
        </p:txBody>
      </p:sp>
      <p:sp>
        <p:nvSpPr>
          <p:cNvPr id="188824417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197" y="842397"/>
            <a:ext cx="10955218" cy="365123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sz="2400">
                <a:latin typeface="Marianne"/>
                <a:cs typeface="Marianne"/>
              </a:rPr>
              <a:t>Correction 4 : Gérer une sous-collection</a:t>
            </a:r>
            <a:endParaRPr/>
          </a:p>
        </p:txBody>
      </p:sp>
      <p:sp>
        <p:nvSpPr>
          <p:cNvPr id="1189862418" name="Espace réservé du contenu 2"/>
          <p:cNvSpPr>
            <a:spLocks noGrp="1"/>
          </p:cNvSpPr>
          <p:nvPr>
            <p:ph idx="13"/>
          </p:nvPr>
        </p:nvSpPr>
        <p:spPr bwMode="auto">
          <a:xfrm>
            <a:off x="838197" y="1298838"/>
            <a:ext cx="10525122" cy="5382877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indent="0">
              <a:buFont typeface="Arial"/>
              <a:buNone/>
              <a:defRPr/>
            </a:pPr>
            <a:endParaRPr lang="fr-FR" sz="2200">
              <a:latin typeface="Marianne"/>
            </a:endParaRPr>
          </a:p>
          <a:p>
            <a:pPr marL="0" indent="0">
              <a:buFont typeface="Arial"/>
              <a:buNone/>
              <a:defRPr/>
            </a:pPr>
            <a:r>
              <a:rPr sz="2200">
                <a:latin typeface="Marianne"/>
              </a:rPr>
              <a:t>4.b </a:t>
            </a:r>
          </a:p>
          <a:p>
            <a:pPr marL="0" indent="0">
              <a:buFont typeface="Arial"/>
              <a:buNone/>
              <a:defRPr/>
            </a:pPr>
            <a:endParaRPr sz="2200">
              <a:latin typeface="Marianne"/>
            </a:endParaRPr>
          </a:p>
          <a:p>
            <a:pPr marL="0" indent="0">
              <a:buFont typeface="Arial"/>
              <a:buNone/>
              <a:defRPr/>
            </a:pPr>
            <a:endParaRPr sz="2200">
              <a:latin typeface="Marianne"/>
            </a:endParaRPr>
          </a:p>
          <a:p>
            <a:pPr marL="0" indent="0">
              <a:buFont typeface="Arial"/>
              <a:buNone/>
              <a:defRPr/>
            </a:pPr>
            <a:endParaRPr lang="fr-FR" sz="2200">
              <a:latin typeface="Marianne"/>
            </a:endParaRPr>
          </a:p>
          <a:p>
            <a:pPr marL="0" indent="0">
              <a:buFont typeface="Arial"/>
              <a:buNone/>
              <a:defRPr/>
            </a:pPr>
            <a:r>
              <a:rPr sz="2200">
                <a:latin typeface="Marianne"/>
              </a:rPr>
              <a:t>Pour vérifier : </a:t>
            </a:r>
            <a:endParaRPr lang="fr-FR" sz="2200">
              <a:latin typeface="Marianne"/>
            </a:endParaRPr>
          </a:p>
          <a:p>
            <a:pPr marL="0" indent="0">
              <a:buFont typeface="Arial"/>
              <a:buNone/>
              <a:defRPr/>
            </a:pPr>
            <a:endParaRPr lang="fr-FR" sz="2200" b="0" i="0" u="none" strike="noStrike" cap="none" spc="0">
              <a:solidFill>
                <a:schemeClr val="tx1"/>
              </a:solidFill>
              <a:highlight>
                <a:srgbClr val="FFFF00"/>
              </a:highlight>
              <a:latin typeface="Marianne"/>
              <a:cs typeface="Calibri"/>
            </a:endParaRPr>
          </a:p>
          <a:p>
            <a:pPr marL="0" indent="0">
              <a:buFont typeface="Arial"/>
              <a:buNone/>
              <a:defRPr/>
            </a:pPr>
            <a:endParaRPr lang="fr-FR" sz="1400">
              <a:highlight>
                <a:srgbClr val="FFFF00"/>
              </a:highlight>
              <a:latin typeface="Marianne"/>
              <a:cs typeface="Calibri"/>
            </a:endParaRPr>
          </a:p>
          <a:p>
            <a:pPr marL="0" indent="0">
              <a:buFont typeface="Arial"/>
              <a:buNone/>
              <a:defRPr/>
            </a:pPr>
            <a:r>
              <a:rPr lang="fr-FR" sz="2200" b="0" i="0" u="none" strike="noStrike" cap="none" spc="0">
                <a:solidFill>
                  <a:schemeClr val="tx1"/>
                </a:solidFill>
                <a:highlight>
                  <a:srgbClr val="FFFF00"/>
                </a:highlight>
                <a:latin typeface="Marianne"/>
                <a:cs typeface="Calibri"/>
              </a:rPr>
              <a:t> </a:t>
            </a:r>
            <a:endParaRPr/>
          </a:p>
          <a:p>
            <a:pPr marL="0" indent="0">
              <a:buNone/>
              <a:defRPr/>
            </a:pPr>
            <a:r>
              <a:rPr lang="fr-FR" sz="2200" b="0" i="0" u="none" strike="noStrike" cap="none" spc="0">
                <a:solidFill>
                  <a:schemeClr val="tx1"/>
                </a:solidFill>
                <a:latin typeface="Marianne"/>
                <a:ea typeface="Arial"/>
                <a:cs typeface="Arial"/>
              </a:rPr>
              <a:t>4.c</a:t>
            </a:r>
            <a:endParaRPr sz="2200">
              <a:latin typeface="Consolas"/>
            </a:endParaRPr>
          </a:p>
        </p:txBody>
      </p:sp>
      <p:sp>
        <p:nvSpPr>
          <p:cNvPr id="145077949" name="ZoneTexte 145077948"/>
          <p:cNvSpPr txBox="1"/>
          <p:nvPr/>
        </p:nvSpPr>
        <p:spPr bwMode="auto">
          <a:xfrm>
            <a:off x="0" y="4172000"/>
            <a:ext cx="12191999" cy="8242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337AB7"/>
                </a:solidFill>
                <a:latin typeface="Consolas"/>
                <a:cs typeface="Arial"/>
              </a:rPr>
              <a:t>{{ _.</a:t>
            </a:r>
            <a:r>
              <a:rPr lang="fr-FR" sz="2400" b="1" dirty="0" err="1">
                <a:solidFill>
                  <a:srgbClr val="337AB7"/>
                </a:solidFill>
                <a:latin typeface="Consolas"/>
                <a:cs typeface="Arial"/>
              </a:rPr>
              <a:t>base_url</a:t>
            </a:r>
            <a:r>
              <a:rPr lang="fr-FR" sz="2400" b="1" dirty="0">
                <a:solidFill>
                  <a:srgbClr val="337AB7"/>
                </a:solidFill>
                <a:latin typeface="Consolas"/>
                <a:cs typeface="Arial"/>
              </a:rPr>
              <a:t> }}</a:t>
            </a:r>
            <a:r>
              <a:rPr lang="fr-FR" sz="2400" dirty="0" err="1">
                <a:latin typeface="Consolas"/>
                <a:cs typeface="Arial"/>
              </a:rPr>
              <a:t>dataverses</a:t>
            </a:r>
            <a:r>
              <a:rPr lang="fr-FR" sz="2400" dirty="0">
                <a:latin typeface="Consolas"/>
                <a:cs typeface="Arial"/>
              </a:rPr>
              <a:t>/</a:t>
            </a:r>
            <a:r>
              <a:rPr lang="fr-FR" sz="2400" b="1" dirty="0">
                <a:solidFill>
                  <a:srgbClr val="C55B28"/>
                </a:solidFill>
                <a:latin typeface="Consolas"/>
                <a:cs typeface="Arial"/>
              </a:rPr>
              <a:t>{</a:t>
            </a:r>
            <a:r>
              <a:rPr lang="fr-FR" sz="2400" b="1" dirty="0" err="1">
                <a:solidFill>
                  <a:srgbClr val="C55B28"/>
                </a:solidFill>
                <a:latin typeface="Consolas"/>
                <a:cs typeface="Arial"/>
              </a:rPr>
              <a:t>alias_de_la_collection</a:t>
            </a:r>
            <a:r>
              <a:rPr lang="fr-FR" sz="2400" b="1" dirty="0">
                <a:solidFill>
                  <a:srgbClr val="C55B28"/>
                </a:solidFill>
                <a:latin typeface="Consolas"/>
                <a:cs typeface="Arial"/>
              </a:rPr>
              <a:t>}</a:t>
            </a:r>
            <a:r>
              <a:rPr lang="fr-FR" sz="2400" dirty="0">
                <a:latin typeface="Consolas"/>
                <a:cs typeface="Arial"/>
              </a:rPr>
              <a:t>/</a:t>
            </a:r>
            <a:r>
              <a:rPr lang="fr-FR" sz="2400" dirty="0" err="1">
                <a:latin typeface="Consolas"/>
                <a:cs typeface="Arial"/>
              </a:rPr>
              <a:t>assignments</a:t>
            </a:r>
            <a:r>
              <a:rPr lang="fr-FR" sz="2400" dirty="0">
                <a:latin typeface="Consolas"/>
                <a:cs typeface="Arial"/>
              </a:rPr>
              <a:t> </a:t>
            </a:r>
            <a:endParaRPr lang="fr-FR" sz="2400" dirty="0">
              <a:latin typeface="Arial"/>
              <a:cs typeface="Arial"/>
            </a:endParaRPr>
          </a:p>
          <a:p>
            <a:pPr>
              <a:defRPr/>
            </a:pPr>
            <a:r>
              <a:rPr lang="fr-FR" sz="2400" dirty="0">
                <a:latin typeface="Arial"/>
                <a:cs typeface="Arial"/>
              </a:rPr>
              <a:t>       	</a:t>
            </a:r>
            <a:r>
              <a:rPr lang="fr-FR" sz="2400" dirty="0">
                <a:latin typeface="Consolas"/>
                <a:cs typeface="Arial"/>
              </a:rPr>
              <a:t>Verbe GET </a:t>
            </a:r>
            <a:r>
              <a:rPr lang="fr-FR" sz="2400" dirty="0">
                <a:latin typeface="Arial"/>
                <a:cs typeface="Arial"/>
              </a:rPr>
              <a:t>(sans JSON)</a:t>
            </a:r>
            <a:endParaRPr dirty="0"/>
          </a:p>
        </p:txBody>
      </p:sp>
      <p:pic>
        <p:nvPicPr>
          <p:cNvPr id="1272897056" name="Image 127289705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95228" y="1465210"/>
            <a:ext cx="9868091" cy="2005070"/>
          </a:xfrm>
          <a:prstGeom prst="rect">
            <a:avLst/>
          </a:prstGeom>
          <a:ln w="38100">
            <a:solidFill>
              <a:srgbClr val="C55B28"/>
            </a:solidFill>
          </a:ln>
        </p:spPr>
      </p:pic>
      <p:sp>
        <p:nvSpPr>
          <p:cNvPr id="8" name="ZoneTexte 7"/>
          <p:cNvSpPr txBox="1"/>
          <p:nvPr/>
        </p:nvSpPr>
        <p:spPr bwMode="auto">
          <a:xfrm>
            <a:off x="-3843" y="5788091"/>
            <a:ext cx="12191999" cy="452753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fr-FR" sz="2400" b="1">
                <a:solidFill>
                  <a:srgbClr val="337AB7"/>
                </a:solidFill>
                <a:latin typeface="Consolas"/>
                <a:cs typeface="Calibri"/>
              </a:rPr>
              <a:t>{{ _.base_url }}</a:t>
            </a:r>
            <a:r>
              <a:rPr lang="fr-FR" sz="2400">
                <a:latin typeface="Consolas"/>
                <a:cs typeface="Calibri"/>
              </a:rPr>
              <a:t>dataverses/</a:t>
            </a:r>
            <a:r>
              <a:rPr lang="fr-FR" sz="2400" b="1">
                <a:solidFill>
                  <a:srgbClr val="C55B28"/>
                </a:solidFill>
                <a:latin typeface="Consolas"/>
              </a:rPr>
              <a:t>{alias_de_la_collection}</a:t>
            </a:r>
            <a:r>
              <a:rPr lang="fr-FR" sz="2400">
                <a:latin typeface="Consolas"/>
                <a:cs typeface="Calibri"/>
              </a:rPr>
              <a:t>/actions/:publish</a:t>
            </a:r>
            <a:endParaRPr lang="fr-FR" sz="2400">
              <a:latin typeface="Consolas"/>
            </a:endParaRPr>
          </a:p>
        </p:txBody>
      </p:sp>
      <p:sp>
        <p:nvSpPr>
          <p:cNvPr id="2" name="ZoneTexte 1"/>
          <p:cNvSpPr txBox="1"/>
          <p:nvPr/>
        </p:nvSpPr>
        <p:spPr bwMode="auto">
          <a:xfrm>
            <a:off x="4008771" y="5028789"/>
            <a:ext cx="4166769" cy="646331"/>
          </a:xfrm>
          <a:prstGeom prst="rect">
            <a:avLst/>
          </a:prstGeom>
          <a:noFill/>
          <a:ln w="38100">
            <a:solidFill>
              <a:srgbClr val="C55B28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>
                <a:solidFill>
                  <a:srgbClr val="C55B28"/>
                </a:solidFill>
                <a:latin typeface="Marianne"/>
              </a:rPr>
              <a:t>⚠ Pour récupérer un votre UserId ⚠</a:t>
            </a:r>
            <a:br>
              <a:rPr lang="fr-FR">
                <a:solidFill>
                  <a:srgbClr val="C55B28"/>
                </a:solidFill>
                <a:latin typeface="Marianne"/>
              </a:rPr>
            </a:br>
            <a:r>
              <a:rPr lang="fr-FR" b="1">
                <a:solidFill>
                  <a:srgbClr val="337AB7"/>
                </a:solidFill>
                <a:latin typeface="Consolas"/>
                <a:cs typeface="Arial"/>
              </a:rPr>
              <a:t>{{ _.base_url }}</a:t>
            </a:r>
            <a:r>
              <a:rPr lang="fr-FR">
                <a:latin typeface="Consolas"/>
                <a:cs typeface="Arial"/>
              </a:rPr>
              <a:t>users/:me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E8C280-EBA0-4348-845F-2B9BB32CE2E9}" type="slidenum">
              <a:rPr lang="en-US"/>
              <a:t>45</a:t>
            </a:fld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Gérer un jeu de données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idx="13"/>
          </p:nvPr>
        </p:nvSpPr>
        <p:spPr bwMode="auto">
          <a:xfrm>
            <a:off x="838198" y="2052311"/>
            <a:ext cx="10525125" cy="43572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fr-FR">
                <a:latin typeface="Consolas"/>
                <a:ea typeface="Arial"/>
                <a:cs typeface="Arial"/>
              </a:rPr>
              <a:t>API = </a:t>
            </a:r>
            <a:r>
              <a:rPr lang="fr-FR">
                <a:latin typeface="Consolas"/>
                <a:cs typeface="Arial"/>
              </a:rPr>
              <a:t>Native ou SWORD</a:t>
            </a:r>
            <a:endParaRPr lang="fr-FR">
              <a:latin typeface="Consolas"/>
              <a:ea typeface="Arial"/>
              <a:cs typeface="Arial"/>
            </a:endParaRPr>
          </a:p>
          <a:p>
            <a:pPr marL="0" indent="0">
              <a:buNone/>
              <a:defRPr/>
            </a:pPr>
            <a:endParaRPr lang="fr-FR"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fr-FR">
                <a:latin typeface="Marianne"/>
                <a:cs typeface="Marianne"/>
              </a:rPr>
              <a:t>Cas d‘usage</a:t>
            </a:r>
            <a:endParaRPr>
              <a:latin typeface="Marianne"/>
              <a:cs typeface="Marianne"/>
            </a:endParaRPr>
          </a:p>
          <a:p>
            <a:pPr>
              <a:defRPr/>
            </a:pPr>
            <a:r>
              <a:rPr lang="fr-FR">
                <a:latin typeface="Marianne"/>
                <a:ea typeface="Arial"/>
                <a:cs typeface="Marianne"/>
              </a:rPr>
              <a:t>Créer</a:t>
            </a:r>
            <a:r>
              <a:rPr lang="fr-FR">
                <a:latin typeface="Marianne"/>
                <a:cs typeface="Marianne"/>
              </a:rPr>
              <a:t>, modifier </a:t>
            </a:r>
            <a:r>
              <a:rPr lang="fr-FR">
                <a:latin typeface="Marianne"/>
                <a:ea typeface="Arial"/>
                <a:cs typeface="Marianne"/>
              </a:rPr>
              <a:t>et publier un jeu de données</a:t>
            </a:r>
            <a:endParaRPr>
              <a:latin typeface="Marianne"/>
              <a:cs typeface="Marianne"/>
            </a:endParaRPr>
          </a:p>
          <a:p>
            <a:pPr>
              <a:defRPr/>
            </a:pPr>
            <a:r>
              <a:rPr lang="fr-FR">
                <a:latin typeface="Marianne"/>
                <a:ea typeface="Arial"/>
                <a:cs typeface="Marianne"/>
              </a:rPr>
              <a:t>Gérer les métadonnées, droits </a:t>
            </a:r>
            <a:r>
              <a:rPr lang="fr-FR">
                <a:latin typeface="Marianne"/>
                <a:cs typeface="Marianne"/>
              </a:rPr>
              <a:t>et autres possibilités du portail</a:t>
            </a:r>
            <a:endParaRPr>
              <a:latin typeface="Marianne"/>
              <a:cs typeface="Marianne"/>
            </a:endParaRPr>
          </a:p>
          <a:p>
            <a:pPr>
              <a:defRPr/>
            </a:pPr>
            <a:r>
              <a:rPr lang="fr-FR">
                <a:latin typeface="Marianne"/>
                <a:ea typeface="Arial"/>
                <a:cs typeface="Marianne"/>
              </a:rPr>
              <a:t>Supprimer le jeu de données</a:t>
            </a:r>
            <a:endParaRPr>
              <a:latin typeface="Marianne"/>
              <a:cs typeface="Marianne"/>
            </a:endParaRPr>
          </a:p>
          <a:p>
            <a:pPr marL="0" indent="0">
              <a:buNone/>
              <a:defRPr/>
            </a:pPr>
            <a:endParaRPr>
              <a:latin typeface="Marianne"/>
              <a:cs typeface="Marianne"/>
            </a:endParaRPr>
          </a:p>
          <a:p>
            <a:pPr marL="0" indent="0">
              <a:buNone/>
              <a:defRPr/>
            </a:pPr>
            <a:r>
              <a:rPr lang="fr-FR">
                <a:latin typeface="Marianne"/>
                <a:cs typeface="Marianne"/>
              </a:rPr>
              <a:t>Point d‘attention à l‘usage :</a:t>
            </a:r>
            <a:endParaRPr>
              <a:latin typeface="Marianne"/>
              <a:cs typeface="Marianne"/>
            </a:endParaRPr>
          </a:p>
          <a:p>
            <a:pPr>
              <a:defRPr/>
            </a:pPr>
            <a:r>
              <a:rPr lang="fr-FR">
                <a:latin typeface="Marianne"/>
                <a:cs typeface="Marianne"/>
              </a:rPr>
              <a:t>Authentification généralement nécessaire</a:t>
            </a:r>
            <a:endParaRPr>
              <a:latin typeface="Marianne"/>
              <a:cs typeface="Marianne"/>
            </a:endParaRPr>
          </a:p>
          <a:p>
            <a:pPr>
              <a:defRPr/>
            </a:pPr>
            <a:r>
              <a:rPr lang="fr-FR">
                <a:solidFill>
                  <a:schemeClr val="tx1"/>
                </a:solidFill>
                <a:latin typeface="Marianne"/>
                <a:cs typeface="Marianne"/>
              </a:rPr>
              <a:t>CORS</a:t>
            </a:r>
            <a:endParaRPr>
              <a:solidFill>
                <a:schemeClr val="tx1"/>
              </a:solidFill>
              <a:latin typeface="Marianne"/>
              <a:cs typeface="Mariann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E8C280-EBA0-4348-845F-2B9BB32CE2E9}" type="slidenum">
              <a:rPr lang="en-US"/>
              <a:t>46</a:t>
            </a:fld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482138"/>
            <a:ext cx="8714184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Point d’attention : Les métadonnées spécifiques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idx="13"/>
          </p:nvPr>
        </p:nvSpPr>
        <p:spPr bwMode="auto">
          <a:xfrm>
            <a:off x="838200" y="2052313"/>
            <a:ext cx="10525125" cy="472234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fr-FR" sz="2200" dirty="0">
                <a:latin typeface="Arial"/>
                <a:cs typeface="Arial"/>
              </a:rPr>
              <a:t>Appliquer le schéma pour déposer ou importer des jeux de données</a:t>
            </a:r>
            <a:endParaRPr dirty="0"/>
          </a:p>
          <a:p>
            <a:pPr marL="0" indent="0">
              <a:lnSpc>
                <a:spcPct val="150000"/>
              </a:lnSpc>
              <a:buNone/>
              <a:defRPr/>
            </a:pPr>
            <a:endParaRPr sz="2200" dirty="0"/>
          </a:p>
          <a:p>
            <a:pPr>
              <a:lnSpc>
                <a:spcPct val="150000"/>
              </a:lnSpc>
              <a:defRPr/>
            </a:pPr>
            <a:r>
              <a:rPr lang="fr-FR" sz="2200" dirty="0">
                <a:latin typeface="Arial"/>
                <a:cs typeface="Arial"/>
              </a:rPr>
              <a:t>Exemple </a:t>
            </a:r>
            <a:r>
              <a:rPr lang="fr-FR" sz="2200" b="1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complet (toutes métadonnées remplies)</a:t>
            </a:r>
            <a:r>
              <a:rPr lang="fr-FR" sz="2200" dirty="0">
                <a:latin typeface="Arial"/>
                <a:cs typeface="Arial"/>
              </a:rPr>
              <a:t> :</a:t>
            </a:r>
            <a:br>
              <a:rPr lang="fr-FR" sz="2200" dirty="0">
                <a:latin typeface="Arial"/>
                <a:cs typeface="Arial"/>
              </a:rPr>
            </a:br>
            <a:r>
              <a:rPr lang="fr-FR" sz="2200" b="0" u="sng" dirty="0">
                <a:latin typeface="Arial"/>
                <a:ea typeface="Arial"/>
                <a:cs typeface="Arial"/>
                <a:hlinkClick r:id="rId2" tooltip="https://nextcloud.inrae.fr/s/BDf4sAPLe4edN3Z"/>
              </a:rPr>
              <a:t>https://nextcloud.inrae.fr/s/BDf4sAPLe4edN3Z</a:t>
            </a:r>
            <a:r>
              <a:rPr lang="fr-FR" sz="2200" b="0" dirty="0">
                <a:latin typeface="Arial"/>
                <a:ea typeface="Arial"/>
                <a:cs typeface="Arial"/>
              </a:rPr>
              <a:t> </a:t>
            </a:r>
            <a:endParaRPr lang="fr-FR" sz="2200" dirty="0">
              <a:latin typeface="Arial"/>
              <a:cs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fr-FR" sz="2200" dirty="0">
                <a:latin typeface="Arial"/>
                <a:cs typeface="Arial"/>
              </a:rPr>
              <a:t>Exemple </a:t>
            </a:r>
            <a:r>
              <a:rPr lang="fr-FR" sz="2200" b="1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limité</a:t>
            </a:r>
            <a:r>
              <a:rPr lang="fr-FR" sz="2200" dirty="0">
                <a:latin typeface="Arial"/>
                <a:cs typeface="Arial"/>
              </a:rPr>
              <a:t> : </a:t>
            </a:r>
            <a:br>
              <a:rPr lang="fr-FR" sz="2200" dirty="0">
                <a:latin typeface="Arial"/>
                <a:cs typeface="Arial"/>
              </a:rPr>
            </a:br>
            <a:r>
              <a:rPr lang="fr-FR" sz="2200" b="0" u="sng" dirty="0">
                <a:latin typeface="Arial"/>
                <a:ea typeface="Arial"/>
                <a:cs typeface="Arial"/>
                <a:hlinkClick r:id="rId3" tooltip="https://nextcloud.inrae.fr/s/a9pcG6kGKBGWexT"/>
              </a:rPr>
              <a:t>https://nextcloud.inrae.fr/s/a9pcG6kGKBGWexT</a:t>
            </a:r>
            <a:r>
              <a:rPr lang="fr-FR" sz="2200" b="0" dirty="0">
                <a:latin typeface="Arial"/>
                <a:ea typeface="Arial"/>
                <a:cs typeface="Arial"/>
              </a:rPr>
              <a:t> </a:t>
            </a:r>
            <a:endParaRPr lang="fr-FR" sz="2200" dirty="0">
              <a:latin typeface="Arial"/>
              <a:cs typeface="Arial"/>
            </a:endParaRPr>
          </a:p>
        </p:txBody>
      </p:sp>
      <p:sp>
        <p:nvSpPr>
          <p:cNvPr id="5" name="ZoneTexte 4"/>
          <p:cNvSpPr txBox="1"/>
          <p:nvPr/>
        </p:nvSpPr>
        <p:spPr bwMode="auto">
          <a:xfrm>
            <a:off x="3620354" y="5640089"/>
            <a:ext cx="4960815" cy="1107996"/>
          </a:xfrm>
          <a:prstGeom prst="rect">
            <a:avLst/>
          </a:prstGeom>
          <a:noFill/>
          <a:ln w="38100">
            <a:solidFill>
              <a:srgbClr val="C55B28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200">
                <a:solidFill>
                  <a:srgbClr val="C55B28"/>
                </a:solidFill>
                <a:latin typeface="Marianne"/>
              </a:rPr>
              <a:t>⚠ Attention aux évolutions ⚠ </a:t>
            </a:r>
            <a:br>
              <a:rPr lang="fr-FR" sz="2200">
                <a:solidFill>
                  <a:srgbClr val="C55B28"/>
                </a:solidFill>
                <a:latin typeface="Marianne"/>
              </a:rPr>
            </a:br>
            <a:r>
              <a:rPr lang="fr-FR" sz="2200">
                <a:solidFill>
                  <a:srgbClr val="C55B28"/>
                </a:solidFill>
                <a:latin typeface="Marianne"/>
              </a:rPr>
              <a:t>(ajout de nouvelles métadonnées) 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568483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1A94A7-C03A-1051-F7E9-5CE67FE31ADD}" type="slidenum">
              <a:rPr lang="en-US"/>
              <a:t>47</a:t>
            </a:fld>
            <a:endParaRPr lang="en-US"/>
          </a:p>
        </p:txBody>
      </p:sp>
      <p:sp>
        <p:nvSpPr>
          <p:cNvPr id="15357612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197" y="1482132"/>
            <a:ext cx="9811355" cy="365121"/>
          </a:xfrm>
          <a:prstGeom prst="rect">
            <a:avLst/>
          </a:prstGeo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sz="2400">
                <a:latin typeface="Marianne"/>
                <a:ea typeface="Marianne"/>
                <a:cs typeface="Marianne"/>
              </a:rPr>
              <a:t>Exercice 5  : Créer un jeu de données </a:t>
            </a:r>
            <a:endParaRPr/>
          </a:p>
        </p:txBody>
      </p:sp>
      <p:sp>
        <p:nvSpPr>
          <p:cNvPr id="1452465112" name="Espace réservé du contenu 2"/>
          <p:cNvSpPr>
            <a:spLocks noGrp="1"/>
          </p:cNvSpPr>
          <p:nvPr>
            <p:ph idx="13"/>
          </p:nvPr>
        </p:nvSpPr>
        <p:spPr bwMode="auto">
          <a:xfrm>
            <a:off x="838197" y="2052307"/>
            <a:ext cx="11115189" cy="4722347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lnSpcReduction="10000"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indent="0">
              <a:buFont typeface="Arial"/>
              <a:buNone/>
              <a:defRPr/>
            </a:pPr>
            <a:r>
              <a:rPr sz="2200">
                <a:latin typeface="Marianne"/>
              </a:rPr>
              <a:t>5.a. Créer un appel avec l’endpoint </a:t>
            </a:r>
            <a:r>
              <a:rPr lang="fr-FR" sz="2100" b="0" i="0" u="none" strike="noStrike" cap="none" spc="0">
                <a:solidFill>
                  <a:schemeClr val="tx1"/>
                </a:solidFill>
                <a:latin typeface="Consolas"/>
                <a:cs typeface="Calibri"/>
              </a:rPr>
              <a:t>dataverses/</a:t>
            </a:r>
            <a:r>
              <a:rPr lang="fr-FR" sz="2100" b="1" i="0" u="none" strike="noStrike" cap="none" spc="0">
                <a:solidFill>
                  <a:srgbClr val="C55B28"/>
                </a:solidFill>
                <a:latin typeface="Consolas"/>
                <a:cs typeface="Calibri"/>
              </a:rPr>
              <a:t>{alias_dataverse}</a:t>
            </a:r>
            <a:r>
              <a:rPr lang="fr-FR" sz="2100" b="0" i="0" u="none" strike="noStrike" cap="none" spc="0">
                <a:solidFill>
                  <a:schemeClr val="tx1"/>
                </a:solidFill>
                <a:latin typeface="Consolas"/>
                <a:cs typeface="Calibri"/>
              </a:rPr>
              <a:t>/datasets</a:t>
            </a:r>
            <a:endParaRPr sz="2200">
              <a:latin typeface="Consolas"/>
            </a:endParaRPr>
          </a:p>
          <a:p>
            <a:pPr marL="0" indent="0">
              <a:buFont typeface="Arial"/>
              <a:buNone/>
              <a:defRPr/>
            </a:pPr>
            <a:r>
              <a:rPr sz="2200" b="1">
                <a:solidFill>
                  <a:srgbClr val="C55B28"/>
                </a:solidFill>
                <a:latin typeface="Consolas"/>
              </a:rPr>
              <a:t>{</a:t>
            </a:r>
            <a:r>
              <a:rPr lang="fr-FR" sz="2200" b="1">
                <a:solidFill>
                  <a:srgbClr val="C55B28"/>
                </a:solidFill>
                <a:latin typeface="Consolas"/>
              </a:rPr>
              <a:t>alias_</a:t>
            </a:r>
            <a:r>
              <a:rPr sz="2200" b="1">
                <a:solidFill>
                  <a:srgbClr val="C55B28"/>
                </a:solidFill>
                <a:latin typeface="Consolas"/>
              </a:rPr>
              <a:t>dataverse}</a:t>
            </a:r>
            <a:r>
              <a:rPr sz="2200">
                <a:latin typeface="Marianne"/>
              </a:rPr>
              <a:t> étant l’identifiant de votre </a:t>
            </a:r>
            <a:r>
              <a:rPr lang="fr-FR" sz="2200" b="1" i="0" u="none" strike="noStrike" cap="none" spc="0">
                <a:solidFill>
                  <a:srgbClr val="F781C8"/>
                </a:solidFill>
                <a:latin typeface="Marianne"/>
                <a:ea typeface="Arial"/>
                <a:cs typeface="Arial"/>
              </a:rPr>
              <a:t>*</a:t>
            </a:r>
            <a:r>
              <a:rPr lang="fr-FR" sz="2200" b="1" i="0" u="none" strike="noStrike" cap="none" spc="0">
                <a:solidFill>
                  <a:srgbClr val="F781C8"/>
                </a:solidFill>
                <a:latin typeface="Marianne"/>
                <a:cs typeface="+mn-cs"/>
              </a:rPr>
              <a:t>collection de rêve*</a:t>
            </a:r>
            <a:endParaRPr sz="2200" b="1">
              <a:latin typeface="Marianne"/>
            </a:endParaRPr>
          </a:p>
          <a:p>
            <a:pPr marL="0" indent="0">
              <a:buFont typeface="Arial"/>
              <a:buNone/>
              <a:defRPr/>
            </a:pPr>
            <a:endParaRPr sz="2200">
              <a:latin typeface="Marianne"/>
            </a:endParaRPr>
          </a:p>
          <a:p>
            <a:pPr marL="0" indent="0">
              <a:buFont typeface="Arial"/>
              <a:buNone/>
              <a:defRPr/>
            </a:pPr>
            <a:r>
              <a:rPr lang="fr-FR" sz="2200" b="0" i="0" u="none" strike="noStrike" cap="none" spc="0">
                <a:solidFill>
                  <a:schemeClr val="tx1"/>
                </a:solidFill>
                <a:latin typeface="Marianne"/>
                <a:cs typeface="+mn-cs"/>
              </a:rPr>
              <a:t>5.b : Télécharger le fichier json </a:t>
            </a:r>
            <a:r>
              <a:rPr sz="2200" u="sng">
                <a:latin typeface="Consolas"/>
                <a:hlinkClick r:id="rId3" tooltip="https://nextcloud.inrae.fr/s/5XLRib2EwXFGPZS"/>
              </a:rPr>
              <a:t>nouveau_jdd.json</a:t>
            </a:r>
            <a:r>
              <a:rPr sz="2200">
                <a:latin typeface="Marianne"/>
              </a:rPr>
              <a:t> (</a:t>
            </a:r>
            <a:r>
              <a:rPr lang="fr-FR" sz="2200" b="0" i="0" u="sng" strike="noStrike" cap="none" spc="0">
                <a:solidFill>
                  <a:schemeClr val="tx1"/>
                </a:solidFill>
                <a:latin typeface="Marianne"/>
                <a:ea typeface="Calibri"/>
                <a:cs typeface="Calibri"/>
                <a:hlinkClick r:id="rId3" tooltip="https://nextcloud.inrae.fr/s/5XLRib2EwXFGPZS"/>
              </a:rPr>
              <a:t>https://nextcloud.inrae.fr/s/5XLRib2EwXFGPZS</a:t>
            </a:r>
            <a:r>
              <a:rPr sz="2200">
                <a:latin typeface="Marianne"/>
              </a:rPr>
              <a:t>)</a:t>
            </a:r>
            <a:endParaRPr/>
          </a:p>
          <a:p>
            <a:pPr marL="0" indent="0">
              <a:buFont typeface="Arial"/>
              <a:buNone/>
              <a:defRPr/>
            </a:pPr>
            <a:endParaRPr sz="2200">
              <a:latin typeface="Marianne"/>
            </a:endParaRPr>
          </a:p>
          <a:p>
            <a:pPr marL="0" indent="0">
              <a:buFont typeface="Arial"/>
              <a:buNone/>
              <a:defRPr/>
            </a:pPr>
            <a:r>
              <a:rPr sz="2200">
                <a:latin typeface="Marianne"/>
              </a:rPr>
              <a:t>5.c : Copier/coller le contenu du fichier json de métadonnées dans</a:t>
            </a:r>
            <a:r>
              <a:rPr lang="fr-FR" sz="2200">
                <a:latin typeface="Marianne"/>
              </a:rPr>
              <a:t> :</a:t>
            </a:r>
            <a:r>
              <a:rPr sz="2200">
                <a:latin typeface="Marianne"/>
              </a:rPr>
              <a:t> </a:t>
            </a:r>
            <a:r>
              <a:rPr lang="fr-FR" sz="2200">
                <a:latin typeface="Marianne"/>
              </a:rPr>
              <a:t/>
            </a:r>
            <a:br>
              <a:rPr lang="fr-FR" sz="2200">
                <a:latin typeface="Marianne"/>
              </a:rPr>
            </a:br>
            <a:r>
              <a:rPr sz="2200">
                <a:latin typeface="Consolas"/>
              </a:rPr>
              <a:t>Block</a:t>
            </a:r>
            <a:r>
              <a:rPr lang="fr-FR" sz="2200">
                <a:latin typeface="Consolas"/>
              </a:rPr>
              <a:t> &gt; </a:t>
            </a:r>
            <a:r>
              <a:rPr sz="2200">
                <a:latin typeface="Consolas"/>
              </a:rPr>
              <a:t>JSON</a:t>
            </a:r>
            <a:r>
              <a:rPr sz="2200">
                <a:latin typeface="Marianne"/>
              </a:rPr>
              <a:t> », </a:t>
            </a:r>
            <a:r>
              <a:rPr lang="fr-FR" sz="2200">
                <a:latin typeface="Marianne"/>
              </a:rPr>
              <a:t/>
            </a:r>
            <a:br>
              <a:rPr lang="fr-FR" sz="2200">
                <a:latin typeface="Marianne"/>
              </a:rPr>
            </a:br>
            <a:r>
              <a:rPr sz="2200" b="1">
                <a:latin typeface="Marianne"/>
              </a:rPr>
              <a:t>modifier l’email du contact, a minima</a:t>
            </a:r>
            <a:r>
              <a:rPr sz="2200">
                <a:latin typeface="Marianne"/>
              </a:rPr>
              <a:t>, et exécuter l’appel</a:t>
            </a:r>
            <a:r>
              <a:rPr lang="fr-FR" sz="2200">
                <a:latin typeface="Marianne"/>
              </a:rPr>
              <a:t>.</a:t>
            </a:r>
            <a:endParaRPr lang="fr-FR" sz="2200" b="0" i="0" u="none" strike="noStrike" cap="none" spc="0">
              <a:solidFill>
                <a:schemeClr val="tx1"/>
              </a:solidFill>
              <a:latin typeface="Marianne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endParaRPr lang="fr-FR" sz="2200" b="0" i="0" u="none" strike="noStrike" cap="none" spc="0">
              <a:solidFill>
                <a:schemeClr val="tx1"/>
              </a:solidFill>
              <a:latin typeface="Marianne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lang="fr-FR" sz="2200" b="0" i="0" u="none" strike="noStrike" cap="none" spc="0">
                <a:solidFill>
                  <a:schemeClr val="tx1"/>
                </a:solidFill>
                <a:latin typeface="Marianne"/>
                <a:ea typeface="Arial"/>
                <a:cs typeface="Arial"/>
              </a:rPr>
              <a:t>⚠ Ne pas oublier l’authentification</a:t>
            </a:r>
            <a:endParaRPr/>
          </a:p>
          <a:p>
            <a:pPr marL="0" indent="0">
              <a:buFont typeface="Arial"/>
              <a:buNone/>
              <a:defRPr/>
            </a:pPr>
            <a:endParaRPr lang="fr-FR" sz="2200" b="0" i="0" u="none" strike="noStrike" cap="none" spc="0">
              <a:solidFill>
                <a:schemeClr val="tx1"/>
              </a:solidFill>
              <a:latin typeface="Marianne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008822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15A5F7D-E861-7DA9-88A7-778543F257DD}" type="slidenum">
              <a:rPr lang="en-US"/>
              <a:t>48</a:t>
            </a:fld>
            <a:endParaRPr lang="en-US"/>
          </a:p>
        </p:txBody>
      </p:sp>
      <p:sp>
        <p:nvSpPr>
          <p:cNvPr id="54862758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772049" y="1283695"/>
            <a:ext cx="11336823" cy="365121"/>
          </a:xfrm>
          <a:prstGeom prst="rect">
            <a:avLst/>
          </a:prstGeo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sz="2400">
                <a:latin typeface="Marianne"/>
                <a:ea typeface="Marianne"/>
                <a:cs typeface="Marianne"/>
              </a:rPr>
              <a:t>Correction 5  : Créer un jeu de données</a:t>
            </a:r>
          </a:p>
        </p:txBody>
      </p:sp>
      <p:pic>
        <p:nvPicPr>
          <p:cNvPr id="767362883" name="Image 76736288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9582" y="1801437"/>
            <a:ext cx="11087100" cy="4543425"/>
          </a:xfrm>
          <a:prstGeom prst="rect">
            <a:avLst/>
          </a:prstGeom>
          <a:ln w="38100">
            <a:solidFill>
              <a:srgbClr val="C55B28"/>
            </a:solidFill>
          </a:ln>
        </p:spPr>
      </p:pic>
      <p:sp>
        <p:nvSpPr>
          <p:cNvPr id="1679812925" name="Espace réservé du texte 2"/>
          <p:cNvSpPr>
            <a:spLocks noGrp="1"/>
          </p:cNvSpPr>
          <p:nvPr/>
        </p:nvSpPr>
        <p:spPr bwMode="auto">
          <a:xfrm>
            <a:off x="7723492" y="4643209"/>
            <a:ext cx="3480217" cy="1434319"/>
          </a:xfrm>
          <a:prstGeom prst="rect">
            <a:avLst/>
          </a:prstGeom>
          <a:solidFill>
            <a:schemeClr val="bg1"/>
          </a:solidFill>
          <a:ln w="38100">
            <a:solidFill>
              <a:srgbClr val="C55B28"/>
            </a:solidFill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 fontScale="87500"/>
          </a:bodyPr>
          <a:lstStyle>
            <a:lvl1pPr marL="0" indent="0" algn="l" defTabSz="685800">
              <a:lnSpc>
                <a:spcPct val="90000"/>
              </a:lnSpc>
              <a:spcBef>
                <a:spcPts val="749"/>
              </a:spcBef>
              <a:buFont typeface="Arial"/>
              <a:buNone/>
              <a:defRPr sz="21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>
              <a:lnSpc>
                <a:spcPct val="90000"/>
              </a:lnSpc>
              <a:spcBef>
                <a:spcPts val="374"/>
              </a:spcBef>
              <a:buFont typeface="Arial"/>
              <a:buNone/>
              <a:defRPr sz="1500" b="1" u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>
              <a:lnSpc>
                <a:spcPct val="90000"/>
              </a:lnSpc>
              <a:spcBef>
                <a:spcPts val="374"/>
              </a:spcBef>
              <a:buFont typeface="Arial"/>
              <a:buNone/>
              <a:defRPr sz="1350" u="sng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>
              <a:lnSpc>
                <a:spcPct val="90000"/>
              </a:lnSpc>
              <a:spcBef>
                <a:spcPts val="374"/>
              </a:spcBef>
              <a:buFont typeface="Arial"/>
              <a:buNone/>
              <a:defRPr sz="1200" i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>
              <a:lnSpc>
                <a:spcPct val="90000"/>
              </a:lnSpc>
              <a:spcBef>
                <a:spcPts val="374"/>
              </a:spcBef>
              <a:buFont typeface="Arial"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>
              <a:lnSpc>
                <a:spcPct val="90000"/>
              </a:lnSpc>
              <a:spcBef>
                <a:spcPts val="374"/>
              </a:spcBef>
              <a:buFont typeface="Arial"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>
              <a:lnSpc>
                <a:spcPct val="90000"/>
              </a:lnSpc>
              <a:spcBef>
                <a:spcPts val="374"/>
              </a:spcBef>
              <a:buFont typeface="Arial"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>
              <a:lnSpc>
                <a:spcPct val="90000"/>
              </a:lnSpc>
              <a:spcBef>
                <a:spcPts val="374"/>
              </a:spcBef>
              <a:buFont typeface="Arial"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>
              <a:lnSpc>
                <a:spcPct val="90000"/>
              </a:lnSpc>
              <a:spcBef>
                <a:spcPts val="374"/>
              </a:spcBef>
              <a:buFont typeface="Arial"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z="2100">
                <a:latin typeface="Marianne"/>
                <a:ea typeface="Marianne"/>
                <a:cs typeface="Marianne"/>
              </a:rPr>
              <a:t>Application possible : dupliquer les métadonnées d’un jeu de données de l’entrepôt vers le bac à sable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2317238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FD78BB3-EACF-03CE-33BE-3F3A642E2DBB}" type="slidenum">
              <a:rPr lang="en-US"/>
              <a:t>49</a:t>
            </a:fld>
            <a:endParaRPr lang="en-US"/>
          </a:p>
        </p:txBody>
      </p:sp>
      <p:sp>
        <p:nvSpPr>
          <p:cNvPr id="53809654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198" y="1482137"/>
            <a:ext cx="6330570" cy="365124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sz="2400"/>
              <a:t>NOTE : Dupliquer un jeu de données</a:t>
            </a:r>
          </a:p>
        </p:txBody>
      </p:sp>
      <p:sp>
        <p:nvSpPr>
          <p:cNvPr id="376734680" name="Espace réservé du contenu 2"/>
          <p:cNvSpPr>
            <a:spLocks noGrp="1"/>
          </p:cNvSpPr>
          <p:nvPr>
            <p:ph idx="13"/>
          </p:nvPr>
        </p:nvSpPr>
        <p:spPr bwMode="auto">
          <a:xfrm>
            <a:off x="838198" y="2052310"/>
            <a:ext cx="10525123" cy="45424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>
              <a:defRPr/>
            </a:pPr>
            <a:r>
              <a:rPr lang="fr-FR" sz="2100" b="0" i="0" u="none" strike="noStrike" cap="none" spc="0" dirty="0">
                <a:solidFill>
                  <a:schemeClr val="tx1"/>
                </a:solidFill>
              </a:rPr>
              <a:t>Pour dupliquer les métadonnées d’un jeu de données de l’entrepôt vers le bac à </a:t>
            </a:r>
            <a:r>
              <a:rPr lang="fr-FR" sz="2100" b="0" i="0" u="none" strike="noStrike" cap="none" spc="0" dirty="0" smtClean="0">
                <a:solidFill>
                  <a:schemeClr val="tx1"/>
                </a:solidFill>
              </a:rPr>
              <a:t>sable, </a:t>
            </a:r>
            <a:r>
              <a:rPr lang="fr-FR" sz="2100" b="0" i="0" u="none" strike="noStrike" cap="none" spc="0" dirty="0">
                <a:solidFill>
                  <a:schemeClr val="tx1"/>
                </a:solidFill>
              </a:rPr>
              <a:t>il faut avoir les droits suffisants dessus pour récupérer les métadonnées cachées </a:t>
            </a:r>
            <a:r>
              <a:rPr lang="fr-FR" sz="2100" b="0" i="0" u="none" strike="noStrike" cap="none" spc="0" dirty="0" smtClean="0">
                <a:solidFill>
                  <a:schemeClr val="tx1"/>
                </a:solidFill>
              </a:rPr>
              <a:t>(</a:t>
            </a:r>
            <a:r>
              <a:rPr lang="fr-FR" sz="2100" b="0" i="1" u="none" strike="noStrike" cap="none" spc="0" dirty="0" smtClean="0">
                <a:solidFill>
                  <a:schemeClr val="tx1"/>
                </a:solidFill>
              </a:rPr>
              <a:t>ex</a:t>
            </a:r>
            <a:r>
              <a:rPr lang="fr-FR" sz="2100" b="0" i="0" u="none" strike="noStrike" cap="none" spc="0" dirty="0" smtClean="0">
                <a:solidFill>
                  <a:schemeClr val="tx1"/>
                </a:solidFill>
              </a:rPr>
              <a:t>. adresse </a:t>
            </a:r>
            <a:r>
              <a:rPr lang="fr-FR" sz="2100" b="0" i="0" u="none" strike="noStrike" cap="none" spc="0" dirty="0">
                <a:solidFill>
                  <a:schemeClr val="tx1"/>
                </a:solidFill>
              </a:rPr>
              <a:t>mail </a:t>
            </a:r>
            <a:r>
              <a:rPr lang="fr-FR" sz="2100" b="0" i="0" u="none" strike="noStrike" cap="none" spc="0" dirty="0" smtClean="0">
                <a:solidFill>
                  <a:schemeClr val="tx1"/>
                </a:solidFill>
              </a:rPr>
              <a:t>contact, </a:t>
            </a:r>
            <a:r>
              <a:rPr lang="fr-FR" sz="2100" b="0" i="0" u="none" strike="noStrike" cap="none" spc="0" dirty="0">
                <a:solidFill>
                  <a:schemeClr val="tx1"/>
                </a:solidFill>
              </a:rPr>
              <a:t>etc</a:t>
            </a:r>
            <a:r>
              <a:rPr lang="fr-FR" sz="2100" b="0" i="0" u="none" strike="noStrike" cap="none" spc="0" dirty="0" smtClean="0">
                <a:solidFill>
                  <a:schemeClr val="tx1"/>
                </a:solidFill>
              </a:rPr>
              <a:t>.)</a:t>
            </a:r>
            <a:endParaRPr lang="fr-FR" sz="2100" b="0" i="0" u="none" strike="noStrike" cap="none" spc="0" dirty="0">
              <a:solidFill>
                <a:schemeClr val="tx1"/>
              </a:solidFill>
              <a:ea typeface="Arial"/>
            </a:endParaRPr>
          </a:p>
          <a:p>
            <a:pPr marL="0" indent="0">
              <a:buNone/>
              <a:defRPr/>
            </a:pPr>
            <a:endParaRPr sz="2100" dirty="0"/>
          </a:p>
          <a:p>
            <a:pPr marL="0" indent="0">
              <a:buFont typeface="Arial"/>
              <a:buNone/>
              <a:defRPr/>
            </a:pPr>
            <a:r>
              <a:rPr lang="fr-FR" sz="2100" b="0" i="0" u="none" strike="noStrike" cap="none" spc="0" dirty="0">
                <a:solidFill>
                  <a:schemeClr val="tx1"/>
                </a:solidFill>
              </a:rPr>
              <a:t>Pour récupérer les métadonnées il faut les lister :</a:t>
            </a:r>
            <a:endParaRPr dirty="0"/>
          </a:p>
          <a:p>
            <a:pPr marL="0" indent="0">
              <a:buFont typeface="Arial"/>
              <a:buNone/>
              <a:defRPr/>
            </a:pPr>
            <a:endParaRPr dirty="0"/>
          </a:p>
          <a:p>
            <a:pPr marL="0" indent="0">
              <a:buFont typeface="Arial"/>
              <a:buNone/>
              <a:defRPr/>
            </a:pPr>
            <a:endParaRPr lang="fr-FR" sz="2100" b="0" i="0" u="none" strike="noStrike" cap="none" spc="0" dirty="0">
              <a:solidFill>
                <a:schemeClr val="tx1"/>
              </a:solidFill>
              <a:ea typeface="Arial"/>
            </a:endParaRPr>
          </a:p>
          <a:p>
            <a:pPr marL="0" indent="0">
              <a:buFont typeface="Arial"/>
              <a:buNone/>
              <a:defRPr/>
            </a:pPr>
            <a:r>
              <a:rPr lang="fr-FR" sz="2100" b="0" i="0" u="none" strike="noStrike" cap="none" spc="0" dirty="0">
                <a:solidFill>
                  <a:schemeClr val="tx1"/>
                </a:solidFill>
                <a:ea typeface="Arial"/>
              </a:rPr>
              <a:t>Et les injecter (copier/coller) dans un nouveau jeu de données dans la collection souhaitée, de la même manière que dans l’exercice 5</a:t>
            </a:r>
            <a:r>
              <a:rPr lang="fr-FR" sz="2100" b="0" i="0" u="none" strike="noStrike" cap="none" spc="0" dirty="0" smtClean="0">
                <a:solidFill>
                  <a:schemeClr val="tx1"/>
                </a:solidFill>
                <a:ea typeface="Arial"/>
              </a:rPr>
              <a:t>. </a:t>
            </a:r>
            <a:endParaRPr dirty="0"/>
          </a:p>
          <a:p>
            <a:pPr marL="0" indent="0">
              <a:buFont typeface="Arial"/>
              <a:buNone/>
              <a:defRPr/>
            </a:pPr>
            <a:endParaRPr lang="fr-FR" dirty="0"/>
          </a:p>
          <a:p>
            <a:pPr marL="0" indent="0">
              <a:buFont typeface="Arial"/>
              <a:buNone/>
              <a:defRPr/>
            </a:pPr>
            <a:r>
              <a:rPr lang="fr-FR" sz="2100" b="0" i="0" u="none" strike="noStrike" cap="none" spc="0" dirty="0">
                <a:solidFill>
                  <a:schemeClr val="tx1"/>
                </a:solidFill>
                <a:ea typeface="Arial"/>
              </a:rPr>
              <a:t>⚠ Attention, les fichiers ne seront pas transférés.</a:t>
            </a:r>
            <a:endParaRPr lang="fr-FR" dirty="0"/>
          </a:p>
        </p:txBody>
      </p:sp>
      <p:sp>
        <p:nvSpPr>
          <p:cNvPr id="5" name="Espace réservé du texte 2"/>
          <p:cNvSpPr>
            <a:spLocks noGrp="1"/>
          </p:cNvSpPr>
          <p:nvPr/>
        </p:nvSpPr>
        <p:spPr bwMode="auto">
          <a:xfrm>
            <a:off x="0" y="3886745"/>
            <a:ext cx="12191999" cy="464500"/>
          </a:xfrm>
          <a:prstGeom prst="rect">
            <a:avLst/>
          </a:prstGeom>
          <a:noFill/>
          <a:ln w="38100">
            <a:noFill/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 fontScale="95000"/>
          </a:bodyPr>
          <a:lstStyle>
            <a:lvl1pPr marL="0" indent="0" algn="l" defTabSz="685800">
              <a:lnSpc>
                <a:spcPct val="90000"/>
              </a:lnSpc>
              <a:spcBef>
                <a:spcPts val="749"/>
              </a:spcBef>
              <a:buFont typeface="Arial"/>
              <a:buNone/>
              <a:defRPr sz="21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>
              <a:lnSpc>
                <a:spcPct val="90000"/>
              </a:lnSpc>
              <a:spcBef>
                <a:spcPts val="374"/>
              </a:spcBef>
              <a:buFont typeface="Arial"/>
              <a:buNone/>
              <a:defRPr sz="1500" b="1" u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>
              <a:lnSpc>
                <a:spcPct val="90000"/>
              </a:lnSpc>
              <a:spcBef>
                <a:spcPts val="374"/>
              </a:spcBef>
              <a:buFont typeface="Arial"/>
              <a:buNone/>
              <a:defRPr sz="1350" u="sng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>
              <a:lnSpc>
                <a:spcPct val="90000"/>
              </a:lnSpc>
              <a:spcBef>
                <a:spcPts val="374"/>
              </a:spcBef>
              <a:buFont typeface="Arial"/>
              <a:buNone/>
              <a:defRPr sz="1200" i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>
              <a:lnSpc>
                <a:spcPct val="90000"/>
              </a:lnSpc>
              <a:spcBef>
                <a:spcPts val="374"/>
              </a:spcBef>
              <a:buFont typeface="Arial"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>
              <a:lnSpc>
                <a:spcPct val="90000"/>
              </a:lnSpc>
              <a:spcBef>
                <a:spcPts val="374"/>
              </a:spcBef>
              <a:buFont typeface="Arial"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>
              <a:lnSpc>
                <a:spcPct val="90000"/>
              </a:lnSpc>
              <a:spcBef>
                <a:spcPts val="374"/>
              </a:spcBef>
              <a:buFont typeface="Arial"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>
              <a:lnSpc>
                <a:spcPct val="90000"/>
              </a:lnSpc>
              <a:spcBef>
                <a:spcPts val="374"/>
              </a:spcBef>
              <a:buFont typeface="Arial"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>
              <a:lnSpc>
                <a:spcPct val="90000"/>
              </a:lnSpc>
              <a:spcBef>
                <a:spcPts val="374"/>
              </a:spcBef>
              <a:buFont typeface="Arial"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2400">
                <a:solidFill>
                  <a:srgbClr val="337AB7"/>
                </a:solidFill>
                <a:latin typeface="Consolas"/>
              </a:rPr>
              <a:t>{{ _.base_url }}</a:t>
            </a:r>
            <a:r>
              <a:rPr lang="fr-FR" sz="2400" b="0">
                <a:solidFill>
                  <a:schemeClr val="tx1"/>
                </a:solidFill>
                <a:latin typeface="Consolas"/>
                <a:ea typeface="Calibri"/>
                <a:cs typeface="Calibri"/>
              </a:rPr>
              <a:t>datasets/:persistentId?persistentId=doi</a:t>
            </a:r>
            <a:r>
              <a:rPr lang="fr-FR" sz="2400" b="0">
                <a:solidFill>
                  <a:schemeClr val="tx1"/>
                </a:solidFill>
                <a:latin typeface="Consolas"/>
              </a:rPr>
              <a:t>:</a:t>
            </a:r>
            <a:r>
              <a:rPr lang="fr-FR" sz="2400">
                <a:solidFill>
                  <a:srgbClr val="C55B28"/>
                </a:solidFill>
                <a:latin typeface="Consolas"/>
              </a:rPr>
              <a:t>{DOI_du_JDD}</a:t>
            </a:r>
            <a:endParaRPr lang="fr-FR" sz="2400">
              <a:solidFill>
                <a:srgbClr val="C55B28"/>
              </a:solidFill>
              <a:latin typeface="Consolas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4618890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FA97E78-8617-E465-3196-F80AAD01C768}" type="slidenum">
              <a:rPr lang="en-US"/>
              <a:t>5</a:t>
            </a:fld>
            <a:endParaRPr lang="en-US"/>
          </a:p>
        </p:txBody>
      </p:sp>
      <p:sp>
        <p:nvSpPr>
          <p:cNvPr id="81856944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197" y="1482136"/>
            <a:ext cx="9058278" cy="365123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sz="2400">
                <a:latin typeface="Marianne"/>
                <a:cs typeface="Marianne"/>
              </a:rPr>
              <a:t>Ce que cette formation ne couvre pas</a:t>
            </a:r>
            <a:endParaRPr/>
          </a:p>
        </p:txBody>
      </p:sp>
      <p:sp>
        <p:nvSpPr>
          <p:cNvPr id="1492394554" name="Espace réservé du contenu 2"/>
          <p:cNvSpPr>
            <a:spLocks noGrp="1"/>
          </p:cNvSpPr>
          <p:nvPr>
            <p:ph idx="13"/>
          </p:nvPr>
        </p:nvSpPr>
        <p:spPr bwMode="auto">
          <a:xfrm>
            <a:off x="838198" y="2052310"/>
            <a:ext cx="10525125" cy="416385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>
              <a:lnSpc>
                <a:spcPct val="150000"/>
              </a:lnSpc>
              <a:defRPr/>
            </a:pPr>
            <a:endParaRPr lang="fr-FR" sz="2400" dirty="0" smtClean="0"/>
          </a:p>
          <a:p>
            <a:pPr>
              <a:lnSpc>
                <a:spcPct val="150000"/>
              </a:lnSpc>
              <a:defRPr/>
            </a:pPr>
            <a:r>
              <a:rPr sz="2400" dirty="0" smtClean="0"/>
              <a:t>Introduction </a:t>
            </a:r>
            <a:r>
              <a:rPr sz="2400" dirty="0"/>
              <a:t>aux APIs : </a:t>
            </a:r>
            <a:r>
              <a:rPr sz="2400" u="sng" dirty="0" err="1">
                <a:hlinkClick r:id="rId2" tooltip="https://recherche.data.gouv.fr/fr/page/classes-virtuelles"/>
              </a:rPr>
              <a:t>voir</a:t>
            </a:r>
            <a:r>
              <a:rPr sz="2400" u="sng" dirty="0">
                <a:hlinkClick r:id="rId2" tooltip="https://recherche.data.gouv.fr/fr/page/classes-virtuelles"/>
              </a:rPr>
              <a:t> formation « </a:t>
            </a:r>
            <a:r>
              <a:rPr sz="2400" u="sng" dirty="0" err="1">
                <a:hlinkClick r:id="rId2" tooltip="https://recherche.data.gouv.fr/fr/page/classes-virtuelles"/>
              </a:rPr>
              <a:t>Découverte</a:t>
            </a:r>
            <a:r>
              <a:rPr sz="2400" u="sng" dirty="0">
                <a:hlinkClick r:id="rId2" tooltip="https://recherche.data.gouv.fr/fr/page/classes-virtuelles"/>
              </a:rPr>
              <a:t> </a:t>
            </a:r>
            <a:r>
              <a:rPr sz="2400" u="sng" dirty="0" smtClean="0">
                <a:hlinkClick r:id="rId2" tooltip="https://recherche.data.gouv.fr/fr/page/classes-virtuelles"/>
              </a:rPr>
              <a:t>»</a:t>
            </a:r>
            <a:endParaRPr sz="2400" dirty="0"/>
          </a:p>
          <a:p>
            <a:pPr>
              <a:lnSpc>
                <a:spcPct val="150000"/>
              </a:lnSpc>
              <a:defRPr/>
            </a:pPr>
            <a:r>
              <a:rPr sz="2400" dirty="0" err="1"/>
              <a:t>Utilisation</a:t>
            </a:r>
            <a:r>
              <a:rPr sz="2400" dirty="0"/>
              <a:t> de </a:t>
            </a:r>
            <a:r>
              <a:rPr sz="2400" dirty="0" err="1"/>
              <a:t>l’entrepôt</a:t>
            </a:r>
            <a:r>
              <a:rPr sz="2400" dirty="0"/>
              <a:t> </a:t>
            </a:r>
            <a:r>
              <a:rPr sz="2400" dirty="0" err="1"/>
              <a:t>lui-même</a:t>
            </a:r>
            <a:r>
              <a:rPr sz="2400" dirty="0"/>
              <a:t> : </a:t>
            </a:r>
            <a:r>
              <a:rPr sz="2400" u="sng" dirty="0" err="1">
                <a:hlinkClick r:id="rId2" tooltip="https://recherche.data.gouv.fr/fr/page/classes-virtuelles"/>
              </a:rPr>
              <a:t>voir</a:t>
            </a:r>
            <a:r>
              <a:rPr sz="2400" u="sng" dirty="0">
                <a:hlinkClick r:id="rId2" tooltip="https://recherche.data.gouv.fr/fr/page/classes-virtuelles"/>
              </a:rPr>
              <a:t> formations « </a:t>
            </a:r>
            <a:r>
              <a:rPr sz="2400" u="sng" dirty="0" err="1">
                <a:hlinkClick r:id="rId2" tooltip="https://recherche.data.gouv.fr/fr/page/classes-virtuelles"/>
              </a:rPr>
              <a:t>Déposer</a:t>
            </a:r>
            <a:r>
              <a:rPr sz="2400" u="sng" dirty="0">
                <a:hlinkClick r:id="rId2" tooltip="https://recherche.data.gouv.fr/fr/page/classes-virtuelles"/>
              </a:rPr>
              <a:t> » et « </a:t>
            </a:r>
            <a:r>
              <a:rPr sz="2400" u="sng" dirty="0" err="1">
                <a:hlinkClick r:id="rId2" tooltip="https://recherche.data.gouv.fr/fr/page/classes-virtuelles"/>
              </a:rPr>
              <a:t>Administrer</a:t>
            </a:r>
            <a:r>
              <a:rPr sz="2400" u="sng" dirty="0">
                <a:hlinkClick r:id="rId2" tooltip="https://recherche.data.gouv.fr/fr/page/classes-virtuelles"/>
              </a:rPr>
              <a:t> »</a:t>
            </a:r>
            <a:endParaRPr sz="2400" dirty="0"/>
          </a:p>
          <a:p>
            <a:pPr>
              <a:lnSpc>
                <a:spcPct val="150000"/>
              </a:lnSpc>
              <a:defRPr/>
            </a:pPr>
            <a:r>
              <a:rPr sz="2400" dirty="0"/>
              <a:t>Les </a:t>
            </a:r>
            <a:r>
              <a:rPr sz="2400" dirty="0" err="1"/>
              <a:t>outils</a:t>
            </a:r>
            <a:r>
              <a:rPr sz="2400" dirty="0"/>
              <a:t> </a:t>
            </a:r>
            <a:r>
              <a:rPr sz="2400" dirty="0" err="1"/>
              <a:t>complémentaires</a:t>
            </a:r>
            <a:r>
              <a:rPr sz="2400" dirty="0"/>
              <a:t> (Widget, </a:t>
            </a:r>
            <a:r>
              <a:rPr sz="2400" dirty="0" err="1"/>
              <a:t>DVUploader</a:t>
            </a:r>
            <a:r>
              <a:rPr sz="2400" dirty="0" smtClean="0"/>
              <a:t>)</a:t>
            </a:r>
            <a:endParaRPr sz="2400" dirty="0"/>
          </a:p>
          <a:p>
            <a:pPr>
              <a:lnSpc>
                <a:spcPct val="150000"/>
              </a:lnSpc>
              <a:defRPr/>
            </a:pPr>
            <a:r>
              <a:rPr sz="2400" dirty="0" err="1"/>
              <a:t>Utilisation</a:t>
            </a:r>
            <a:r>
              <a:rPr sz="2400" dirty="0"/>
              <a:t> des APIs </a:t>
            </a:r>
            <a:r>
              <a:rPr sz="2400" dirty="0" err="1"/>
              <a:t>dans</a:t>
            </a:r>
            <a:r>
              <a:rPr sz="2400" dirty="0"/>
              <a:t> un </a:t>
            </a:r>
            <a:r>
              <a:rPr sz="2400" dirty="0" err="1"/>
              <a:t>langage</a:t>
            </a:r>
            <a:r>
              <a:rPr sz="2400" dirty="0"/>
              <a:t> de script (ex. R, Python)</a:t>
            </a:r>
            <a:endParaRPr sz="2400" dirty="0">
              <a:highlight>
                <a:srgbClr val="FFFF00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2235006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353E805-9C62-D850-CE0B-A825A1BBD259}" type="slidenum">
              <a:rPr lang="en-US"/>
              <a:t>50</a:t>
            </a:fld>
            <a:endParaRPr lang="en-US"/>
          </a:p>
        </p:txBody>
      </p:sp>
      <p:sp>
        <p:nvSpPr>
          <p:cNvPr id="34695325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197" y="1482136"/>
            <a:ext cx="7466217" cy="365124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sz="2400">
                <a:latin typeface="Marianne"/>
                <a:cs typeface="Marianne"/>
              </a:rPr>
              <a:t>Exercice 6 : Gérer un jeu de données</a:t>
            </a:r>
          </a:p>
        </p:txBody>
      </p:sp>
      <p:sp>
        <p:nvSpPr>
          <p:cNvPr id="1476920360" name="Espace réservé du contenu 2"/>
          <p:cNvSpPr>
            <a:spLocks noGrp="1"/>
          </p:cNvSpPr>
          <p:nvPr>
            <p:ph idx="13"/>
          </p:nvPr>
        </p:nvSpPr>
        <p:spPr bwMode="auto">
          <a:xfrm>
            <a:off x="838197" y="2052309"/>
            <a:ext cx="10525122" cy="4459042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indent="0">
              <a:buFont typeface="Arial"/>
              <a:buNone/>
              <a:defRPr/>
            </a:pPr>
            <a:r>
              <a:rPr sz="2100" dirty="0">
                <a:latin typeface="Marianne"/>
              </a:rPr>
              <a:t>6.a </a:t>
            </a:r>
            <a:r>
              <a:rPr sz="2100" dirty="0" err="1">
                <a:latin typeface="Marianne"/>
              </a:rPr>
              <a:t>Publier</a:t>
            </a:r>
            <a:r>
              <a:rPr sz="2100" dirty="0">
                <a:latin typeface="Marianne"/>
              </a:rPr>
              <a:t> le </a:t>
            </a:r>
            <a:r>
              <a:rPr sz="2100" dirty="0" err="1">
                <a:latin typeface="Marianne"/>
              </a:rPr>
              <a:t>jeu</a:t>
            </a:r>
            <a:r>
              <a:rPr sz="2100" dirty="0">
                <a:latin typeface="Marianne"/>
              </a:rPr>
              <a:t> de </a:t>
            </a:r>
            <a:r>
              <a:rPr sz="2100" dirty="0" err="1">
                <a:latin typeface="Marianne"/>
              </a:rPr>
              <a:t>données</a:t>
            </a:r>
            <a:r>
              <a:rPr sz="2100" dirty="0">
                <a:latin typeface="Marianne"/>
              </a:rPr>
              <a:t> (version </a:t>
            </a:r>
            <a:r>
              <a:rPr sz="2100" dirty="0" err="1">
                <a:latin typeface="Marianne"/>
              </a:rPr>
              <a:t>majeur</a:t>
            </a:r>
            <a:r>
              <a:rPr sz="2100" dirty="0">
                <a:latin typeface="Marianne"/>
              </a:rPr>
              <a:t>)</a:t>
            </a:r>
            <a:endParaRPr dirty="0"/>
          </a:p>
          <a:p>
            <a:pPr marL="0" indent="0">
              <a:buFont typeface="Arial"/>
              <a:buNone/>
              <a:defRPr/>
            </a:pPr>
            <a:endParaRPr lang="fr-FR" sz="1100" dirty="0">
              <a:latin typeface="Marianne"/>
            </a:endParaRPr>
          </a:p>
          <a:p>
            <a:pPr marL="0" indent="0">
              <a:buFont typeface="Arial"/>
              <a:buNone/>
              <a:defRPr/>
            </a:pPr>
            <a:endParaRPr lang="fr-FR" sz="400" dirty="0">
              <a:latin typeface="Marianne"/>
            </a:endParaRPr>
          </a:p>
          <a:p>
            <a:pPr marL="0" indent="0">
              <a:buFont typeface="Arial"/>
              <a:buNone/>
              <a:defRPr/>
            </a:pPr>
            <a:r>
              <a:rPr sz="2100" dirty="0">
                <a:latin typeface="Marianne"/>
              </a:rPr>
              <a:t>6.b Modifier des </a:t>
            </a:r>
            <a:r>
              <a:rPr sz="2100" dirty="0" err="1">
                <a:latin typeface="Marianne"/>
              </a:rPr>
              <a:t>métadonnées</a:t>
            </a:r>
            <a:r>
              <a:rPr sz="2100" dirty="0">
                <a:latin typeface="Marianne"/>
              </a:rPr>
              <a:t> du </a:t>
            </a:r>
            <a:r>
              <a:rPr sz="2100" dirty="0" err="1">
                <a:latin typeface="Marianne"/>
              </a:rPr>
              <a:t>jeu</a:t>
            </a:r>
            <a:r>
              <a:rPr sz="2100" dirty="0">
                <a:latin typeface="Marianne"/>
              </a:rPr>
              <a:t> de </a:t>
            </a:r>
            <a:r>
              <a:rPr sz="2100" dirty="0" err="1">
                <a:latin typeface="Marianne"/>
              </a:rPr>
              <a:t>données</a:t>
            </a:r>
            <a:r>
              <a:rPr sz="2100" dirty="0">
                <a:latin typeface="Marianne"/>
              </a:rPr>
              <a:t> </a:t>
            </a:r>
            <a:r>
              <a:rPr sz="2100" dirty="0" err="1">
                <a:latin typeface="Marianne"/>
              </a:rPr>
              <a:t>créé</a:t>
            </a:r>
            <a:r>
              <a:rPr sz="2100" dirty="0">
                <a:latin typeface="Marianne"/>
              </a:rPr>
              <a:t> </a:t>
            </a:r>
            <a:r>
              <a:rPr sz="2100" dirty="0" err="1">
                <a:latin typeface="Marianne"/>
              </a:rPr>
              <a:t>précédemment</a:t>
            </a:r>
            <a:r>
              <a:rPr sz="2100" dirty="0">
                <a:latin typeface="Marianne"/>
              </a:rPr>
              <a:t/>
            </a:r>
            <a:br>
              <a:rPr sz="2100" dirty="0">
                <a:latin typeface="Marianne"/>
              </a:rPr>
            </a:br>
            <a:r>
              <a:rPr lang="fr-FR" sz="2100" b="0" i="0" u="sng" strike="noStrike" cap="none" spc="0" dirty="0">
                <a:solidFill>
                  <a:schemeClr val="tx1"/>
                </a:solidFill>
                <a:latin typeface="Marianne"/>
                <a:cs typeface="Calibri"/>
                <a:hlinkClick r:id="rId3" tooltip="https://guides.dataverse.org/en/5.12.1/api/native-api.html#edit-dataset-metadata"/>
              </a:rPr>
              <a:t> </a:t>
            </a:r>
            <a:endParaRPr lang="fr-FR" sz="2100" b="0" i="0" u="none" strike="noStrike" cap="none" spc="0" dirty="0">
              <a:solidFill>
                <a:schemeClr val="tx1"/>
              </a:solidFill>
              <a:latin typeface="Marianne"/>
              <a:cs typeface="Calibri"/>
            </a:endParaRPr>
          </a:p>
          <a:p>
            <a:pPr marL="0" indent="0">
              <a:buFont typeface="Arial"/>
              <a:buNone/>
              <a:defRPr/>
            </a:pPr>
            <a:r>
              <a:rPr lang="fr-FR" sz="2100" b="0" i="0" u="none" strike="noStrike" cap="none" spc="0" dirty="0">
                <a:solidFill>
                  <a:schemeClr val="tx1"/>
                </a:solidFill>
                <a:latin typeface="Marianne"/>
                <a:cs typeface="Calibri"/>
              </a:rPr>
              <a:t>avec le fichier d’</a:t>
            </a:r>
            <a:r>
              <a:rPr lang="fr-FR" sz="2100" b="0" i="0" u="none" strike="noStrike" cap="none" spc="0" dirty="0" err="1">
                <a:solidFill>
                  <a:schemeClr val="tx1"/>
                </a:solidFill>
                <a:latin typeface="Marianne"/>
                <a:cs typeface="Calibri"/>
              </a:rPr>
              <a:t>example</a:t>
            </a:r>
            <a:r>
              <a:rPr lang="fr-FR" sz="2100" b="0" i="0" u="none" strike="noStrike" cap="none" spc="0" dirty="0">
                <a:solidFill>
                  <a:schemeClr val="tx1"/>
                </a:solidFill>
                <a:latin typeface="Marianne"/>
                <a:cs typeface="Calibri"/>
              </a:rPr>
              <a:t> :</a:t>
            </a:r>
            <a:endParaRPr dirty="0"/>
          </a:p>
          <a:p>
            <a:pPr marL="0" indent="0">
              <a:buFont typeface="Arial"/>
              <a:buNone/>
              <a:defRPr/>
            </a:pPr>
            <a:endParaRPr lang="fr-FR" sz="1100" dirty="0">
              <a:latin typeface="Marianne"/>
              <a:cs typeface="Calibri"/>
            </a:endParaRPr>
          </a:p>
          <a:p>
            <a:pPr marL="0" indent="0">
              <a:buFont typeface="Arial"/>
              <a:buNone/>
              <a:defRPr/>
            </a:pPr>
            <a:endParaRPr sz="1100" dirty="0">
              <a:latin typeface="Marianne"/>
            </a:endParaRPr>
          </a:p>
          <a:p>
            <a:pPr marL="0" indent="0">
              <a:buFont typeface="Arial"/>
              <a:buNone/>
              <a:defRPr/>
            </a:pPr>
            <a:r>
              <a:rPr lang="fr-FR" sz="2100" b="0" i="0" u="none" strike="noStrike" cap="none" spc="0" dirty="0">
                <a:solidFill>
                  <a:schemeClr val="tx1"/>
                </a:solidFill>
                <a:latin typeface="Marianne"/>
                <a:cs typeface="Calibri"/>
              </a:rPr>
              <a:t>6.c Publier</a:t>
            </a:r>
            <a:r>
              <a:rPr sz="2100" dirty="0">
                <a:latin typeface="Marianne"/>
              </a:rPr>
              <a:t> à nouveau le </a:t>
            </a:r>
            <a:r>
              <a:rPr sz="2100" dirty="0" err="1">
                <a:latin typeface="Marianne"/>
              </a:rPr>
              <a:t>jeu</a:t>
            </a:r>
            <a:r>
              <a:rPr sz="2100" dirty="0">
                <a:latin typeface="Marianne"/>
              </a:rPr>
              <a:t> de </a:t>
            </a:r>
            <a:r>
              <a:rPr sz="2100" dirty="0" err="1">
                <a:latin typeface="Marianne"/>
              </a:rPr>
              <a:t>données</a:t>
            </a:r>
            <a:r>
              <a:rPr sz="2100" dirty="0">
                <a:latin typeface="Marianne"/>
              </a:rPr>
              <a:t> (version </a:t>
            </a:r>
            <a:r>
              <a:rPr sz="2100" dirty="0" err="1">
                <a:latin typeface="Marianne"/>
              </a:rPr>
              <a:t>majeur</a:t>
            </a:r>
            <a:r>
              <a:rPr sz="2100" dirty="0">
                <a:latin typeface="Marianne"/>
              </a:rPr>
              <a:t>)</a:t>
            </a:r>
            <a:endParaRPr dirty="0"/>
          </a:p>
          <a:p>
            <a:pPr marL="0" indent="0">
              <a:buFont typeface="Arial"/>
              <a:buNone/>
              <a:defRPr/>
            </a:pPr>
            <a:endParaRPr sz="1050" dirty="0">
              <a:latin typeface="Marianne"/>
            </a:endParaRPr>
          </a:p>
          <a:p>
            <a:pPr marL="0" indent="0">
              <a:buFont typeface="Arial"/>
              <a:buNone/>
              <a:defRPr/>
            </a:pPr>
            <a:r>
              <a:rPr sz="2100" dirty="0">
                <a:latin typeface="Marianne"/>
              </a:rPr>
              <a:t>6.d Lister les versions du </a:t>
            </a:r>
            <a:r>
              <a:rPr sz="2100" dirty="0" err="1">
                <a:latin typeface="Marianne"/>
              </a:rPr>
              <a:t>jeu</a:t>
            </a:r>
            <a:r>
              <a:rPr sz="2100" dirty="0">
                <a:latin typeface="Marianne"/>
              </a:rPr>
              <a:t> de </a:t>
            </a:r>
            <a:r>
              <a:rPr sz="2100" dirty="0" err="1">
                <a:latin typeface="Marianne"/>
              </a:rPr>
              <a:t>données</a:t>
            </a:r>
            <a:r>
              <a:rPr sz="2100" dirty="0">
                <a:latin typeface="Marianne"/>
              </a:rPr>
              <a:t> </a:t>
            </a:r>
            <a:endParaRPr dirty="0"/>
          </a:p>
        </p:txBody>
      </p:sp>
      <p:sp>
        <p:nvSpPr>
          <p:cNvPr id="2" name="ZoneTexte 1"/>
          <p:cNvSpPr txBox="1"/>
          <p:nvPr/>
        </p:nvSpPr>
        <p:spPr bwMode="auto">
          <a:xfrm>
            <a:off x="279399" y="2394338"/>
            <a:ext cx="10934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000" dirty="0">
                <a:latin typeface="Arial"/>
                <a:cs typeface="Arial"/>
                <a:hlinkClick r:id="rId4"/>
              </a:rPr>
              <a:t>https://</a:t>
            </a:r>
            <a:r>
              <a:rPr lang="fr-FR" sz="2000" dirty="0" smtClean="0">
                <a:latin typeface="Arial"/>
                <a:cs typeface="Arial"/>
                <a:hlinkClick r:id="rId4"/>
              </a:rPr>
              <a:t>guides.dataverse.org/en/5.14/api/native-api.html#publish-a-dataset</a:t>
            </a:r>
            <a:r>
              <a:rPr lang="fr-FR" sz="2000" dirty="0" smtClean="0">
                <a:latin typeface="Arial"/>
                <a:cs typeface="Arial"/>
              </a:rPr>
              <a:t> </a:t>
            </a:r>
            <a:endParaRPr lang="fr-FR" sz="2000" dirty="0">
              <a:latin typeface="Arial"/>
              <a:cs typeface="Arial"/>
            </a:endParaRPr>
          </a:p>
        </p:txBody>
      </p:sp>
      <p:sp>
        <p:nvSpPr>
          <p:cNvPr id="6" name="ZoneTexte 5"/>
          <p:cNvSpPr txBox="1"/>
          <p:nvPr/>
        </p:nvSpPr>
        <p:spPr bwMode="auto">
          <a:xfrm>
            <a:off x="279398" y="3359945"/>
            <a:ext cx="10934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000" dirty="0">
                <a:latin typeface="Arial"/>
                <a:cs typeface="Arial"/>
                <a:hlinkClick r:id="rId5"/>
              </a:rPr>
              <a:t>https://</a:t>
            </a:r>
            <a:r>
              <a:rPr lang="fr-FR" sz="2000" dirty="0" smtClean="0">
                <a:latin typeface="Arial"/>
                <a:cs typeface="Arial"/>
                <a:hlinkClick r:id="rId5"/>
              </a:rPr>
              <a:t>guides.dataverse.org/en/5.14/api/native-api.html#edit-dataset-metadat</a:t>
            </a:r>
            <a:r>
              <a:rPr lang="fr-FR" sz="2000" dirty="0" smtClean="0">
                <a:solidFill>
                  <a:schemeClr val="hlink"/>
                </a:solidFill>
                <a:latin typeface="Arial"/>
                <a:cs typeface="Arial"/>
                <a:hlinkClick r:id="rId5"/>
              </a:rPr>
              <a:t>a</a:t>
            </a:r>
            <a:r>
              <a:rPr lang="fr-FR" sz="2000" dirty="0" smtClean="0">
                <a:solidFill>
                  <a:schemeClr val="hlink"/>
                </a:solidFill>
                <a:latin typeface="Arial"/>
                <a:cs typeface="Arial"/>
              </a:rPr>
              <a:t> </a:t>
            </a:r>
            <a:endParaRPr lang="fr-FR" sz="2000" dirty="0">
              <a:latin typeface="Arial"/>
              <a:cs typeface="Arial"/>
            </a:endParaRPr>
          </a:p>
        </p:txBody>
      </p:sp>
      <p:sp>
        <p:nvSpPr>
          <p:cNvPr id="7" name="ZoneTexte 6"/>
          <p:cNvSpPr txBox="1"/>
          <p:nvPr/>
        </p:nvSpPr>
        <p:spPr bwMode="auto">
          <a:xfrm>
            <a:off x="279398" y="4141555"/>
            <a:ext cx="11524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600" dirty="0">
                <a:latin typeface="Arial"/>
                <a:ea typeface="Calibri"/>
                <a:cs typeface="Arial"/>
                <a:hlinkClick r:id="rId6"/>
              </a:rPr>
              <a:t>https://</a:t>
            </a:r>
            <a:r>
              <a:rPr lang="fr-FR" sz="1600" dirty="0" smtClean="0">
                <a:latin typeface="Arial"/>
                <a:ea typeface="Calibri"/>
                <a:cs typeface="Arial"/>
                <a:hlinkClick r:id="rId6"/>
              </a:rPr>
              <a:t>guides.dataverse.org/en/5.14/_downloads/cb0fae993277527ea354dc15bc5db864/dataset-edit-metadata-sample.json</a:t>
            </a:r>
            <a:r>
              <a:rPr lang="fr-FR" sz="1600" dirty="0" smtClean="0">
                <a:latin typeface="Arial"/>
                <a:ea typeface="Calibri"/>
                <a:cs typeface="Arial"/>
              </a:rPr>
              <a:t> </a:t>
            </a:r>
            <a:endParaRPr lang="fr-FR" sz="1600" dirty="0">
              <a:latin typeface="Arial"/>
              <a:cs typeface="Arial"/>
            </a:endParaRPr>
          </a:p>
        </p:txBody>
      </p:sp>
      <p:sp>
        <p:nvSpPr>
          <p:cNvPr id="8" name="ZoneTexte 7"/>
          <p:cNvSpPr txBox="1"/>
          <p:nvPr/>
        </p:nvSpPr>
        <p:spPr bwMode="auto">
          <a:xfrm>
            <a:off x="279398" y="5949053"/>
            <a:ext cx="115249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100" b="1">
                <a:solidFill>
                  <a:srgbClr val="337AB7"/>
                </a:solidFill>
                <a:latin typeface="Consolas"/>
                <a:ea typeface="Arial"/>
                <a:cs typeface="Arial"/>
              </a:rPr>
              <a:t>{</a:t>
            </a:r>
            <a:r>
              <a:rPr lang="fr-FR" sz="2100" b="1">
                <a:solidFill>
                  <a:srgbClr val="337AB7"/>
                </a:solidFill>
                <a:latin typeface="Consolas"/>
                <a:ea typeface="Calibri"/>
                <a:cs typeface="Calibri"/>
              </a:rPr>
              <a:t>{ base_url }}</a:t>
            </a:r>
            <a:r>
              <a:rPr lang="fr-FR" sz="2100">
                <a:latin typeface="Consolas"/>
                <a:ea typeface="Calibri"/>
                <a:cs typeface="Calibri"/>
              </a:rPr>
              <a:t>datasets/:persistentId/versions?persistentId=doi</a:t>
            </a:r>
            <a:r>
              <a:rPr lang="fr-FR" sz="2100">
                <a:latin typeface="Consolas"/>
                <a:ea typeface="Arial"/>
                <a:cs typeface="Arial"/>
              </a:rPr>
              <a:t>:</a:t>
            </a:r>
            <a:r>
              <a:rPr lang="fr-FR" sz="2100" b="1">
                <a:solidFill>
                  <a:srgbClr val="C55B28"/>
                </a:solidFill>
                <a:latin typeface="Consolas"/>
                <a:ea typeface="Arial"/>
                <a:cs typeface="Arial"/>
              </a:rPr>
              <a:t>{DOI_du_JDD}</a:t>
            </a:r>
            <a:endParaRPr lang="fr-FR" sz="2100" b="1">
              <a:solidFill>
                <a:srgbClr val="C55B28"/>
              </a:solidFill>
              <a:latin typeface="Consola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 bwMode="auto">
          <a:xfrm>
            <a:off x="838198" y="1482136"/>
            <a:ext cx="10163174" cy="3651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2400">
                <a:latin typeface="Marianne"/>
                <a:cs typeface="Marianne"/>
              </a:rPr>
              <a:t>Correction 6 : Gérer un jeu de données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3"/>
          </p:nvPr>
        </p:nvSpPr>
        <p:spPr bwMode="auto">
          <a:xfrm>
            <a:off x="838198" y="2052310"/>
            <a:ext cx="10525125" cy="480569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>
                <a:latin typeface="Marianne"/>
              </a:rPr>
              <a:t>6.a,c :</a:t>
            </a:r>
            <a:endParaRPr/>
          </a:p>
          <a:p>
            <a:pPr marL="0" indent="0">
              <a:buNone/>
              <a:defRPr/>
            </a:pPr>
            <a:endParaRPr lang="fr-FR">
              <a:latin typeface="Marianne"/>
            </a:endParaRPr>
          </a:p>
          <a:p>
            <a:pPr marL="0" indent="0">
              <a:buNone/>
              <a:defRPr/>
            </a:pPr>
            <a:endParaRPr lang="fr-FR">
              <a:latin typeface="Marianne"/>
            </a:endParaRPr>
          </a:p>
          <a:p>
            <a:pPr marL="0" indent="0">
              <a:buNone/>
              <a:defRPr/>
            </a:pPr>
            <a:endParaRPr lang="fr-FR" sz="1400">
              <a:latin typeface="Marianne"/>
            </a:endParaRPr>
          </a:p>
          <a:p>
            <a:pPr marL="0" indent="0">
              <a:buNone/>
              <a:defRPr/>
            </a:pPr>
            <a:r>
              <a:rPr lang="fr-FR">
                <a:latin typeface="Marianne"/>
              </a:rPr>
              <a:t>6.b :</a:t>
            </a:r>
            <a:endParaRPr/>
          </a:p>
        </p:txBody>
      </p:sp>
      <p:sp>
        <p:nvSpPr>
          <p:cNvPr id="4" name="ZoneTexte 3"/>
          <p:cNvSpPr txBox="1"/>
          <p:nvPr/>
        </p:nvSpPr>
        <p:spPr bwMode="auto">
          <a:xfrm>
            <a:off x="411954" y="2396763"/>
            <a:ext cx="11015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100" b="1">
                <a:solidFill>
                  <a:srgbClr val="337AB7"/>
                </a:solidFill>
                <a:latin typeface="Consolas"/>
              </a:rPr>
              <a:t>{{ _.base_url }}</a:t>
            </a:r>
            <a:r>
              <a:rPr lang="fr-FR" sz="2100">
                <a:latin typeface="Consolas"/>
              </a:rPr>
              <a:t>datasets/:persistentId/actions/:publish?</a:t>
            </a:r>
            <a:br>
              <a:rPr lang="fr-FR" sz="2100">
                <a:latin typeface="Consolas"/>
              </a:rPr>
            </a:br>
            <a:r>
              <a:rPr lang="fr-FR" sz="2100">
                <a:latin typeface="Consolas"/>
              </a:rPr>
              <a:t>persistentId=doi:</a:t>
            </a:r>
            <a:r>
              <a:rPr lang="fr-FR" sz="2100" b="1">
                <a:solidFill>
                  <a:srgbClr val="C55B28"/>
                </a:solidFill>
                <a:latin typeface="Consolas"/>
              </a:rPr>
              <a:t>{DOI_du_JDD}</a:t>
            </a:r>
            <a:r>
              <a:rPr lang="fr-FR" sz="2100">
                <a:latin typeface="Consolas"/>
              </a:rPr>
              <a:t/>
            </a:r>
            <a:br>
              <a:rPr lang="fr-FR" sz="2100">
                <a:latin typeface="Consolas"/>
              </a:rPr>
            </a:br>
            <a:r>
              <a:rPr lang="fr-FR" sz="2100">
                <a:latin typeface="Consolas"/>
              </a:rPr>
              <a:t>&amp;type=</a:t>
            </a:r>
            <a:r>
              <a:rPr lang="fr-FR" sz="2100" b="1">
                <a:solidFill>
                  <a:srgbClr val="C55B28"/>
                </a:solidFill>
                <a:latin typeface="Consolas"/>
              </a:rPr>
              <a:t>major</a:t>
            </a:r>
            <a:endParaRPr/>
          </a:p>
          <a:p>
            <a:pPr>
              <a:defRPr/>
            </a:pPr>
            <a:r>
              <a:rPr lang="fr-FR" sz="2100" b="1">
                <a:latin typeface="Consolas"/>
              </a:rPr>
              <a:t>Verbe : POST</a:t>
            </a:r>
          </a:p>
        </p:txBody>
      </p:sp>
      <p:sp>
        <p:nvSpPr>
          <p:cNvPr id="5" name="ZoneTexte 4"/>
          <p:cNvSpPr txBox="1"/>
          <p:nvPr/>
        </p:nvSpPr>
        <p:spPr bwMode="auto">
          <a:xfrm>
            <a:off x="411954" y="4227891"/>
            <a:ext cx="11015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100" b="1">
                <a:solidFill>
                  <a:srgbClr val="337AB7"/>
                </a:solidFill>
                <a:latin typeface="Consolas"/>
              </a:rPr>
              <a:t>{{ _.base_url }}</a:t>
            </a:r>
            <a:r>
              <a:rPr lang="fr-FR" sz="2100">
                <a:latin typeface="Consolas"/>
              </a:rPr>
              <a:t>datasets/:persistentId/editMetadata?</a:t>
            </a:r>
            <a:br>
              <a:rPr lang="fr-FR" sz="2100">
                <a:latin typeface="Consolas"/>
              </a:rPr>
            </a:br>
            <a:r>
              <a:rPr lang="fr-FR" sz="2100">
                <a:latin typeface="Consolas"/>
              </a:rPr>
              <a:t>persistentId=doi:</a:t>
            </a:r>
            <a:r>
              <a:rPr lang="fr-FR" sz="2100" b="1">
                <a:solidFill>
                  <a:srgbClr val="C55B28"/>
                </a:solidFill>
                <a:latin typeface="Consolas"/>
              </a:rPr>
              <a:t>{DOI_du_JDD}</a:t>
            </a:r>
            <a:r>
              <a:rPr lang="fr-FR" sz="2100">
                <a:latin typeface="Consolas"/>
              </a:rPr>
              <a:t/>
            </a:r>
            <a:br>
              <a:rPr lang="fr-FR" sz="2100">
                <a:latin typeface="Consolas"/>
              </a:rPr>
            </a:br>
            <a:r>
              <a:rPr lang="fr-FR" sz="2100">
                <a:latin typeface="Consolas"/>
              </a:rPr>
              <a:t>&amp;replace=</a:t>
            </a:r>
            <a:r>
              <a:rPr lang="fr-FR" sz="2100" b="1">
                <a:solidFill>
                  <a:srgbClr val="C55B28"/>
                </a:solidFill>
                <a:latin typeface="Consolas"/>
              </a:rPr>
              <a:t>true</a:t>
            </a:r>
          </a:p>
          <a:p>
            <a:pPr>
              <a:defRPr/>
            </a:pPr>
            <a:r>
              <a:rPr lang="fr-FR" sz="2100" b="1">
                <a:latin typeface="Consolas"/>
              </a:rPr>
              <a:t>Verbe : PUT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364955" y="4691773"/>
            <a:ext cx="3276600" cy="1400175"/>
          </a:xfrm>
          <a:prstGeom prst="rect">
            <a:avLst/>
          </a:prstGeom>
          <a:ln w="38100">
            <a:solidFill>
              <a:srgbClr val="C55B28"/>
            </a:solidFill>
          </a:ln>
        </p:spPr>
      </p:pic>
      <p:sp>
        <p:nvSpPr>
          <p:cNvPr id="9" name="ZoneTexte 8"/>
          <p:cNvSpPr txBox="1"/>
          <p:nvPr/>
        </p:nvSpPr>
        <p:spPr bwMode="auto">
          <a:xfrm>
            <a:off x="2057398" y="5708952"/>
            <a:ext cx="3614738" cy="1052981"/>
          </a:xfrm>
          <a:prstGeom prst="rect">
            <a:avLst/>
          </a:prstGeom>
          <a:solidFill>
            <a:schemeClr val="bg1"/>
          </a:solidFill>
          <a:ln w="38100">
            <a:solidFill>
              <a:srgbClr val="C55B28"/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>
                <a:solidFill>
                  <a:schemeClr val="tx2"/>
                </a:solidFill>
                <a:latin typeface="Marianne"/>
              </a:rPr>
              <a:t>Il faut ajouter </a:t>
            </a:r>
            <a:r>
              <a:rPr b="1">
                <a:solidFill>
                  <a:schemeClr val="tx2"/>
                </a:solidFill>
                <a:latin typeface="Consolas"/>
              </a:rPr>
              <a:t>replace=true</a:t>
            </a:r>
            <a:r>
              <a:rPr b="1">
                <a:solidFill>
                  <a:schemeClr val="tx2"/>
                </a:solidFill>
                <a:latin typeface="Marianne"/>
              </a:rPr>
              <a:t>  si on souhaite modifier une valeur</a:t>
            </a:r>
          </a:p>
        </p:txBody>
      </p:sp>
      <p:cxnSp>
        <p:nvCxnSpPr>
          <p:cNvPr id="14" name="Connecteur en angle 13"/>
          <p:cNvCxnSpPr>
            <a:cxnSpLocks/>
            <a:stCxn id="9" idx="0"/>
          </p:cNvCxnSpPr>
          <p:nvPr/>
        </p:nvCxnSpPr>
        <p:spPr bwMode="auto">
          <a:xfrm rot="16199999" flipV="1">
            <a:off x="2921246" y="4765430"/>
            <a:ext cx="613076" cy="1273967"/>
          </a:xfrm>
          <a:prstGeom prst="bentConnector2">
            <a:avLst/>
          </a:prstGeom>
          <a:ln w="57150">
            <a:solidFill>
              <a:srgbClr val="C55B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E8C280-EBA0-4348-845F-2B9BB32CE2E9}" type="slidenum">
              <a:rPr lang="en-US"/>
              <a:t>52</a:t>
            </a:fld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Gestion des fichiers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idx="13"/>
          </p:nvPr>
        </p:nvSpPr>
        <p:spPr bwMode="auto">
          <a:xfrm>
            <a:off x="838200" y="2052312"/>
            <a:ext cx="10525125" cy="43572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fr-FR">
                <a:latin typeface="Consolas"/>
                <a:ea typeface="Arial"/>
                <a:cs typeface="Arial"/>
              </a:rPr>
              <a:t>API = Native ou Data Access</a:t>
            </a:r>
            <a:endParaRPr lang="fr-FR">
              <a:latin typeface="Consolas"/>
              <a:cs typeface="Arial"/>
            </a:endParaRPr>
          </a:p>
          <a:p>
            <a:pPr marL="0" indent="0">
              <a:buNone/>
              <a:defRPr/>
            </a:pPr>
            <a:endParaRPr lang="fr-FR"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fr-FR">
                <a:latin typeface="Arial"/>
                <a:cs typeface="Arial"/>
              </a:rPr>
              <a:t>Cas d‘usage</a:t>
            </a:r>
            <a:endParaRPr/>
          </a:p>
          <a:p>
            <a:pPr>
              <a:defRPr/>
            </a:pPr>
            <a:r>
              <a:rPr lang="fr-FR">
                <a:latin typeface="Arial"/>
                <a:cs typeface="Arial"/>
              </a:rPr>
              <a:t>Créer, remplacer, modifier et supprimer des fichiers</a:t>
            </a:r>
            <a:endParaRPr/>
          </a:p>
          <a:p>
            <a:pPr>
              <a:defRPr/>
            </a:pPr>
            <a:r>
              <a:rPr lang="fr-FR">
                <a:latin typeface="Arial"/>
                <a:cs typeface="Arial"/>
              </a:rPr>
              <a:t>Administrer (et demander) l’accès</a:t>
            </a:r>
            <a:endParaRPr/>
          </a:p>
          <a:p>
            <a:pPr>
              <a:defRPr/>
            </a:pPr>
            <a:r>
              <a:rPr lang="fr-FR">
                <a:latin typeface="Arial"/>
                <a:cs typeface="Arial"/>
              </a:rPr>
              <a:t>Télécharger des fichiers ou certaines de leurs variables</a:t>
            </a:r>
            <a:endParaRPr/>
          </a:p>
          <a:p>
            <a:pPr marL="0" indent="0">
              <a:buNone/>
              <a:defRPr/>
            </a:pPr>
            <a:endParaRPr lang="fr-FR"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fr-FR">
                <a:latin typeface="Arial"/>
                <a:cs typeface="Arial"/>
              </a:rPr>
              <a:t>Point d‘attention à l‘usage :</a:t>
            </a:r>
            <a:endParaRPr/>
          </a:p>
          <a:p>
            <a:pPr>
              <a:defRPr/>
            </a:pPr>
            <a:r>
              <a:rPr lang="fr-FR">
                <a:latin typeface="Arial"/>
                <a:cs typeface="Arial"/>
              </a:rPr>
              <a:t>Authentification généralement nécessaire</a:t>
            </a:r>
            <a:endParaRPr/>
          </a:p>
          <a:p>
            <a:pPr>
              <a:defRPr/>
            </a:pPr>
            <a:r>
              <a:rPr lang="fr-FR">
                <a:latin typeface="Arial"/>
                <a:cs typeface="Arial"/>
              </a:rPr>
              <a:t>CORS (voir </a:t>
            </a:r>
            <a:r>
              <a:rPr lang="fr-FR" u="sng">
                <a:latin typeface="Arial"/>
                <a:cs typeface="Arial"/>
                <a:hlinkClick r:id="rId2" action="ppaction://hlinksldjump" tooltip="ppaction://hlinksldjumpslide46"/>
              </a:rPr>
              <a:t>diapo 46</a:t>
            </a:r>
            <a:r>
              <a:rPr lang="fr-FR">
                <a:latin typeface="Arial"/>
                <a:cs typeface="Arial"/>
              </a:rPr>
              <a:t>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610393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61690B6-963A-3D8D-3D0D-12F5362FB4E5}" type="slidenum">
              <a:rPr lang="en-US"/>
              <a:t>53</a:t>
            </a:fld>
            <a:endParaRPr lang="en-US"/>
          </a:p>
        </p:txBody>
      </p:sp>
      <p:sp>
        <p:nvSpPr>
          <p:cNvPr id="70370439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197" y="899260"/>
            <a:ext cx="7113885" cy="365123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sz="2400">
                <a:latin typeface="Marianne"/>
                <a:cs typeface="Marianne"/>
              </a:rPr>
              <a:t>Exercice 7 : Déposer des fichiers</a:t>
            </a:r>
          </a:p>
        </p:txBody>
      </p:sp>
      <p:sp>
        <p:nvSpPr>
          <p:cNvPr id="2105481774" name="Espace réservé du contenu 2"/>
          <p:cNvSpPr>
            <a:spLocks noGrp="1"/>
          </p:cNvSpPr>
          <p:nvPr>
            <p:ph idx="13"/>
          </p:nvPr>
        </p:nvSpPr>
        <p:spPr bwMode="auto">
          <a:xfrm>
            <a:off x="838197" y="1264383"/>
            <a:ext cx="11030614" cy="5327707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indent="0">
              <a:buFont typeface="Arial"/>
              <a:buNone/>
              <a:defRPr/>
            </a:pPr>
            <a:r>
              <a:rPr sz="2100">
                <a:latin typeface="Marianne"/>
              </a:rPr>
              <a:t>7.a Déposer un  fichier texte depuis votre machine dans votre jeu de données</a:t>
            </a:r>
            <a:r>
              <a:rPr sz="2100"/>
              <a:t> 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sz="2100">
                <a:latin typeface="Consolas"/>
              </a:rPr>
              <a:t>Verbe : POST</a:t>
            </a:r>
            <a:r>
              <a:rPr sz="2100"/>
              <a:t>		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fr-FR" sz="2100" b="0" i="0" u="none" strike="noStrike" cap="none" spc="0">
                <a:solidFill>
                  <a:schemeClr val="tx1"/>
                </a:solidFill>
                <a:latin typeface="Consolas"/>
                <a:ea typeface="Calibri"/>
                <a:cs typeface="Calibri"/>
              </a:rPr>
              <a:t>Endpoint : datasets/:persistentId/add?persistentId=doi:</a:t>
            </a:r>
            <a:r>
              <a:rPr lang="fr-FR" sz="2100" b="1" i="0" u="none" strike="noStrike" cap="none" spc="0">
                <a:solidFill>
                  <a:srgbClr val="C55B28"/>
                </a:solidFill>
                <a:latin typeface="Consolas"/>
                <a:ea typeface="Calibri"/>
                <a:cs typeface="Calibri"/>
              </a:rPr>
              <a:t>{DOI_du_JDD}</a:t>
            </a:r>
            <a:endParaRPr sz="2100" b="1">
              <a:solidFill>
                <a:srgbClr val="C55B28"/>
              </a:solidFill>
              <a:latin typeface="Consolas"/>
            </a:endParaRPr>
          </a:p>
          <a:p>
            <a:pPr marL="0" indent="0">
              <a:buFont typeface="Arial"/>
              <a:buNone/>
              <a:defRPr/>
            </a:pPr>
            <a:r>
              <a:rPr lang="fr-FR" sz="2100" b="0" i="0" u="none" strike="noStrike" cap="none" spc="0">
                <a:solidFill>
                  <a:schemeClr val="tx1"/>
                </a:solidFill>
                <a:latin typeface="Marianne"/>
                <a:cs typeface="+mn-cs"/>
              </a:rPr>
              <a:t>Dans</a:t>
            </a:r>
            <a:r>
              <a:rPr lang="fr-FR" sz="2100" b="0" i="0" u="none" strike="noStrike" cap="none" spc="0">
                <a:solidFill>
                  <a:schemeClr val="tx1"/>
                </a:solidFill>
                <a:latin typeface="Consolas"/>
                <a:cs typeface="+mn-cs"/>
              </a:rPr>
              <a:t> Body &gt; Multipart Form</a:t>
            </a:r>
            <a:r>
              <a:rPr lang="fr-FR" sz="2100" b="0" i="0" u="none" strike="noStrike" cap="none" spc="0">
                <a:solidFill>
                  <a:schemeClr val="tx1"/>
                </a:solidFill>
                <a:latin typeface="Marianne"/>
                <a:cs typeface="+mn-cs"/>
              </a:rPr>
              <a:t>, ajouter deux paramètres (bouton « Add ») :</a:t>
            </a:r>
            <a:endParaRPr lang="fr-FR" sz="2100" b="0" i="0" u="none" strike="noStrike" cap="none" spc="0">
              <a:solidFill>
                <a:schemeClr val="tx1"/>
              </a:solidFill>
              <a:latin typeface="Marianne"/>
              <a:ea typeface="Arial"/>
              <a:cs typeface="Arial"/>
            </a:endParaRPr>
          </a:p>
          <a:p>
            <a:pPr>
              <a:defRPr/>
            </a:pPr>
            <a:r>
              <a:rPr lang="fr-FR" sz="2100" b="0" i="0" u="none" strike="noStrike" cap="none" spc="0">
                <a:solidFill>
                  <a:schemeClr val="tx1"/>
                </a:solidFill>
                <a:latin typeface="Consolas"/>
                <a:ea typeface="Calibri"/>
                <a:cs typeface="Calibri"/>
              </a:rPr>
              <a:t>name</a:t>
            </a:r>
            <a:r>
              <a:rPr lang="fr-FR" sz="21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fr-FR" sz="2100" b="0" i="0" u="none" strike="noStrike" cap="none" spc="0">
                <a:solidFill>
                  <a:schemeClr val="tx1"/>
                </a:solidFill>
                <a:ea typeface="Calibri"/>
              </a:rPr>
              <a:t>:</a:t>
            </a:r>
            <a:r>
              <a:rPr lang="fr-FR" sz="21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r-FR" sz="2100" b="0" i="0" u="none" strike="noStrike" cap="none" spc="0">
                <a:solidFill>
                  <a:schemeClr val="tx1"/>
                </a:solidFill>
                <a:latin typeface="Consolas"/>
                <a:ea typeface="Calibri"/>
                <a:cs typeface="Calibri"/>
              </a:rPr>
              <a:t>file</a:t>
            </a:r>
            <a:r>
              <a:rPr lang="fr-FR" sz="21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fr-FR" sz="2100">
                <a:latin typeface="Times New Roman"/>
                <a:cs typeface="Times New Roman"/>
              </a:rPr>
              <a:t/>
            </a:r>
            <a:br>
              <a:rPr lang="fr-FR" sz="2100">
                <a:latin typeface="Times New Roman"/>
                <a:cs typeface="Times New Roman"/>
              </a:rPr>
            </a:br>
            <a:r>
              <a:rPr lang="fr-FR" sz="2100">
                <a:latin typeface="Consolas"/>
                <a:ea typeface="Calibri"/>
                <a:cs typeface="Calibri"/>
              </a:rPr>
              <a:t>v</a:t>
            </a:r>
            <a:r>
              <a:rPr lang="fr-FR" sz="2100" b="0" i="0" u="none" strike="noStrike" cap="none" spc="0">
                <a:solidFill>
                  <a:schemeClr val="tx1"/>
                </a:solidFill>
                <a:latin typeface="Consolas"/>
                <a:ea typeface="Calibri"/>
                <a:cs typeface="Calibri"/>
              </a:rPr>
              <a:t>alue</a:t>
            </a:r>
            <a:r>
              <a:rPr lang="fr-FR" sz="2100" b="0" i="0" u="none" strike="noStrike" cap="none" spc="0">
                <a:solidFill>
                  <a:schemeClr val="tx1"/>
                </a:solidFill>
                <a:latin typeface="Marianne"/>
                <a:ea typeface="Calibri"/>
                <a:cs typeface="Calibri"/>
              </a:rPr>
              <a:t> : choisir </a:t>
            </a:r>
            <a:r>
              <a:rPr lang="fr-FR" sz="2100" b="1" i="0" u="none" strike="noStrike" cap="none" spc="0">
                <a:solidFill>
                  <a:srgbClr val="C55B28"/>
                </a:solidFill>
                <a:latin typeface="Consolas"/>
                <a:ea typeface="Calibri"/>
                <a:cs typeface="Calibri"/>
              </a:rPr>
              <a:t>file</a:t>
            </a:r>
            <a:r>
              <a:rPr sz="2100"/>
              <a:t> </a:t>
            </a:r>
            <a:r>
              <a:rPr sz="2100">
                <a:latin typeface="Marianne"/>
              </a:rPr>
              <a:t>que l’on trouve sous la petite flêche </a:t>
            </a:r>
            <a:r>
              <a:rPr lang="fr-FR" sz="2100">
                <a:latin typeface="Marianne"/>
              </a:rPr>
              <a:t>(à droite)</a:t>
            </a:r>
            <a:endParaRPr sz="2100" b="0" i="0" u="none" strike="noStrike" cap="none" spc="0">
              <a:solidFill>
                <a:schemeClr val="tx1"/>
              </a:solidFill>
              <a:latin typeface="Marianne"/>
              <a:cs typeface="Calibri"/>
            </a:endParaRPr>
          </a:p>
          <a:p>
            <a:pPr>
              <a:defRPr/>
            </a:pPr>
            <a:r>
              <a:rPr lang="fr-FR" sz="2100" b="0" i="0" u="none" strike="noStrike" cap="none" spc="0">
                <a:solidFill>
                  <a:schemeClr val="tx1"/>
                </a:solidFill>
                <a:latin typeface="Consolas"/>
                <a:ea typeface="Arial"/>
                <a:cs typeface="Arial"/>
              </a:rPr>
              <a:t>name</a:t>
            </a:r>
            <a:r>
              <a:rPr lang="fr-FR" sz="2100" b="0" i="0" u="none" strike="noStrike" cap="none" spc="0">
                <a:solidFill>
                  <a:schemeClr val="tx1"/>
                </a:solidFill>
                <a:latin typeface="Marianne"/>
                <a:ea typeface="Arial"/>
                <a:cs typeface="Arial"/>
              </a:rPr>
              <a:t> : laisser vide</a:t>
            </a:r>
            <a:br>
              <a:rPr lang="fr-FR" sz="2100" b="0" i="0" u="none" strike="noStrike" cap="none" spc="0">
                <a:solidFill>
                  <a:schemeClr val="tx1"/>
                </a:solidFill>
                <a:latin typeface="Marianne"/>
                <a:ea typeface="Arial"/>
                <a:cs typeface="Arial"/>
              </a:rPr>
            </a:br>
            <a:r>
              <a:rPr lang="fr-FR" sz="2100" b="0" i="0" u="none" strike="noStrike" cap="none" spc="0">
                <a:solidFill>
                  <a:schemeClr val="tx1"/>
                </a:solidFill>
                <a:latin typeface="Consolas"/>
                <a:ea typeface="Arial"/>
                <a:cs typeface="Arial"/>
              </a:rPr>
              <a:t>value</a:t>
            </a:r>
            <a:r>
              <a:rPr lang="fr-FR" sz="2100" b="0" i="0" u="none" strike="noStrike" cap="none" spc="0">
                <a:solidFill>
                  <a:schemeClr val="tx1"/>
                </a:solidFill>
                <a:latin typeface="Marianne"/>
                <a:ea typeface="Arial"/>
                <a:cs typeface="Arial"/>
              </a:rPr>
              <a:t> </a:t>
            </a:r>
            <a:r>
              <a:rPr lang="fr-FR" sz="2100" b="0" i="0" u="none" strike="noStrike" cap="none" spc="0">
                <a:solidFill>
                  <a:schemeClr val="tx1"/>
                </a:solidFill>
                <a:latin typeface="Marianne"/>
                <a:ea typeface="Arial"/>
              </a:rPr>
              <a:t>: laisser vide</a:t>
            </a:r>
          </a:p>
          <a:p>
            <a:pPr marL="0" indent="0">
              <a:buFont typeface="Arial"/>
              <a:buNone/>
              <a:defRPr/>
            </a:pPr>
            <a:endParaRPr lang="fr-FR" sz="21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5" name="ZoneTexte 4"/>
          <p:cNvSpPr txBox="1"/>
          <p:nvPr/>
        </p:nvSpPr>
        <p:spPr bwMode="auto">
          <a:xfrm>
            <a:off x="2329192" y="4585002"/>
            <a:ext cx="8048624" cy="1704826"/>
          </a:xfrm>
          <a:prstGeom prst="rect">
            <a:avLst/>
          </a:prstGeom>
          <a:solidFill>
            <a:schemeClr val="bg1"/>
          </a:solidFill>
          <a:ln w="38100">
            <a:solidFill>
              <a:srgbClr val="C55B28"/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fr-FR" sz="2000" b="1">
                <a:solidFill>
                  <a:schemeClr val="tx2"/>
                </a:solidFill>
                <a:latin typeface="Marianne"/>
              </a:rPr>
              <a:t>Bonus : Métadonnées de fichier</a:t>
            </a:r>
            <a:endParaRPr/>
          </a:p>
          <a:p>
            <a:pPr>
              <a:defRPr/>
            </a:pPr>
            <a:r>
              <a:rPr lang="fr-FR" sz="2000" b="1">
                <a:solidFill>
                  <a:schemeClr val="tx2"/>
                </a:solidFill>
                <a:latin typeface="Consolas"/>
              </a:rPr>
              <a:t>Value :</a:t>
            </a:r>
            <a:endParaRPr/>
          </a:p>
          <a:p>
            <a:pPr>
              <a:defRPr/>
            </a:pPr>
            <a:r>
              <a:rPr lang="fr-FR" sz="2000" b="1">
                <a:solidFill>
                  <a:schemeClr val="tx2"/>
                </a:solidFill>
                <a:latin typeface="Consolas"/>
              </a:rPr>
              <a:t>jsonData={"description":"</a:t>
            </a:r>
            <a:r>
              <a:rPr lang="fr-FR" sz="2000" b="1">
                <a:solidFill>
                  <a:srgbClr val="C55B28"/>
                </a:solidFill>
                <a:latin typeface="Consolas"/>
              </a:rPr>
              <a:t>MyDescription.</a:t>
            </a:r>
            <a:r>
              <a:rPr lang="fr-FR" sz="2000" b="1">
                <a:solidFill>
                  <a:schemeClr val="tx2"/>
                </a:solidFill>
                <a:latin typeface="Consolas"/>
              </a:rPr>
              <a:t>","directoryLabel":"</a:t>
            </a:r>
            <a:r>
              <a:rPr lang="fr-FR" sz="2000" b="1">
                <a:solidFill>
                  <a:srgbClr val="C55B28"/>
                </a:solidFill>
                <a:latin typeface="Consolas"/>
              </a:rPr>
              <a:t>data/dir1</a:t>
            </a:r>
            <a:r>
              <a:rPr lang="fr-FR" sz="2000" b="1">
                <a:solidFill>
                  <a:schemeClr val="tx2"/>
                </a:solidFill>
                <a:latin typeface="Consolas"/>
              </a:rPr>
              <a:t>","categories":["</a:t>
            </a:r>
            <a:r>
              <a:rPr lang="fr-FR" sz="2000" b="1">
                <a:solidFill>
                  <a:srgbClr val="C55B28"/>
                </a:solidFill>
                <a:latin typeface="Consolas"/>
              </a:rPr>
              <a:t>Data</a:t>
            </a:r>
            <a:r>
              <a:rPr lang="fr-FR" sz="2000" b="1">
                <a:solidFill>
                  <a:schemeClr val="tx2"/>
                </a:solidFill>
                <a:latin typeface="Consolas"/>
              </a:rPr>
              <a:t>"],"restrict":"</a:t>
            </a:r>
            <a:r>
              <a:rPr lang="fr-FR" sz="2000" b="1">
                <a:solidFill>
                  <a:srgbClr val="C55B28"/>
                </a:solidFill>
                <a:latin typeface="Consolas"/>
              </a:rPr>
              <a:t>false</a:t>
            </a:r>
            <a:r>
              <a:rPr lang="fr-FR" sz="2000" b="1">
                <a:solidFill>
                  <a:schemeClr val="tx2"/>
                </a:solidFill>
                <a:latin typeface="Consolas"/>
              </a:rPr>
              <a:t>","tabIngest":"</a:t>
            </a:r>
            <a:r>
              <a:rPr lang="fr-FR" sz="2000" b="1">
                <a:solidFill>
                  <a:srgbClr val="C55B28"/>
                </a:solidFill>
                <a:latin typeface="Consolas"/>
              </a:rPr>
              <a:t>false</a:t>
            </a:r>
            <a:r>
              <a:rPr lang="fr-FR" sz="2000" b="1">
                <a:solidFill>
                  <a:schemeClr val="tx2"/>
                </a:solidFill>
                <a:latin typeface="Consolas"/>
              </a:rPr>
              <a:t>"}'</a:t>
            </a:r>
            <a:endParaRPr sz="2000" b="1">
              <a:solidFill>
                <a:schemeClr val="tx2"/>
              </a:solidFill>
              <a:latin typeface="Consolas"/>
            </a:endParaRPr>
          </a:p>
        </p:txBody>
      </p:sp>
      <p:cxnSp>
        <p:nvCxnSpPr>
          <p:cNvPr id="7" name="Connecteur en angle 6"/>
          <p:cNvCxnSpPr>
            <a:cxnSpLocks/>
            <a:stCxn id="5" idx="1"/>
          </p:cNvCxnSpPr>
          <p:nvPr/>
        </p:nvCxnSpPr>
        <p:spPr bwMode="auto">
          <a:xfrm rot="10800000">
            <a:off x="1485900" y="4495801"/>
            <a:ext cx="843292" cy="941615"/>
          </a:xfrm>
          <a:prstGeom prst="bentConnector2">
            <a:avLst/>
          </a:prstGeom>
          <a:ln w="57150">
            <a:solidFill>
              <a:srgbClr val="C55B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610393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61690B6-963A-3D8D-3D0D-12F5362FB4E5}" type="slidenum">
              <a:rPr lang="en-US"/>
              <a:t>54</a:t>
            </a:fld>
            <a:endParaRPr lang="en-US"/>
          </a:p>
        </p:txBody>
      </p:sp>
      <p:sp>
        <p:nvSpPr>
          <p:cNvPr id="70370439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197" y="899260"/>
            <a:ext cx="7113885" cy="365123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sz="2400">
                <a:latin typeface="Marianne"/>
                <a:cs typeface="Marianne"/>
              </a:rPr>
              <a:t>Exercice 7</a:t>
            </a:r>
            <a:r>
              <a:rPr lang="fr-FR" sz="2400">
                <a:latin typeface="Marianne"/>
                <a:cs typeface="Marianne"/>
              </a:rPr>
              <a:t>bis</a:t>
            </a:r>
            <a:r>
              <a:rPr sz="2400">
                <a:latin typeface="Marianne"/>
                <a:cs typeface="Marianne"/>
              </a:rPr>
              <a:t> : Déposer des fichiers</a:t>
            </a:r>
          </a:p>
        </p:txBody>
      </p:sp>
      <p:sp>
        <p:nvSpPr>
          <p:cNvPr id="2105481774" name="Espace réservé du contenu 2"/>
          <p:cNvSpPr>
            <a:spLocks noGrp="1"/>
          </p:cNvSpPr>
          <p:nvPr>
            <p:ph idx="13"/>
          </p:nvPr>
        </p:nvSpPr>
        <p:spPr bwMode="auto">
          <a:xfrm>
            <a:off x="838197" y="1371600"/>
            <a:ext cx="11030614" cy="5220490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indent="0">
              <a:buFont typeface="Arial"/>
              <a:buNone/>
              <a:defRPr/>
            </a:pPr>
            <a:endParaRPr lang="fr-FR" sz="22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 marL="0" indent="0">
              <a:buFont typeface="Arial"/>
              <a:buNone/>
              <a:defRPr/>
            </a:pPr>
            <a:r>
              <a:rPr lang="fr-FR" sz="2200" b="0" i="0" u="none" strike="noStrike" cap="none" spc="0">
                <a:solidFill>
                  <a:schemeClr val="tx1"/>
                </a:solidFill>
                <a:latin typeface="Marianne"/>
                <a:cs typeface="+mn-cs"/>
              </a:rPr>
              <a:t>7.b Rendre le fichier accessible en publiant le jeu de données</a:t>
            </a:r>
            <a:endParaRPr lang="fr-FR" sz="2200" b="0" i="0" u="none" strike="noStrike" cap="none" spc="0">
              <a:solidFill>
                <a:schemeClr val="tx1"/>
              </a:solidFill>
              <a:latin typeface="Marianne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endParaRPr sz="2200"/>
          </a:p>
          <a:p>
            <a:pPr marL="0" indent="0">
              <a:buFont typeface="Arial"/>
              <a:buNone/>
              <a:defRPr/>
            </a:pPr>
            <a:r>
              <a:rPr sz="2200">
                <a:latin typeface="Marianne"/>
              </a:rPr>
              <a:t>7.c Lister les fichiers du jeu de données</a:t>
            </a:r>
          </a:p>
          <a:p>
            <a:pPr marL="0" indent="0">
              <a:buFont typeface="Arial"/>
              <a:buNone/>
              <a:defRPr/>
            </a:pPr>
            <a:r>
              <a:rPr lang="fr-FR" sz="2200" b="1" i="0" u="none" strike="noStrike" cap="none" spc="0">
                <a:solidFill>
                  <a:srgbClr val="337AB7"/>
                </a:solidFill>
                <a:latin typeface="Consolas"/>
                <a:ea typeface="Calibri"/>
                <a:cs typeface="Calibri"/>
              </a:rPr>
              <a:t>{{ _.base_url</a:t>
            </a:r>
            <a:r>
              <a:rPr lang="fr-FR" sz="2200" b="1">
                <a:solidFill>
                  <a:srgbClr val="337AB7"/>
                </a:solidFill>
                <a:latin typeface="Consolas"/>
                <a:ea typeface="Calibri"/>
                <a:cs typeface="Calibri"/>
              </a:rPr>
              <a:t> </a:t>
            </a:r>
            <a:r>
              <a:rPr lang="fr-FR" sz="2200" b="1" i="0" u="none" strike="noStrike" cap="none" spc="0">
                <a:solidFill>
                  <a:srgbClr val="337AB7"/>
                </a:solidFill>
                <a:latin typeface="Consolas"/>
                <a:ea typeface="Calibri"/>
                <a:cs typeface="Calibri"/>
              </a:rPr>
              <a:t>}}</a:t>
            </a:r>
            <a:r>
              <a:rPr lang="fr-FR" sz="2200" b="0" i="0" u="none" strike="noStrike" cap="none" spc="0">
                <a:solidFill>
                  <a:schemeClr val="tx1"/>
                </a:solidFill>
                <a:latin typeface="Consolas"/>
                <a:ea typeface="Calibri"/>
                <a:cs typeface="Calibri"/>
              </a:rPr>
              <a:t>datasets/:persistentId/versions/</a:t>
            </a:r>
            <a:r>
              <a:rPr lang="fr-FR" sz="2200" b="1" i="0" u="none" strike="noStrike" cap="none" spc="0">
                <a:solidFill>
                  <a:srgbClr val="C55B28"/>
                </a:solidFill>
                <a:latin typeface="Consolas"/>
                <a:ea typeface="Calibri"/>
                <a:cs typeface="Calibri"/>
              </a:rPr>
              <a:t>{n°_de_version}</a:t>
            </a:r>
            <a:r>
              <a:rPr lang="fr-FR" sz="2200" b="0" i="0" u="none" strike="noStrike" cap="none" spc="0">
                <a:solidFill>
                  <a:schemeClr val="tx1"/>
                </a:solidFill>
                <a:latin typeface="Consolas"/>
                <a:ea typeface="Calibri"/>
                <a:cs typeface="Calibri"/>
              </a:rPr>
              <a:t>/files</a:t>
            </a:r>
            <a:r>
              <a:rPr lang="fr-FR" sz="2200" b="0" i="0" u="none" strike="noStrike" cap="none" spc="0">
                <a:solidFill>
                  <a:schemeClr val="tx1"/>
                </a:solidFill>
                <a:latin typeface="Consolas"/>
                <a:cs typeface="Calibri"/>
              </a:rPr>
              <a:t>?</a:t>
            </a:r>
            <a:br>
              <a:rPr lang="fr-FR" sz="2200" b="0" i="0" u="none" strike="noStrike" cap="none" spc="0">
                <a:solidFill>
                  <a:schemeClr val="tx1"/>
                </a:solidFill>
                <a:latin typeface="Consolas"/>
                <a:cs typeface="Calibri"/>
              </a:rPr>
            </a:br>
            <a:r>
              <a:rPr lang="fr-FR" sz="2200" b="0" i="0" u="none" strike="noStrike" cap="none" spc="0">
                <a:solidFill>
                  <a:schemeClr val="tx1"/>
                </a:solidFill>
                <a:latin typeface="Consolas"/>
                <a:ea typeface="Calibri"/>
                <a:cs typeface="Calibri"/>
              </a:rPr>
              <a:t>persistentId</a:t>
            </a:r>
            <a:r>
              <a:rPr lang="fr-FR" sz="2200" b="0" i="0" u="none" strike="noStrike" cap="none" spc="0">
                <a:solidFill>
                  <a:schemeClr val="tx1"/>
                </a:solidFill>
                <a:latin typeface="Consolas"/>
                <a:cs typeface="Calibri"/>
              </a:rPr>
              <a:t>=</a:t>
            </a:r>
            <a:r>
              <a:rPr lang="fr-FR" sz="2200" b="1" i="0" u="none" strike="noStrike" cap="none" spc="0">
                <a:solidFill>
                  <a:srgbClr val="C55B28"/>
                </a:solidFill>
                <a:latin typeface="Consolas"/>
                <a:cs typeface="Calibri"/>
              </a:rPr>
              <a:t>{DOI_du_JDD}</a:t>
            </a:r>
            <a:endParaRPr sz="2200" b="1">
              <a:solidFill>
                <a:srgbClr val="C55B28"/>
              </a:solidFill>
              <a:latin typeface="Consola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2133289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862375-294B-2E9A-1B63-4D08997069C3}" type="slidenum">
              <a:rPr lang="en-US"/>
              <a:t>55</a:t>
            </a:fld>
            <a:endParaRPr lang="en-US"/>
          </a:p>
        </p:txBody>
      </p:sp>
      <p:sp>
        <p:nvSpPr>
          <p:cNvPr id="185930398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196" y="867618"/>
            <a:ext cx="7017622" cy="365122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sz="2400">
                <a:latin typeface="Marianne"/>
                <a:cs typeface="Marianne"/>
              </a:rPr>
              <a:t>Correction 7 : Déposer des fichiers</a:t>
            </a:r>
          </a:p>
        </p:txBody>
      </p:sp>
      <p:sp>
        <p:nvSpPr>
          <p:cNvPr id="721517114" name="Espace réservé du contenu 2"/>
          <p:cNvSpPr>
            <a:spLocks noGrp="1"/>
          </p:cNvSpPr>
          <p:nvPr>
            <p:ph idx="13"/>
          </p:nvPr>
        </p:nvSpPr>
        <p:spPr bwMode="auto">
          <a:xfrm>
            <a:off x="332082" y="1454354"/>
            <a:ext cx="11747498" cy="5320302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indent="0">
              <a:buFont typeface="Arial"/>
              <a:buNone/>
              <a:defRPr/>
            </a:pPr>
            <a:r>
              <a:rPr lang="fr-FR" sz="2200" b="0" i="0" u="none" strike="noStrike" cap="none" spc="0">
                <a:solidFill>
                  <a:schemeClr val="tx1"/>
                </a:solidFill>
                <a:latin typeface="Marianne"/>
                <a:cs typeface="+mn-cs"/>
              </a:rPr>
              <a:t>7.a </a:t>
            </a:r>
          </a:p>
          <a:p>
            <a:pPr marL="0" indent="0">
              <a:buFont typeface="Arial"/>
              <a:buNone/>
              <a:defRPr/>
            </a:pPr>
            <a:endParaRPr lang="fr-FR" sz="2200" b="0" i="0" u="none" strike="noStrike" cap="none" spc="0">
              <a:solidFill>
                <a:schemeClr val="tx1"/>
              </a:solidFill>
              <a:latin typeface="Marianne"/>
              <a:ea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endParaRPr lang="fr-FR" sz="2200" b="0" i="0" u="none" strike="noStrike" cap="none" spc="0">
              <a:solidFill>
                <a:schemeClr val="tx1"/>
              </a:solidFill>
              <a:latin typeface="Marianne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endParaRPr lang="fr-FR" sz="2200">
              <a:latin typeface="Marianne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lang="fr-FR" sz="2200">
                <a:latin typeface="Marianne"/>
                <a:ea typeface="Arial"/>
                <a:cs typeface="Arial"/>
              </a:rPr>
              <a:t>7.b :</a:t>
            </a:r>
            <a:endParaRPr/>
          </a:p>
          <a:p>
            <a:pPr marL="0" indent="0">
              <a:buFont typeface="Arial"/>
              <a:buNone/>
              <a:defRPr/>
            </a:pPr>
            <a:endParaRPr lang="fr-FR" sz="2200" b="0" i="0" u="none" strike="noStrike" cap="none" spc="0">
              <a:solidFill>
                <a:schemeClr val="tx1"/>
              </a:solidFill>
              <a:latin typeface="Marianne"/>
              <a:ea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endParaRPr lang="fr-FR" sz="2200">
              <a:latin typeface="Marianne"/>
              <a:ea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endParaRPr lang="fr-FR" sz="2200" b="0" i="0" u="none" strike="noStrike" cap="none" spc="0">
              <a:solidFill>
                <a:schemeClr val="tx1"/>
              </a:solidFill>
              <a:latin typeface="Marianne"/>
              <a:ea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r>
              <a:rPr lang="fr-FR" sz="2200">
                <a:latin typeface="Marianne"/>
              </a:rPr>
              <a:t>7.c :</a:t>
            </a:r>
            <a:endParaRPr/>
          </a:p>
          <a:p>
            <a:pPr marL="0" indent="0">
              <a:buFont typeface="Arial"/>
              <a:buNone/>
              <a:defRPr/>
            </a:pPr>
            <a:endParaRPr sz="2200">
              <a:latin typeface="Marianne"/>
            </a:endParaRPr>
          </a:p>
        </p:txBody>
      </p:sp>
      <p:pic>
        <p:nvPicPr>
          <p:cNvPr id="274343916" name="Image 274343915"/>
          <p:cNvPicPr>
            <a:picLocks noChangeAspect="1"/>
          </p:cNvPicPr>
          <p:nvPr/>
        </p:nvPicPr>
        <p:blipFill>
          <a:blip r:embed="rId3"/>
          <a:srcRect t="31753" r="19759"/>
          <a:stretch/>
        </p:blipFill>
        <p:spPr bwMode="auto">
          <a:xfrm>
            <a:off x="7125155" y="1482723"/>
            <a:ext cx="4516275" cy="1697907"/>
          </a:xfrm>
          <a:prstGeom prst="rect">
            <a:avLst/>
          </a:prstGeom>
          <a:ln w="38100">
            <a:solidFill>
              <a:srgbClr val="C55B28"/>
            </a:solidFill>
          </a:ln>
        </p:spPr>
      </p:pic>
      <p:sp>
        <p:nvSpPr>
          <p:cNvPr id="2" name="Rectangle à coins arrondis 1"/>
          <p:cNvSpPr/>
          <p:nvPr/>
        </p:nvSpPr>
        <p:spPr bwMode="auto">
          <a:xfrm>
            <a:off x="7183730" y="1654174"/>
            <a:ext cx="314325" cy="2095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7183729" y="2190114"/>
            <a:ext cx="3495675" cy="89281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9" name="Connecteur en angle 8"/>
          <p:cNvCxnSpPr>
            <a:cxnSpLocks/>
          </p:cNvCxnSpPr>
          <p:nvPr/>
        </p:nvCxnSpPr>
        <p:spPr bwMode="auto">
          <a:xfrm rot="16199999" flipH="1">
            <a:off x="7430826" y="1884755"/>
            <a:ext cx="431162" cy="179553"/>
          </a:xfrm>
          <a:prstGeom prst="bentConnector3">
            <a:avLst>
              <a:gd name="adj1" fmla="val -6554"/>
            </a:avLst>
          </a:prstGeom>
          <a:ln w="57150">
            <a:solidFill>
              <a:srgbClr val="C55B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 bwMode="auto">
          <a:xfrm>
            <a:off x="143934" y="1759475"/>
            <a:ext cx="1101566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100" b="1">
                <a:solidFill>
                  <a:srgbClr val="337AB7"/>
                </a:solidFill>
                <a:latin typeface="Consolas"/>
              </a:rPr>
              <a:t>{{ _.base_url }}</a:t>
            </a:r>
            <a:r>
              <a:rPr lang="fr-FR" sz="2100">
                <a:latin typeface="Consolas"/>
              </a:rPr>
              <a:t>datasets/:persistentId/add?</a:t>
            </a:r>
            <a:br>
              <a:rPr lang="fr-FR" sz="2100">
                <a:latin typeface="Consolas"/>
              </a:rPr>
            </a:br>
            <a:r>
              <a:rPr lang="fr-FR" sz="2100">
                <a:latin typeface="Consolas"/>
              </a:rPr>
              <a:t>persistentId=doi:</a:t>
            </a:r>
            <a:r>
              <a:rPr lang="fr-FR" sz="2100" b="1">
                <a:solidFill>
                  <a:srgbClr val="C55B28"/>
                </a:solidFill>
                <a:latin typeface="Consolas"/>
              </a:rPr>
              <a:t>{DOI_du_JDD}</a:t>
            </a:r>
            <a:r>
              <a:rPr lang="fr-FR" sz="2100" b="1">
                <a:solidFill>
                  <a:srgbClr val="337AB7"/>
                </a:solidFill>
                <a:latin typeface="Consolas"/>
              </a:rPr>
              <a:t/>
            </a:r>
            <a:br>
              <a:rPr lang="fr-FR" sz="2100" b="1">
                <a:solidFill>
                  <a:srgbClr val="337AB7"/>
                </a:solidFill>
                <a:latin typeface="Consolas"/>
              </a:rPr>
            </a:br>
            <a:r>
              <a:rPr lang="fr-FR" sz="2100" b="1">
                <a:latin typeface="Consolas"/>
              </a:rPr>
              <a:t>Verbe : POST</a:t>
            </a:r>
          </a:p>
        </p:txBody>
      </p:sp>
      <p:sp>
        <p:nvSpPr>
          <p:cNvPr id="21" name="ZoneTexte 20"/>
          <p:cNvSpPr txBox="1"/>
          <p:nvPr/>
        </p:nvSpPr>
        <p:spPr bwMode="auto">
          <a:xfrm>
            <a:off x="143934" y="3675151"/>
            <a:ext cx="11015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100" b="1">
                <a:solidFill>
                  <a:srgbClr val="337AB7"/>
                </a:solidFill>
                <a:latin typeface="Consolas"/>
              </a:rPr>
              <a:t>{{ _.base_url }}</a:t>
            </a:r>
            <a:r>
              <a:rPr lang="fr-FR" sz="2100">
                <a:latin typeface="Consolas"/>
              </a:rPr>
              <a:t>datasets/:persistentId/actions/:publish?</a:t>
            </a:r>
            <a:br>
              <a:rPr lang="fr-FR" sz="2100">
                <a:latin typeface="Consolas"/>
              </a:rPr>
            </a:br>
            <a:r>
              <a:rPr lang="fr-FR" sz="2100">
                <a:latin typeface="Consolas"/>
              </a:rPr>
              <a:t>persistentId=doi:</a:t>
            </a:r>
            <a:r>
              <a:rPr lang="fr-FR" sz="2100" b="1">
                <a:solidFill>
                  <a:srgbClr val="C55B28"/>
                </a:solidFill>
                <a:latin typeface="Consolas"/>
              </a:rPr>
              <a:t>{DOI_du_JDD}</a:t>
            </a:r>
            <a:r>
              <a:rPr lang="fr-FR" sz="2100">
                <a:latin typeface="Consolas"/>
              </a:rPr>
              <a:t/>
            </a:r>
            <a:br>
              <a:rPr lang="fr-FR" sz="2100">
                <a:latin typeface="Consolas"/>
              </a:rPr>
            </a:br>
            <a:r>
              <a:rPr lang="fr-FR" sz="2100">
                <a:latin typeface="Consolas"/>
              </a:rPr>
              <a:t>&amp;type=</a:t>
            </a:r>
            <a:r>
              <a:rPr lang="fr-FR" sz="2100" b="1">
                <a:solidFill>
                  <a:srgbClr val="C55B28"/>
                </a:solidFill>
                <a:latin typeface="Consolas"/>
              </a:rPr>
              <a:t>major</a:t>
            </a:r>
            <a:endParaRPr/>
          </a:p>
          <a:p>
            <a:pPr>
              <a:defRPr/>
            </a:pPr>
            <a:r>
              <a:rPr lang="fr-FR" sz="2100" b="1">
                <a:latin typeface="Consolas"/>
              </a:rPr>
              <a:t>Verbe : POST</a:t>
            </a:r>
          </a:p>
        </p:txBody>
      </p:sp>
      <p:sp>
        <p:nvSpPr>
          <p:cNvPr id="22" name="ZoneTexte 21"/>
          <p:cNvSpPr txBox="1"/>
          <p:nvPr/>
        </p:nvSpPr>
        <p:spPr bwMode="auto">
          <a:xfrm>
            <a:off x="143934" y="5578849"/>
            <a:ext cx="1101566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100" b="1">
                <a:solidFill>
                  <a:srgbClr val="337AB7"/>
                </a:solidFill>
                <a:latin typeface="Consolas"/>
                <a:ea typeface="Calibri"/>
                <a:cs typeface="Calibri"/>
              </a:rPr>
              <a:t>{{ _.base_url }}</a:t>
            </a:r>
            <a:r>
              <a:rPr lang="fr-FR" sz="2100">
                <a:latin typeface="Consolas"/>
                <a:ea typeface="Calibri"/>
                <a:cs typeface="Calibri"/>
              </a:rPr>
              <a:t>datasets/:persistentId/versions/</a:t>
            </a:r>
            <a:r>
              <a:rPr lang="fr-FR" sz="2100" b="1">
                <a:solidFill>
                  <a:srgbClr val="C55B28"/>
                </a:solidFill>
                <a:latin typeface="Consolas"/>
                <a:ea typeface="Calibri"/>
                <a:cs typeface="Calibri"/>
              </a:rPr>
              <a:t>{n°_de_version}</a:t>
            </a:r>
            <a:r>
              <a:rPr lang="fr-FR" sz="2100">
                <a:latin typeface="Consolas"/>
                <a:ea typeface="Calibri"/>
                <a:cs typeface="Calibri"/>
              </a:rPr>
              <a:t>/files</a:t>
            </a:r>
            <a:r>
              <a:rPr lang="fr-FR" sz="2100">
                <a:latin typeface="Consolas"/>
                <a:cs typeface="Calibri"/>
              </a:rPr>
              <a:t>?</a:t>
            </a:r>
            <a:br>
              <a:rPr lang="fr-FR" sz="2100">
                <a:latin typeface="Consolas"/>
                <a:cs typeface="Calibri"/>
              </a:rPr>
            </a:br>
            <a:r>
              <a:rPr lang="fr-FR" sz="2100">
                <a:latin typeface="Consolas"/>
                <a:ea typeface="Calibri"/>
                <a:cs typeface="Calibri"/>
              </a:rPr>
              <a:t>persistentId</a:t>
            </a:r>
            <a:r>
              <a:rPr lang="fr-FR" sz="2100">
                <a:latin typeface="Consolas"/>
                <a:cs typeface="Calibri"/>
              </a:rPr>
              <a:t>=</a:t>
            </a:r>
            <a:r>
              <a:rPr lang="fr-FR" sz="2100" b="1">
                <a:solidFill>
                  <a:srgbClr val="C55B28"/>
                </a:solidFill>
                <a:latin typeface="Consolas"/>
                <a:cs typeface="Calibri"/>
              </a:rPr>
              <a:t>{DOI_du_JDD}</a:t>
            </a:r>
            <a:endParaRPr lang="fr-FR" sz="2100" b="1">
              <a:solidFill>
                <a:srgbClr val="C55B28"/>
              </a:solidFill>
              <a:latin typeface="Consolas"/>
            </a:endParaRPr>
          </a:p>
          <a:p>
            <a:pPr>
              <a:defRPr/>
            </a:pPr>
            <a:r>
              <a:rPr lang="fr-FR" sz="2100" b="1">
                <a:latin typeface="Consolas"/>
              </a:rPr>
              <a:t>Verbe : GET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012348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4A7DF4B-8DDA-97DF-DAB2-E746FA5F9947}" type="slidenum">
              <a:rPr lang="en-US"/>
              <a:t>56</a:t>
            </a:fld>
            <a:endParaRPr lang="en-US"/>
          </a:p>
        </p:txBody>
      </p:sp>
      <p:sp>
        <p:nvSpPr>
          <p:cNvPr id="107238084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197" y="1482135"/>
            <a:ext cx="10525123" cy="365123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sz="2400">
                <a:latin typeface="Marianne"/>
                <a:cs typeface="Marianne"/>
              </a:rPr>
              <a:t>Exercice 8 : Récupérer des fichiers</a:t>
            </a:r>
          </a:p>
        </p:txBody>
      </p:sp>
      <p:sp>
        <p:nvSpPr>
          <p:cNvPr id="666797766" name="Espace réservé du contenu 2"/>
          <p:cNvSpPr>
            <a:spLocks noGrp="1"/>
          </p:cNvSpPr>
          <p:nvPr>
            <p:ph idx="13"/>
          </p:nvPr>
        </p:nvSpPr>
        <p:spPr bwMode="auto">
          <a:xfrm>
            <a:off x="838197" y="2052309"/>
            <a:ext cx="10525122" cy="4722346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indent="0">
              <a:buFont typeface="Arial"/>
              <a:buNone/>
              <a:defRPr/>
            </a:pPr>
            <a:r>
              <a:rPr sz="2200" dirty="0">
                <a:latin typeface="Marianne"/>
              </a:rPr>
              <a:t>8.a </a:t>
            </a:r>
            <a:r>
              <a:rPr sz="2200" dirty="0" err="1">
                <a:latin typeface="Marianne"/>
              </a:rPr>
              <a:t>Trouver</a:t>
            </a:r>
            <a:r>
              <a:rPr sz="2200" dirty="0">
                <a:latin typeface="Marianne"/>
              </a:rPr>
              <a:t> la documentation sur la DATA Access API</a:t>
            </a:r>
          </a:p>
          <a:p>
            <a:pPr marL="0" indent="0">
              <a:buFont typeface="Arial"/>
              <a:buNone/>
              <a:defRPr/>
            </a:pPr>
            <a:r>
              <a:rPr lang="fr-FR" sz="2200" b="0" i="0" u="none" strike="noStrike" cap="none" spc="0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fr-FR" sz="2200" b="0" i="0" u="none" strike="noStrike" cap="none" spc="0" dirty="0" smtClean="0">
                <a:solidFill>
                  <a:schemeClr val="tx1"/>
                </a:solidFill>
                <a:hlinkClick r:id="rId2"/>
              </a:rPr>
              <a:t>guides.dataverse.org/en/5.14/</a:t>
            </a:r>
            <a:r>
              <a:rPr lang="fr-FR" sz="2200" b="0" i="0" u="none" strike="noStrike" cap="none" spc="0" dirty="0" smtClean="0">
                <a:solidFill>
                  <a:schemeClr val="tx1"/>
                </a:solidFill>
              </a:rPr>
              <a:t> </a:t>
            </a:r>
            <a:endParaRPr sz="2200" dirty="0"/>
          </a:p>
          <a:p>
            <a:pPr marL="0" indent="0">
              <a:buFont typeface="Arial"/>
              <a:buNone/>
              <a:defRPr/>
            </a:pPr>
            <a:endParaRPr sz="1200" dirty="0"/>
          </a:p>
          <a:p>
            <a:pPr marL="0" indent="0">
              <a:buFont typeface="Arial"/>
              <a:buNone/>
              <a:defRPr/>
            </a:pPr>
            <a:r>
              <a:rPr sz="2200" dirty="0">
                <a:latin typeface="Marianne"/>
              </a:rPr>
              <a:t>8.b </a:t>
            </a:r>
            <a:r>
              <a:rPr sz="2200" dirty="0" err="1">
                <a:latin typeface="Marianne"/>
              </a:rPr>
              <a:t>Télécharger</a:t>
            </a:r>
            <a:r>
              <a:rPr sz="2200" dirty="0">
                <a:latin typeface="Marianne"/>
              </a:rPr>
              <a:t> </a:t>
            </a:r>
            <a:r>
              <a:rPr sz="2200" dirty="0" err="1">
                <a:latin typeface="Marianne"/>
              </a:rPr>
              <a:t>tous</a:t>
            </a:r>
            <a:r>
              <a:rPr sz="2200" dirty="0">
                <a:latin typeface="Marianne"/>
              </a:rPr>
              <a:t> les </a:t>
            </a:r>
            <a:r>
              <a:rPr sz="2200" dirty="0" err="1">
                <a:latin typeface="Marianne"/>
              </a:rPr>
              <a:t>fichiers</a:t>
            </a:r>
            <a:r>
              <a:rPr sz="2200" dirty="0">
                <a:latin typeface="Marianne"/>
              </a:rPr>
              <a:t> du </a:t>
            </a:r>
            <a:r>
              <a:rPr sz="2200" dirty="0" err="1">
                <a:latin typeface="Marianne"/>
              </a:rPr>
              <a:t>jeu</a:t>
            </a:r>
            <a:r>
              <a:rPr sz="2200" dirty="0">
                <a:latin typeface="Marianne"/>
              </a:rPr>
              <a:t> de </a:t>
            </a:r>
            <a:r>
              <a:rPr sz="2200" dirty="0" err="1">
                <a:latin typeface="Marianne"/>
              </a:rPr>
              <a:t>données</a:t>
            </a:r>
            <a:r>
              <a:rPr sz="2200" dirty="0">
                <a:latin typeface="Marianne"/>
              </a:rPr>
              <a:t> </a:t>
            </a:r>
            <a:r>
              <a:rPr sz="2200" u="sng" dirty="0">
                <a:solidFill>
                  <a:schemeClr val="hlink"/>
                </a:solidFill>
                <a:latin typeface="Marianne"/>
                <a:hlinkClick r:id="rId3" tooltip="https://doi.org/10.57745/EELX9B"/>
              </a:rPr>
              <a:t>10.57745/EELX9B</a:t>
            </a:r>
            <a:r>
              <a:rPr sz="2200" dirty="0">
                <a:latin typeface="Marianne"/>
              </a:rPr>
              <a:t> sur </a:t>
            </a:r>
            <a:r>
              <a:rPr sz="2200" dirty="0" err="1">
                <a:latin typeface="Marianne"/>
              </a:rPr>
              <a:t>l’entrepôt</a:t>
            </a:r>
            <a:endParaRPr sz="2200" dirty="0">
              <a:latin typeface="Marianne"/>
            </a:endParaRPr>
          </a:p>
          <a:p>
            <a:pPr marL="0" indent="0">
              <a:buFont typeface="Arial"/>
              <a:buNone/>
              <a:defRPr/>
            </a:pPr>
            <a:endParaRPr sz="1200" dirty="0"/>
          </a:p>
          <a:p>
            <a:pPr marL="0" indent="0">
              <a:buFont typeface="Arial"/>
              <a:buNone/>
              <a:defRPr/>
            </a:pPr>
            <a:r>
              <a:rPr sz="2200" dirty="0">
                <a:latin typeface="Marianne"/>
              </a:rPr>
              <a:t>8.c </a:t>
            </a:r>
            <a:r>
              <a:rPr lang="fr-FR" sz="2200" b="0" i="0" u="none" strike="noStrike" cap="none" spc="0" dirty="0">
                <a:solidFill>
                  <a:schemeClr val="tx1"/>
                </a:solidFill>
                <a:latin typeface="Marianne"/>
                <a:cs typeface="+mn-cs"/>
              </a:rPr>
              <a:t>Lister les fichiers de ce jeu de données </a:t>
            </a:r>
            <a:endParaRPr lang="fr-FR" sz="2200" b="0" i="0" u="none" strike="noStrike" cap="none" spc="0" dirty="0">
              <a:solidFill>
                <a:schemeClr val="tx1"/>
              </a:solidFill>
              <a:latin typeface="Marianne"/>
              <a:ea typeface="Consolas"/>
              <a:cs typeface="Consolas"/>
            </a:endParaRPr>
          </a:p>
          <a:p>
            <a:pPr marL="0" indent="0">
              <a:buFont typeface="Arial"/>
              <a:buNone/>
              <a:defRPr/>
            </a:pPr>
            <a:endParaRPr lang="fr-FR" sz="2200" dirty="0">
              <a:latin typeface="Consolas"/>
            </a:endParaRPr>
          </a:p>
          <a:p>
            <a:pPr marL="0" indent="0">
              <a:buFont typeface="Arial"/>
              <a:buNone/>
              <a:defRPr/>
            </a:pPr>
            <a:endParaRPr sz="1100" dirty="0"/>
          </a:p>
          <a:p>
            <a:pPr marL="0" indent="0">
              <a:buFont typeface="Arial"/>
              <a:buNone/>
              <a:defRPr/>
            </a:pPr>
            <a:r>
              <a:rPr sz="2200" dirty="0">
                <a:latin typeface="Marianne"/>
              </a:rPr>
              <a:t>8.d </a:t>
            </a:r>
            <a:r>
              <a:rPr sz="2200" dirty="0" err="1">
                <a:latin typeface="Marianne"/>
              </a:rPr>
              <a:t>Puis</a:t>
            </a:r>
            <a:r>
              <a:rPr sz="2200" dirty="0">
                <a:latin typeface="Marianne"/>
              </a:rPr>
              <a:t> </a:t>
            </a:r>
            <a:r>
              <a:rPr sz="2200" dirty="0" err="1">
                <a:latin typeface="Marianne"/>
              </a:rPr>
              <a:t>télécharger</a:t>
            </a:r>
            <a:r>
              <a:rPr sz="2200" dirty="0">
                <a:latin typeface="Marianne"/>
              </a:rPr>
              <a:t> </a:t>
            </a:r>
            <a:r>
              <a:rPr sz="2200" u="sng" dirty="0">
                <a:latin typeface="Marianne"/>
              </a:rPr>
              <a:t>un </a:t>
            </a:r>
            <a:r>
              <a:rPr sz="2200" u="sng" dirty="0" err="1">
                <a:latin typeface="Marianne"/>
              </a:rPr>
              <a:t>seul</a:t>
            </a:r>
            <a:r>
              <a:rPr sz="2200" dirty="0">
                <a:latin typeface="Marianne"/>
              </a:rPr>
              <a:t> </a:t>
            </a:r>
            <a:r>
              <a:rPr sz="2200" dirty="0" err="1">
                <a:latin typeface="Marianne"/>
              </a:rPr>
              <a:t>fichier</a:t>
            </a:r>
            <a:r>
              <a:rPr sz="2200" dirty="0">
                <a:latin typeface="Marianne"/>
              </a:rPr>
              <a:t> de </a:t>
            </a:r>
            <a:r>
              <a:rPr sz="2200" dirty="0" err="1">
                <a:latin typeface="Marianne"/>
              </a:rPr>
              <a:t>ce</a:t>
            </a:r>
            <a:r>
              <a:rPr sz="2200" dirty="0">
                <a:latin typeface="Marianne"/>
              </a:rPr>
              <a:t> </a:t>
            </a:r>
            <a:r>
              <a:rPr sz="2200" dirty="0" err="1">
                <a:latin typeface="Marianne"/>
              </a:rPr>
              <a:t>jeu</a:t>
            </a:r>
            <a:r>
              <a:rPr sz="2200" dirty="0">
                <a:latin typeface="Marianne"/>
              </a:rPr>
              <a:t> de </a:t>
            </a:r>
            <a:r>
              <a:rPr sz="2200" dirty="0" err="1">
                <a:latin typeface="Marianne"/>
              </a:rPr>
              <a:t>données</a:t>
            </a:r>
            <a:endParaRPr sz="2200" dirty="0">
              <a:latin typeface="Marianne"/>
            </a:endParaRPr>
          </a:p>
        </p:txBody>
      </p:sp>
      <p:sp>
        <p:nvSpPr>
          <p:cNvPr id="5" name="ZoneTexte 4"/>
          <p:cNvSpPr txBox="1"/>
          <p:nvPr/>
        </p:nvSpPr>
        <p:spPr bwMode="auto">
          <a:xfrm>
            <a:off x="143934" y="4709784"/>
            <a:ext cx="11015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000" b="1">
                <a:solidFill>
                  <a:srgbClr val="337AB7"/>
                </a:solidFill>
                <a:latin typeface="Consolas"/>
                <a:ea typeface="Consolas"/>
                <a:cs typeface="Consolas"/>
              </a:rPr>
              <a:t>{{ _.base_url }}</a:t>
            </a:r>
            <a:r>
              <a:rPr lang="fr-FR" sz="2000">
                <a:latin typeface="Consolas"/>
                <a:ea typeface="Consolas"/>
                <a:cs typeface="Consolas"/>
              </a:rPr>
              <a:t>datasets/:persistentId/?persistentId=</a:t>
            </a:r>
            <a:r>
              <a:rPr lang="fr-FR" sz="2000" b="1">
                <a:solidFill>
                  <a:srgbClr val="C55B28"/>
                </a:solidFill>
                <a:latin typeface="Consolas"/>
                <a:ea typeface="Consolas"/>
                <a:cs typeface="Consolas"/>
              </a:rPr>
              <a:t>{DOI_du_JDD}</a:t>
            </a:r>
            <a:endParaRPr lang="fr-FR" sz="2000" b="1">
              <a:solidFill>
                <a:srgbClr val="C55B28"/>
              </a:solidFill>
            </a:endParaRPr>
          </a:p>
        </p:txBody>
      </p:sp>
      <p:sp>
        <p:nvSpPr>
          <p:cNvPr id="6" name="ZoneTexte 5"/>
          <p:cNvSpPr txBox="1"/>
          <p:nvPr/>
        </p:nvSpPr>
        <p:spPr bwMode="auto">
          <a:xfrm>
            <a:off x="143934" y="5885625"/>
            <a:ext cx="11015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000" b="1">
                <a:solidFill>
                  <a:srgbClr val="337AB7"/>
                </a:solidFill>
                <a:latin typeface="Consolas"/>
                <a:ea typeface="Consolas"/>
                <a:cs typeface="Consolas"/>
              </a:rPr>
              <a:t>{{ _.base_url }}</a:t>
            </a:r>
            <a:r>
              <a:rPr lang="fr-FR" sz="2000">
                <a:latin typeface="Consolas"/>
                <a:ea typeface="Consolas"/>
                <a:cs typeface="Consolas"/>
              </a:rPr>
              <a:t>access/datafile/:persistentId?persistentId=</a:t>
            </a:r>
            <a:r>
              <a:rPr lang="fr-FR" sz="2000" b="1">
                <a:solidFill>
                  <a:srgbClr val="C55B28"/>
                </a:solidFill>
                <a:latin typeface="Consolas"/>
                <a:ea typeface="Consolas"/>
                <a:cs typeface="Consolas"/>
              </a:rPr>
              <a:t>{DOI_du_fichier}</a:t>
            </a:r>
            <a:endParaRPr lang="fr-FR" sz="2000" b="1">
              <a:solidFill>
                <a:srgbClr val="C55B2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7718977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C82B1A0-3024-BB9F-AC12-C28718A1D045}" type="slidenum">
              <a:rPr lang="en-US"/>
              <a:t>57</a:t>
            </a:fld>
            <a:endParaRPr lang="en-US"/>
          </a:p>
        </p:txBody>
      </p:sp>
      <p:sp>
        <p:nvSpPr>
          <p:cNvPr id="138483811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197" y="926508"/>
            <a:ext cx="10525122" cy="365122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sz="2400">
                <a:latin typeface="Marianne"/>
                <a:cs typeface="Marianne"/>
              </a:rPr>
              <a:t>Correction 8 : Récupérer des fichiers</a:t>
            </a:r>
          </a:p>
        </p:txBody>
      </p:sp>
      <p:sp>
        <p:nvSpPr>
          <p:cNvPr id="716877105" name="Espace réservé du contenu 2"/>
          <p:cNvSpPr>
            <a:spLocks noGrp="1"/>
          </p:cNvSpPr>
          <p:nvPr>
            <p:ph idx="13"/>
          </p:nvPr>
        </p:nvSpPr>
        <p:spPr bwMode="auto">
          <a:xfrm>
            <a:off x="838197" y="1291630"/>
            <a:ext cx="10525122" cy="5284588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5000"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indent="0">
              <a:buFont typeface="Arial"/>
              <a:buNone/>
              <a:defRPr/>
            </a:pPr>
            <a:r>
              <a:rPr>
                <a:latin typeface="Marianne"/>
              </a:rPr>
              <a:t>8.b</a:t>
            </a:r>
            <a:r>
              <a:rPr/>
              <a:t> </a:t>
            </a:r>
            <a:r>
              <a:rPr lang="fr-FR"/>
              <a:t>Télécharger tout</a:t>
            </a:r>
            <a:endParaRPr/>
          </a:p>
          <a:p>
            <a:pPr marL="0" indent="0">
              <a:buFont typeface="Arial"/>
              <a:buNone/>
              <a:defRPr/>
            </a:pPr>
            <a:endParaRPr/>
          </a:p>
          <a:p>
            <a:pPr marL="0" indent="0">
              <a:buFont typeface="Arial"/>
              <a:buNone/>
              <a:defRPr/>
            </a:pPr>
            <a:endParaRPr lang="fr-FR"/>
          </a:p>
          <a:p>
            <a:pPr marL="0" indent="0">
              <a:buFont typeface="Arial"/>
              <a:buNone/>
              <a:defRPr/>
            </a:pPr>
            <a:endParaRPr sz="1200"/>
          </a:p>
          <a:p>
            <a:pPr marL="0" indent="0">
              <a:buFont typeface="Arial"/>
              <a:buNone/>
              <a:defRPr/>
            </a:pPr>
            <a:r>
              <a:rPr>
                <a:latin typeface="Marianne"/>
              </a:rPr>
              <a:t>8.</a:t>
            </a:r>
            <a:r>
              <a:rPr lang="fr-FR">
                <a:latin typeface="Marianne"/>
              </a:rPr>
              <a:t>c Lister</a:t>
            </a:r>
            <a:endParaRPr/>
          </a:p>
          <a:p>
            <a:pPr marL="0" indent="0">
              <a:buFont typeface="Arial"/>
              <a:buNone/>
              <a:defRPr/>
            </a:pPr>
            <a:endParaRPr lang="fr-FR">
              <a:latin typeface="Marianne"/>
            </a:endParaRPr>
          </a:p>
          <a:p>
            <a:pPr marL="0" indent="0">
              <a:buFont typeface="Arial"/>
              <a:buNone/>
              <a:defRPr/>
            </a:pPr>
            <a:endParaRPr sz="3400"/>
          </a:p>
          <a:p>
            <a:pPr marL="0" indent="0">
              <a:buFont typeface="Arial"/>
              <a:buNone/>
              <a:defRPr/>
            </a:pPr>
            <a:r>
              <a:rPr>
                <a:latin typeface="Marianne"/>
              </a:rPr>
              <a:t>8.d</a:t>
            </a:r>
            <a:r>
              <a:rPr/>
              <a:t> </a:t>
            </a:r>
            <a:r>
              <a:rPr lang="fr-FR"/>
              <a:t>Télécharger un</a:t>
            </a:r>
            <a:br>
              <a:rPr lang="fr-FR"/>
            </a:br>
            <a:endParaRPr>
              <a:latin typeface="Consolas"/>
            </a:endParaRPr>
          </a:p>
        </p:txBody>
      </p:sp>
      <p:pic>
        <p:nvPicPr>
          <p:cNvPr id="1569039693" name="Image 1569039692"/>
          <p:cNvPicPr>
            <a:picLocks noChangeAspect="1"/>
          </p:cNvPicPr>
          <p:nvPr/>
        </p:nvPicPr>
        <p:blipFill>
          <a:blip r:embed="rId3"/>
          <a:srcRect r="40200"/>
          <a:stretch/>
        </p:blipFill>
        <p:spPr bwMode="auto">
          <a:xfrm>
            <a:off x="7208725" y="1291630"/>
            <a:ext cx="4773726" cy="2710091"/>
          </a:xfrm>
          <a:prstGeom prst="rect">
            <a:avLst/>
          </a:prstGeom>
          <a:ln w="38100">
            <a:solidFill>
              <a:srgbClr val="C55B28"/>
            </a:solidFill>
          </a:ln>
        </p:spPr>
      </p:pic>
      <p:sp>
        <p:nvSpPr>
          <p:cNvPr id="2" name="Rectangle à coins arrondis 1"/>
          <p:cNvSpPr/>
          <p:nvPr/>
        </p:nvSpPr>
        <p:spPr bwMode="auto">
          <a:xfrm>
            <a:off x="11591926" y="1375182"/>
            <a:ext cx="266700" cy="3429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Rectangle à coins arrondis 10"/>
          <p:cNvSpPr/>
          <p:nvPr/>
        </p:nvSpPr>
        <p:spPr bwMode="auto">
          <a:xfrm>
            <a:off x="9734549" y="3442107"/>
            <a:ext cx="2124076" cy="247651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4" name="Connecteur en angle 3"/>
          <p:cNvCxnSpPr>
            <a:cxnSpLocks/>
            <a:stCxn id="2" idx="2"/>
            <a:endCxn id="11" idx="0"/>
          </p:cNvCxnSpPr>
          <p:nvPr/>
        </p:nvCxnSpPr>
        <p:spPr bwMode="auto">
          <a:xfrm rot="5400000">
            <a:off x="10398920" y="2115751"/>
            <a:ext cx="1724024" cy="928688"/>
          </a:xfrm>
          <a:prstGeom prst="bentConnector3">
            <a:avLst>
              <a:gd name="adj1" fmla="val 50000"/>
            </a:avLst>
          </a:prstGeom>
          <a:ln w="57150">
            <a:solidFill>
              <a:srgbClr val="C55B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 bwMode="auto">
          <a:xfrm>
            <a:off x="66676" y="1759475"/>
            <a:ext cx="89535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100" b="1" dirty="0">
                <a:solidFill>
                  <a:srgbClr val="337AB7"/>
                </a:solidFill>
                <a:latin typeface="Consolas"/>
                <a:ea typeface="Consolas"/>
                <a:cs typeface="Consolas"/>
              </a:rPr>
              <a:t>{{ _.</a:t>
            </a:r>
            <a:r>
              <a:rPr lang="fr-FR" sz="2100" b="1" dirty="0" err="1">
                <a:solidFill>
                  <a:srgbClr val="337AB7"/>
                </a:solidFill>
                <a:latin typeface="Consolas"/>
                <a:ea typeface="Consolas"/>
                <a:cs typeface="Consolas"/>
              </a:rPr>
              <a:t>base_url</a:t>
            </a:r>
            <a:r>
              <a:rPr lang="fr-FR" sz="2100" b="1" dirty="0">
                <a:solidFill>
                  <a:srgbClr val="337AB7"/>
                </a:solidFill>
                <a:latin typeface="Consolas"/>
                <a:ea typeface="Consolas"/>
                <a:cs typeface="Consolas"/>
              </a:rPr>
              <a:t> }}</a:t>
            </a:r>
            <a:r>
              <a:rPr lang="fr-FR" sz="2100" dirty="0" err="1">
                <a:latin typeface="Consolas"/>
                <a:ea typeface="Calibri"/>
                <a:cs typeface="Calibri"/>
              </a:rPr>
              <a:t>access</a:t>
            </a:r>
            <a:r>
              <a:rPr lang="fr-FR" sz="2100" dirty="0">
                <a:latin typeface="Consolas"/>
                <a:ea typeface="Calibri"/>
                <a:cs typeface="Calibri"/>
              </a:rPr>
              <a:t>/</a:t>
            </a:r>
            <a:r>
              <a:rPr lang="fr-FR" sz="2100" dirty="0" err="1">
                <a:latin typeface="Consolas"/>
                <a:ea typeface="Calibri"/>
                <a:cs typeface="Calibri"/>
              </a:rPr>
              <a:t>dataset</a:t>
            </a:r>
            <a:r>
              <a:rPr lang="fr-FR" sz="2100" dirty="0">
                <a:latin typeface="Consolas"/>
                <a:ea typeface="Calibri"/>
                <a:cs typeface="Calibri"/>
              </a:rPr>
              <a:t>/:</a:t>
            </a:r>
            <a:r>
              <a:rPr lang="fr-FR" sz="2100" dirty="0" err="1">
                <a:latin typeface="Consolas"/>
                <a:ea typeface="Calibri"/>
                <a:cs typeface="Calibri"/>
              </a:rPr>
              <a:t>persistentId</a:t>
            </a:r>
            <a:r>
              <a:rPr lang="fr-FR" sz="2100" dirty="0">
                <a:latin typeface="Consolas"/>
                <a:ea typeface="Calibri"/>
                <a:cs typeface="Calibri"/>
              </a:rPr>
              <a:t>/?</a:t>
            </a:r>
            <a:br>
              <a:rPr lang="fr-FR" sz="2100" dirty="0">
                <a:latin typeface="Consolas"/>
                <a:ea typeface="Calibri"/>
                <a:cs typeface="Calibri"/>
              </a:rPr>
            </a:br>
            <a:r>
              <a:rPr lang="fr-FR" sz="2100" dirty="0" err="1">
                <a:latin typeface="Consolas"/>
                <a:ea typeface="Calibri"/>
                <a:cs typeface="Calibri"/>
              </a:rPr>
              <a:t>persistentId</a:t>
            </a:r>
            <a:r>
              <a:rPr lang="fr-FR" sz="2100" dirty="0">
                <a:latin typeface="Consolas"/>
                <a:ea typeface="Calibri"/>
                <a:cs typeface="Calibri"/>
              </a:rPr>
              <a:t>=doi:</a:t>
            </a:r>
            <a:r>
              <a:rPr lang="fr-FR" sz="2100" b="1" dirty="0">
                <a:solidFill>
                  <a:srgbClr val="C55B28"/>
                </a:solidFill>
                <a:latin typeface="Consolas"/>
                <a:ea typeface="Calibri"/>
                <a:cs typeface="Calibri"/>
              </a:rPr>
              <a:t>10.57745/EELX9B</a:t>
            </a:r>
            <a:r>
              <a:rPr lang="fr-FR" sz="2100" b="1" dirty="0">
                <a:solidFill>
                  <a:srgbClr val="337AB7"/>
                </a:solidFill>
                <a:latin typeface="Consolas"/>
              </a:rPr>
              <a:t/>
            </a:r>
            <a:br>
              <a:rPr lang="fr-FR" sz="2100" b="1" dirty="0">
                <a:solidFill>
                  <a:srgbClr val="337AB7"/>
                </a:solidFill>
                <a:latin typeface="Consolas"/>
              </a:rPr>
            </a:br>
            <a:r>
              <a:rPr lang="fr-FR" sz="2100" b="1" dirty="0">
                <a:latin typeface="Consolas"/>
              </a:rPr>
              <a:t>Verbe : GET</a:t>
            </a:r>
          </a:p>
        </p:txBody>
      </p:sp>
      <p:sp>
        <p:nvSpPr>
          <p:cNvPr id="15" name="ZoneTexte 14"/>
          <p:cNvSpPr txBox="1"/>
          <p:nvPr/>
        </p:nvSpPr>
        <p:spPr bwMode="auto">
          <a:xfrm>
            <a:off x="100010" y="3530100"/>
            <a:ext cx="89535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100" b="1">
                <a:solidFill>
                  <a:srgbClr val="337AB7"/>
                </a:solidFill>
                <a:latin typeface="Consolas"/>
                <a:ea typeface="Consolas"/>
                <a:cs typeface="Consolas"/>
              </a:rPr>
              <a:t>{{ _.base_url }}</a:t>
            </a:r>
            <a:r>
              <a:rPr lang="fr-FR" sz="2100">
                <a:latin typeface="Consolas"/>
                <a:ea typeface="Calibri"/>
                <a:cs typeface="Calibri"/>
              </a:rPr>
              <a:t>datasets/:persistentId/?</a:t>
            </a:r>
            <a:br>
              <a:rPr lang="fr-FR" sz="2100">
                <a:latin typeface="Consolas"/>
                <a:ea typeface="Calibri"/>
                <a:cs typeface="Calibri"/>
              </a:rPr>
            </a:br>
            <a:r>
              <a:rPr lang="fr-FR" sz="2100">
                <a:latin typeface="Consolas"/>
                <a:ea typeface="Calibri"/>
                <a:cs typeface="Calibri"/>
              </a:rPr>
              <a:t>persistentId=doi:</a:t>
            </a:r>
            <a:r>
              <a:rPr lang="fr-FR" sz="2100" b="1">
                <a:solidFill>
                  <a:srgbClr val="C55B28"/>
                </a:solidFill>
                <a:latin typeface="Consolas"/>
                <a:ea typeface="Calibri"/>
                <a:cs typeface="Calibri"/>
              </a:rPr>
              <a:t>10.57745/EELX9B</a:t>
            </a:r>
            <a:r>
              <a:rPr lang="fr-FR" sz="2100" b="1">
                <a:solidFill>
                  <a:srgbClr val="337AB7"/>
                </a:solidFill>
                <a:latin typeface="Consolas"/>
              </a:rPr>
              <a:t/>
            </a:r>
            <a:br>
              <a:rPr lang="fr-FR" sz="2100" b="1">
                <a:solidFill>
                  <a:srgbClr val="337AB7"/>
                </a:solidFill>
                <a:latin typeface="Consolas"/>
              </a:rPr>
            </a:br>
            <a:r>
              <a:rPr lang="fr-FR" sz="2100" b="1">
                <a:latin typeface="Consolas"/>
              </a:rPr>
              <a:t>Verbe : GET</a:t>
            </a:r>
          </a:p>
        </p:txBody>
      </p:sp>
      <p:sp>
        <p:nvSpPr>
          <p:cNvPr id="16" name="ZoneTexte 15"/>
          <p:cNvSpPr txBox="1"/>
          <p:nvPr/>
        </p:nvSpPr>
        <p:spPr bwMode="auto">
          <a:xfrm>
            <a:off x="100010" y="5300725"/>
            <a:ext cx="89535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100" b="1" dirty="0">
                <a:solidFill>
                  <a:srgbClr val="337AB7"/>
                </a:solidFill>
                <a:latin typeface="Consolas"/>
                <a:ea typeface="Consolas"/>
                <a:cs typeface="Consolas"/>
              </a:rPr>
              <a:t>{{ _.</a:t>
            </a:r>
            <a:r>
              <a:rPr lang="fr-FR" sz="2100" b="1" dirty="0" err="1">
                <a:solidFill>
                  <a:srgbClr val="337AB7"/>
                </a:solidFill>
                <a:latin typeface="Consolas"/>
                <a:ea typeface="Consolas"/>
                <a:cs typeface="Consolas"/>
              </a:rPr>
              <a:t>base_url</a:t>
            </a:r>
            <a:r>
              <a:rPr lang="fr-FR" sz="2100" b="1" dirty="0">
                <a:solidFill>
                  <a:srgbClr val="337AB7"/>
                </a:solidFill>
                <a:latin typeface="Consolas"/>
                <a:ea typeface="Consolas"/>
                <a:cs typeface="Consolas"/>
              </a:rPr>
              <a:t> }}</a:t>
            </a:r>
            <a:r>
              <a:rPr lang="fr-FR" sz="2100" dirty="0" err="1">
                <a:latin typeface="Consolas"/>
                <a:ea typeface="Calibri"/>
                <a:cs typeface="Calibri"/>
              </a:rPr>
              <a:t>access</a:t>
            </a:r>
            <a:r>
              <a:rPr lang="fr-FR" sz="2100" dirty="0">
                <a:latin typeface="Consolas"/>
                <a:ea typeface="Calibri"/>
                <a:cs typeface="Calibri"/>
              </a:rPr>
              <a:t>/</a:t>
            </a:r>
            <a:r>
              <a:rPr lang="fr-FR" sz="2100" dirty="0" err="1">
                <a:latin typeface="Consolas"/>
                <a:ea typeface="Calibri"/>
                <a:cs typeface="Calibri"/>
              </a:rPr>
              <a:t>datafile</a:t>
            </a:r>
            <a:r>
              <a:rPr lang="fr-FR" sz="2100" dirty="0">
                <a:latin typeface="Consolas"/>
                <a:ea typeface="Calibri"/>
                <a:cs typeface="Calibri"/>
              </a:rPr>
              <a:t>/:</a:t>
            </a:r>
            <a:r>
              <a:rPr lang="fr-FR" sz="2100" dirty="0" err="1">
                <a:latin typeface="Consolas"/>
                <a:ea typeface="Calibri"/>
                <a:cs typeface="Calibri"/>
              </a:rPr>
              <a:t>persistentId</a:t>
            </a:r>
            <a:r>
              <a:rPr lang="fr-FR" sz="2100" dirty="0">
                <a:latin typeface="Consolas"/>
                <a:ea typeface="Calibri"/>
                <a:cs typeface="Calibri"/>
              </a:rPr>
              <a:t>/?</a:t>
            </a:r>
            <a:br>
              <a:rPr lang="fr-FR" sz="2100" dirty="0">
                <a:latin typeface="Consolas"/>
                <a:ea typeface="Calibri"/>
                <a:cs typeface="Calibri"/>
              </a:rPr>
            </a:br>
            <a:r>
              <a:rPr lang="fr-FR" sz="2100" dirty="0" err="1">
                <a:latin typeface="Consolas"/>
                <a:ea typeface="Calibri"/>
                <a:cs typeface="Calibri"/>
              </a:rPr>
              <a:t>persistentId</a:t>
            </a:r>
            <a:r>
              <a:rPr lang="fr-FR" sz="2100" dirty="0">
                <a:latin typeface="Consolas"/>
                <a:ea typeface="Calibri"/>
                <a:cs typeface="Calibri"/>
              </a:rPr>
              <a:t>=doi:</a:t>
            </a:r>
            <a:r>
              <a:rPr lang="fr-FR" sz="2100" b="1" dirty="0">
                <a:solidFill>
                  <a:srgbClr val="C55B28"/>
                </a:solidFill>
                <a:latin typeface="Consolas"/>
                <a:ea typeface="Calibri"/>
                <a:cs typeface="Calibri"/>
              </a:rPr>
              <a:t>10.57745/UQIFOB</a:t>
            </a:r>
            <a:r>
              <a:rPr lang="fr-FR" sz="2100" b="1" dirty="0">
                <a:solidFill>
                  <a:srgbClr val="337AB7"/>
                </a:solidFill>
                <a:latin typeface="Consolas"/>
              </a:rPr>
              <a:t/>
            </a:r>
            <a:br>
              <a:rPr lang="fr-FR" sz="2100" b="1" dirty="0">
                <a:solidFill>
                  <a:srgbClr val="337AB7"/>
                </a:solidFill>
                <a:latin typeface="Consolas"/>
              </a:rPr>
            </a:br>
            <a:r>
              <a:rPr lang="fr-FR" sz="2100" b="1" dirty="0">
                <a:latin typeface="Consolas"/>
              </a:rPr>
              <a:t>Verbe : GET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E8C280-EBA0-4348-845F-2B9BB32CE2E9}" type="slidenum">
              <a:rPr lang="en-US"/>
              <a:t>58</a:t>
            </a:fld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Métrique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idx="13"/>
          </p:nvPr>
        </p:nvSpPr>
        <p:spPr bwMode="auto">
          <a:xfrm>
            <a:off x="838200" y="2052312"/>
            <a:ext cx="10525125" cy="411299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 sz="2200">
                <a:latin typeface="Consolas"/>
                <a:ea typeface="Arial"/>
                <a:cs typeface="Arial"/>
              </a:rPr>
              <a:t>API = Metrics</a:t>
            </a:r>
            <a:endParaRPr sz="2200"/>
          </a:p>
          <a:p>
            <a:pPr marL="0" indent="0">
              <a:buNone/>
              <a:defRPr/>
            </a:pPr>
            <a:endParaRPr lang="fr-FR" sz="2200"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fr-FR" sz="2200">
                <a:latin typeface="Arial"/>
                <a:cs typeface="Arial"/>
              </a:rPr>
              <a:t>Cas d‘usage</a:t>
            </a:r>
            <a:endParaRPr sz="2200"/>
          </a:p>
          <a:p>
            <a:pPr>
              <a:defRPr/>
            </a:pPr>
            <a:r>
              <a:rPr lang="fr-FR" sz="2200">
                <a:latin typeface="Arial"/>
                <a:cs typeface="Arial"/>
              </a:rPr>
              <a:t>Récupérer des métriques sur le portail (créations, téléchargements…)</a:t>
            </a:r>
            <a:endParaRPr sz="2200"/>
          </a:p>
          <a:p>
            <a:pPr>
              <a:defRPr/>
            </a:pPr>
            <a:r>
              <a:rPr lang="fr-FR" sz="2200">
                <a:latin typeface="Arial"/>
                <a:cs typeface="Arial"/>
              </a:rPr>
              <a:t>Récupérer des métriques pour une collection</a:t>
            </a:r>
            <a:endParaRPr sz="2200"/>
          </a:p>
          <a:p>
            <a:pPr>
              <a:defRPr/>
            </a:pPr>
            <a:r>
              <a:rPr lang="fr-FR" sz="2200">
                <a:latin typeface="Arial"/>
                <a:cs typeface="Arial"/>
              </a:rPr>
              <a:t>Récupérer des métriques d’utilisation pour un jeu de données</a:t>
            </a:r>
            <a:endParaRPr sz="2200"/>
          </a:p>
          <a:p>
            <a:pPr marL="0" indent="0">
              <a:buNone/>
              <a:defRPr/>
            </a:pPr>
            <a:endParaRPr lang="fr-FR" sz="2200"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fr-FR" sz="2200">
                <a:latin typeface="Arial"/>
                <a:cs typeface="Arial"/>
              </a:rPr>
              <a:t>Point d‘attention à l‘usage :</a:t>
            </a:r>
            <a:endParaRPr sz="2200"/>
          </a:p>
          <a:p>
            <a:pPr>
              <a:defRPr/>
            </a:pPr>
            <a:r>
              <a:rPr lang="fr-FR" sz="2200">
                <a:latin typeface="Arial"/>
                <a:cs typeface="Arial"/>
              </a:rPr>
              <a:t>Données de bac à sable pas forcément renseignées</a:t>
            </a:r>
            <a:endParaRPr sz="2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645603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50F107A-7BCB-5163-F9C3-2D8D40C9E7FB}" type="slidenum">
              <a:rPr lang="en-US"/>
              <a:t>59</a:t>
            </a:fld>
            <a:endParaRPr lang="en-US"/>
          </a:p>
        </p:txBody>
      </p:sp>
      <p:sp>
        <p:nvSpPr>
          <p:cNvPr id="53085926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197" y="1019115"/>
            <a:ext cx="7894406" cy="365123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sz="2400">
                <a:latin typeface="Marianne"/>
                <a:cs typeface="Marianne"/>
              </a:rPr>
              <a:t>Exercice </a:t>
            </a:r>
            <a:r>
              <a:rPr lang="fr-FR" sz="2400">
                <a:latin typeface="Marianne"/>
                <a:cs typeface="Marianne"/>
              </a:rPr>
              <a:t>9</a:t>
            </a:r>
            <a:r>
              <a:rPr sz="2400">
                <a:latin typeface="Marianne"/>
                <a:cs typeface="Marianne"/>
              </a:rPr>
              <a:t> : Récupération de données métriques</a:t>
            </a:r>
          </a:p>
        </p:txBody>
      </p:sp>
      <p:sp>
        <p:nvSpPr>
          <p:cNvPr id="1259210897" name="Espace réservé du contenu 2"/>
          <p:cNvSpPr>
            <a:spLocks noGrp="1"/>
          </p:cNvSpPr>
          <p:nvPr>
            <p:ph idx="13"/>
          </p:nvPr>
        </p:nvSpPr>
        <p:spPr bwMode="auto">
          <a:xfrm>
            <a:off x="570523" y="1521353"/>
            <a:ext cx="11621478" cy="5054865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indent="0" algn="ctr">
              <a:buFont typeface="Arial"/>
              <a:buNone/>
              <a:defRPr/>
            </a:pPr>
            <a:endParaRPr lang="fr-FR" sz="900" b="1" i="0" u="sng" strike="noStrike" cap="none" spc="0" dirty="0">
              <a:solidFill>
                <a:schemeClr val="tx1"/>
              </a:solidFill>
              <a:ea typeface="Calibri"/>
            </a:endParaRPr>
          </a:p>
          <a:p>
            <a:pPr marL="0" indent="0" algn="ctr">
              <a:buFont typeface="Arial"/>
              <a:buNone/>
              <a:defRPr/>
            </a:pPr>
            <a:r>
              <a:rPr lang="fr-FR" b="1" i="0" strike="noStrike" cap="none" spc="0" dirty="0">
                <a:solidFill>
                  <a:schemeClr val="tx1"/>
                </a:solidFill>
                <a:ea typeface="Calibri"/>
              </a:rPr>
              <a:t>https://</a:t>
            </a:r>
            <a:r>
              <a:rPr lang="fr-FR" b="1" i="0" strike="noStrike" cap="none" spc="0" dirty="0" smtClean="0">
                <a:solidFill>
                  <a:schemeClr val="tx1"/>
                </a:solidFill>
                <a:ea typeface="Calibri"/>
              </a:rPr>
              <a:t>guides.dataverse.org/en/5.14/api/metrics.html</a:t>
            </a:r>
            <a:endParaRPr b="1" dirty="0"/>
          </a:p>
          <a:p>
            <a:pPr marL="0" indent="0">
              <a:buFont typeface="Arial"/>
              <a:buNone/>
              <a:defRPr/>
            </a:pPr>
            <a:endParaRPr sz="2200" dirty="0"/>
          </a:p>
          <a:p>
            <a:pPr marL="0" indent="0">
              <a:buNone/>
              <a:defRPr/>
            </a:pPr>
            <a:r>
              <a:rPr lang="fr-FR" sz="2200" dirty="0">
                <a:latin typeface="Marianne"/>
              </a:rPr>
              <a:t>9.</a:t>
            </a:r>
            <a:r>
              <a:rPr sz="2200" dirty="0">
                <a:latin typeface="Marianne"/>
              </a:rPr>
              <a:t>a </a:t>
            </a:r>
            <a:r>
              <a:rPr sz="2200" dirty="0" err="1">
                <a:latin typeface="Marianne"/>
              </a:rPr>
              <a:t>Métriques</a:t>
            </a:r>
            <a:r>
              <a:rPr sz="2200" dirty="0">
                <a:latin typeface="Marianne"/>
              </a:rPr>
              <a:t> de </a:t>
            </a:r>
            <a:r>
              <a:rPr sz="2200" dirty="0" err="1">
                <a:latin typeface="Marianne"/>
              </a:rPr>
              <a:t>téléchargements</a:t>
            </a:r>
            <a:r>
              <a:rPr sz="2200" dirty="0">
                <a:latin typeface="Marianne"/>
              </a:rPr>
              <a:t> de </a:t>
            </a:r>
            <a:r>
              <a:rPr sz="2200" dirty="0" err="1">
                <a:latin typeface="Marianne"/>
              </a:rPr>
              <a:t>l’entrepôt</a:t>
            </a:r>
            <a:endParaRPr sz="2200" dirty="0">
              <a:latin typeface="Marianne"/>
            </a:endParaRPr>
          </a:p>
          <a:p>
            <a:pPr marL="0" indent="0">
              <a:buFont typeface="Arial"/>
              <a:buNone/>
              <a:defRPr/>
            </a:pPr>
            <a:endParaRPr sz="2200" dirty="0">
              <a:latin typeface="Marianne"/>
            </a:endParaRPr>
          </a:p>
          <a:p>
            <a:pPr marL="0" indent="0">
              <a:buNone/>
              <a:defRPr/>
            </a:pPr>
            <a:r>
              <a:rPr lang="fr-FR" sz="2200" dirty="0">
                <a:latin typeface="Marianne"/>
              </a:rPr>
              <a:t>9.</a:t>
            </a:r>
            <a:r>
              <a:rPr sz="2200" dirty="0">
                <a:latin typeface="Marianne"/>
              </a:rPr>
              <a:t>b </a:t>
            </a:r>
            <a:r>
              <a:rPr sz="2200" dirty="0" err="1">
                <a:latin typeface="Marianne"/>
              </a:rPr>
              <a:t>Métrique</a:t>
            </a:r>
            <a:r>
              <a:rPr lang="fr-FR" sz="2200" dirty="0">
                <a:latin typeface="Marianne"/>
              </a:rPr>
              <a:t>s</a:t>
            </a:r>
            <a:r>
              <a:rPr sz="2200" dirty="0">
                <a:latin typeface="Marianne"/>
              </a:rPr>
              <a:t> de </a:t>
            </a:r>
            <a:r>
              <a:rPr sz="2200" dirty="0" err="1">
                <a:latin typeface="Marianne"/>
              </a:rPr>
              <a:t>téléchargements</a:t>
            </a:r>
            <a:r>
              <a:rPr sz="2200" dirty="0">
                <a:latin typeface="Marianne"/>
              </a:rPr>
              <a:t> </a:t>
            </a:r>
            <a:r>
              <a:rPr sz="2200" dirty="0" err="1">
                <a:latin typeface="Marianne"/>
              </a:rPr>
              <a:t>d’une</a:t>
            </a:r>
            <a:r>
              <a:rPr sz="2200" dirty="0">
                <a:latin typeface="Marianne"/>
              </a:rPr>
              <a:t> collection par </a:t>
            </a:r>
            <a:r>
              <a:rPr sz="2200" dirty="0" err="1">
                <a:latin typeface="Marianne"/>
              </a:rPr>
              <a:t>mois</a:t>
            </a:r>
            <a:r>
              <a:rPr lang="fr-FR" sz="2200" dirty="0">
                <a:latin typeface="Marianne"/>
              </a:rPr>
              <a:t> ( </a:t>
            </a:r>
            <a:r>
              <a:rPr lang="fr-FR" sz="2200" dirty="0" err="1">
                <a:latin typeface="Consolas"/>
              </a:rPr>
              <a:t>monthly</a:t>
            </a:r>
            <a:r>
              <a:rPr lang="fr-FR" sz="2200" dirty="0">
                <a:latin typeface="Consolas"/>
              </a:rPr>
              <a:t> </a:t>
            </a:r>
            <a:r>
              <a:rPr lang="fr-FR" sz="2200" dirty="0">
                <a:latin typeface="Marianne"/>
              </a:rPr>
              <a:t>)</a:t>
            </a:r>
            <a:endParaRPr sz="2200" dirty="0">
              <a:latin typeface="Marianne"/>
            </a:endParaRPr>
          </a:p>
          <a:p>
            <a:pPr marL="0" indent="0">
              <a:buFont typeface="Arial"/>
              <a:buNone/>
              <a:defRPr/>
            </a:pPr>
            <a:endParaRPr sz="2200" dirty="0">
              <a:latin typeface="Marianne"/>
            </a:endParaRPr>
          </a:p>
          <a:p>
            <a:pPr marL="0" indent="0">
              <a:buNone/>
              <a:defRPr/>
            </a:pPr>
            <a:r>
              <a:rPr lang="fr-FR" sz="2200" dirty="0">
                <a:latin typeface="Marianne"/>
              </a:rPr>
              <a:t>9.</a:t>
            </a:r>
            <a:r>
              <a:rPr sz="2200" dirty="0">
                <a:latin typeface="Marianne"/>
              </a:rPr>
              <a:t>c </a:t>
            </a:r>
            <a:r>
              <a:rPr sz="2200" dirty="0" err="1">
                <a:latin typeface="Marianne"/>
              </a:rPr>
              <a:t>Métrique</a:t>
            </a:r>
            <a:r>
              <a:rPr lang="fr-FR" sz="2200" dirty="0">
                <a:latin typeface="Marianne"/>
              </a:rPr>
              <a:t>s</a:t>
            </a:r>
            <a:r>
              <a:rPr sz="2200" dirty="0">
                <a:latin typeface="Marianne"/>
              </a:rPr>
              <a:t> de </a:t>
            </a:r>
            <a:r>
              <a:rPr sz="2200" dirty="0" err="1">
                <a:latin typeface="Marianne"/>
              </a:rPr>
              <a:t>téléchargements</a:t>
            </a:r>
            <a:r>
              <a:rPr sz="2200" dirty="0">
                <a:latin typeface="Marianne"/>
              </a:rPr>
              <a:t> </a:t>
            </a:r>
            <a:r>
              <a:rPr sz="2200" dirty="0" err="1">
                <a:latin typeface="Marianne"/>
              </a:rPr>
              <a:t>dans</a:t>
            </a:r>
            <a:r>
              <a:rPr sz="2200" dirty="0">
                <a:latin typeface="Marianne"/>
              </a:rPr>
              <a:t> </a:t>
            </a:r>
            <a:r>
              <a:rPr sz="2200" dirty="0" err="1">
                <a:latin typeface="Marianne"/>
              </a:rPr>
              <a:t>une</a:t>
            </a:r>
            <a:r>
              <a:rPr sz="2200" dirty="0">
                <a:latin typeface="Marianne"/>
              </a:rPr>
              <a:t> collection par </a:t>
            </a:r>
            <a:r>
              <a:rPr sz="2200" dirty="0" err="1">
                <a:latin typeface="Marianne"/>
              </a:rPr>
              <a:t>thématique</a:t>
            </a:r>
            <a:r>
              <a:rPr lang="fr-FR" sz="2200" dirty="0">
                <a:latin typeface="Marianne"/>
              </a:rPr>
              <a:t> ( </a:t>
            </a:r>
            <a:r>
              <a:rPr lang="fr-FR" sz="2200" dirty="0" err="1">
                <a:latin typeface="Consolas"/>
                <a:ea typeface="Consolas"/>
                <a:cs typeface="Consolas"/>
              </a:rPr>
              <a:t>bySubject</a:t>
            </a:r>
            <a:r>
              <a:rPr lang="fr-FR" sz="2200" dirty="0">
                <a:latin typeface="Consolas"/>
                <a:ea typeface="Consolas"/>
                <a:cs typeface="Consolas"/>
              </a:rPr>
              <a:t> </a:t>
            </a:r>
            <a:r>
              <a:rPr lang="fr-FR" sz="2200" dirty="0">
                <a:latin typeface="Marianne"/>
              </a:rPr>
              <a:t>)</a:t>
            </a:r>
            <a:endParaRPr sz="2200" dirty="0">
              <a:latin typeface="Marianne"/>
            </a:endParaRPr>
          </a:p>
          <a:p>
            <a:pPr marL="0" indent="0">
              <a:buFont typeface="Arial"/>
              <a:buNone/>
              <a:defRPr/>
            </a:pPr>
            <a:endParaRPr sz="2200" dirty="0">
              <a:latin typeface="Marianne"/>
            </a:endParaRPr>
          </a:p>
          <a:p>
            <a:pPr marL="0" indent="0">
              <a:buNone/>
              <a:defRPr/>
            </a:pPr>
            <a:r>
              <a:rPr lang="fr-FR" sz="2200" dirty="0">
                <a:latin typeface="Marianne"/>
              </a:rPr>
              <a:t>9.d</a:t>
            </a:r>
            <a:r>
              <a:rPr sz="2200" dirty="0">
                <a:latin typeface="Marianne"/>
              </a:rPr>
              <a:t> </a:t>
            </a:r>
            <a:r>
              <a:rPr sz="2200" dirty="0" err="1">
                <a:latin typeface="Marianne"/>
              </a:rPr>
              <a:t>Métrique</a:t>
            </a:r>
            <a:r>
              <a:rPr lang="fr-FR" sz="2200" dirty="0">
                <a:latin typeface="Marianne"/>
              </a:rPr>
              <a:t>s</a:t>
            </a:r>
            <a:r>
              <a:rPr sz="2200" dirty="0">
                <a:latin typeface="Marianne"/>
              </a:rPr>
              <a:t> de </a:t>
            </a:r>
            <a:r>
              <a:rPr sz="2200" dirty="0" err="1">
                <a:latin typeface="Marianne"/>
              </a:rPr>
              <a:t>téléchargements</a:t>
            </a:r>
            <a:r>
              <a:rPr sz="2200" dirty="0">
                <a:latin typeface="Marianne"/>
              </a:rPr>
              <a:t> </a:t>
            </a:r>
            <a:r>
              <a:rPr sz="2200" dirty="0" err="1">
                <a:latin typeface="Marianne"/>
              </a:rPr>
              <a:t>uniques</a:t>
            </a:r>
            <a:r>
              <a:rPr sz="2200" dirty="0">
                <a:latin typeface="Marianne"/>
              </a:rPr>
              <a:t> des </a:t>
            </a:r>
            <a:r>
              <a:rPr sz="2200" dirty="0" err="1">
                <a:latin typeface="Marianne"/>
              </a:rPr>
              <a:t>fichiers</a:t>
            </a:r>
            <a:r>
              <a:rPr sz="2200" dirty="0">
                <a:latin typeface="Marianne"/>
              </a:rPr>
              <a:t>, par </a:t>
            </a:r>
            <a:r>
              <a:rPr sz="2200" dirty="0" err="1">
                <a:latin typeface="Marianne"/>
              </a:rPr>
              <a:t>mois</a:t>
            </a:r>
            <a:r>
              <a:rPr sz="2200" dirty="0">
                <a:latin typeface="Marianne"/>
              </a:rPr>
              <a:t>, </a:t>
            </a:r>
            <a:r>
              <a:rPr sz="2200" dirty="0" err="1">
                <a:latin typeface="Marianne"/>
              </a:rPr>
              <a:t>dans</a:t>
            </a:r>
            <a:r>
              <a:rPr sz="2200" dirty="0">
                <a:latin typeface="Marianne"/>
              </a:rPr>
              <a:t> </a:t>
            </a:r>
            <a:r>
              <a:rPr sz="2200" dirty="0" err="1">
                <a:latin typeface="Marianne"/>
              </a:rPr>
              <a:t>une</a:t>
            </a:r>
            <a:r>
              <a:rPr sz="2200" dirty="0">
                <a:latin typeface="Marianne"/>
              </a:rPr>
              <a:t> collection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78175826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19FEC60-3727-D4DC-00AD-1818CB159F12}" type="slidenum">
              <a:rPr lang="fr-FR"/>
              <a:t>6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5"/>
          </p:nvPr>
        </p:nvSpPr>
        <p:spPr bwMode="auto">
          <a:xfrm>
            <a:off x="838198" y="1367836"/>
            <a:ext cx="8882271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Dataverse, moteur de l’entrepôt et du catalogue</a:t>
            </a:r>
            <a:endParaRPr/>
          </a:p>
        </p:txBody>
      </p:sp>
      <p:sp>
        <p:nvSpPr>
          <p:cNvPr id="11" name="Espace réservé du contenu 2"/>
          <p:cNvSpPr txBox="1">
            <a:spLocks noGrp="1"/>
          </p:cNvSpPr>
          <p:nvPr>
            <p:ph idx="16"/>
          </p:nvPr>
        </p:nvSpPr>
        <p:spPr bwMode="auto">
          <a:xfrm>
            <a:off x="7990761" y="2339635"/>
            <a:ext cx="4019527" cy="4018829"/>
          </a:xfrm>
          <a:prstGeom prst="rect">
            <a:avLst/>
          </a:prstGeo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171450" indent="-171450" algn="l" defTabSz="6858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b="1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u="sng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/>
              <a:buNone/>
              <a:defRPr/>
            </a:pPr>
            <a:r>
              <a:rPr lang="fr-FR" sz="2400" dirty="0" smtClean="0">
                <a:latin typeface="Arial"/>
                <a:cs typeface="Arial"/>
              </a:rPr>
              <a:t>Projet </a:t>
            </a:r>
            <a:r>
              <a:rPr lang="fr-FR" sz="2400" dirty="0">
                <a:latin typeface="Arial"/>
                <a:cs typeface="Arial"/>
              </a:rPr>
              <a:t>Open Source</a:t>
            </a:r>
            <a:endParaRPr sz="2400" dirty="0"/>
          </a:p>
          <a:p>
            <a:pPr marL="0" indent="0">
              <a:lnSpc>
                <a:spcPct val="200000"/>
              </a:lnSpc>
              <a:buFont typeface="Arial"/>
              <a:buNone/>
              <a:defRPr/>
            </a:pPr>
            <a:r>
              <a:rPr lang="fr-FR" sz="2400" dirty="0">
                <a:latin typeface="Arial"/>
                <a:cs typeface="Arial"/>
              </a:rPr>
              <a:t>Conçu par Harvard</a:t>
            </a:r>
            <a:endParaRPr sz="2400" dirty="0"/>
          </a:p>
          <a:p>
            <a:pPr marL="0" indent="0">
              <a:lnSpc>
                <a:spcPct val="200000"/>
              </a:lnSpc>
              <a:buFont typeface="Arial"/>
              <a:buNone/>
              <a:defRPr/>
            </a:pPr>
            <a:r>
              <a:rPr lang="fr-FR" sz="2400" dirty="0">
                <a:latin typeface="Arial"/>
                <a:cs typeface="Arial"/>
              </a:rPr>
              <a:t>34 Institutions (18 pays)</a:t>
            </a:r>
            <a:br>
              <a:rPr lang="fr-FR" sz="2400" dirty="0">
                <a:latin typeface="Arial"/>
                <a:cs typeface="Arial"/>
              </a:rPr>
            </a:br>
            <a:r>
              <a:rPr lang="fr-FR" sz="2400" dirty="0">
                <a:latin typeface="Arial"/>
                <a:cs typeface="Arial"/>
              </a:rPr>
              <a:t>dans la gouvernance</a:t>
            </a:r>
            <a:br>
              <a:rPr lang="fr-FR" sz="2400" dirty="0">
                <a:latin typeface="Arial"/>
                <a:cs typeface="Arial"/>
              </a:rPr>
            </a:br>
            <a:r>
              <a:rPr lang="fr-FR" sz="2400" dirty="0">
                <a:latin typeface="Arial"/>
                <a:cs typeface="Arial"/>
              </a:rPr>
              <a:t>(dont INRAE et le CNRS)</a:t>
            </a:r>
            <a:endParaRPr sz="2400" dirty="0"/>
          </a:p>
        </p:txBody>
      </p:sp>
      <p:pic>
        <p:nvPicPr>
          <p:cNvPr id="12" name="Espace réservé du contenu 1">
            <a:hlinkClick r:id="rId2"/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424222" y="1681037"/>
            <a:ext cx="3152603" cy="1024101"/>
          </a:xfrm>
          <a:prstGeom prst="rect">
            <a:avLst/>
          </a:prstGeom>
        </p:spPr>
      </p:pic>
      <p:pic>
        <p:nvPicPr>
          <p:cNvPr id="24" name="Picture 4" descr="RÃ©sultat de recherche d'images pour &quot;harvard&quot;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7265333" y="3318270"/>
            <a:ext cx="735138" cy="735138"/>
          </a:xfrm>
          <a:prstGeom prst="rect">
            <a:avLst/>
          </a:prstGeom>
          <a:noFill/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265333" y="2474375"/>
            <a:ext cx="735138" cy="735138"/>
          </a:xfrm>
          <a:prstGeom prst="rect">
            <a:avLst/>
          </a:prstGeom>
        </p:spPr>
      </p:pic>
      <p:pic>
        <p:nvPicPr>
          <p:cNvPr id="43" name="Graphique 2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265333" y="4123084"/>
            <a:ext cx="735138" cy="770256"/>
          </a:xfrm>
          <a:prstGeom prst="rect">
            <a:avLst/>
          </a:prstGeom>
        </p:spPr>
      </p:pic>
      <p:sp>
        <p:nvSpPr>
          <p:cNvPr id="17" name=" 2143127214"/>
          <p:cNvSpPr/>
          <p:nvPr/>
        </p:nvSpPr>
        <p:spPr bwMode="auto">
          <a:xfrm>
            <a:off x="218831" y="6240112"/>
            <a:ext cx="6937189" cy="274679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Source : </a:t>
            </a:r>
            <a:r>
              <a:rPr sz="1200" u="sng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hlinkClick r:id="rId2" tooltip="https://dataverse.org/"/>
              </a:rPr>
              <a:t>https://dataverse.org/</a:t>
            </a:r>
            <a:r>
              <a:rPr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- </a:t>
            </a:r>
            <a:r>
              <a:rPr lang="fr-FR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11</a:t>
            </a:r>
            <a:r>
              <a:rPr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/</a:t>
            </a:r>
            <a:r>
              <a:rPr lang="fr-FR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04</a:t>
            </a:r>
            <a:r>
              <a:rPr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/202</a:t>
            </a:r>
            <a:r>
              <a:rPr lang="fr-FR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4" y="2222605"/>
            <a:ext cx="7012087" cy="401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4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6664870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CA3A129-BA96-28CA-03FE-D73FD083853B}" type="slidenum">
              <a:rPr lang="en-US"/>
              <a:t>60</a:t>
            </a:fld>
            <a:endParaRPr lang="en-US"/>
          </a:p>
        </p:txBody>
      </p:sp>
      <p:sp>
        <p:nvSpPr>
          <p:cNvPr id="202811756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197" y="1482135"/>
            <a:ext cx="6306543" cy="365123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sz="2400">
                <a:latin typeface="Marianne"/>
                <a:cs typeface="Marianne"/>
              </a:rPr>
              <a:t>Correction </a:t>
            </a:r>
            <a:r>
              <a:rPr lang="fr-FR" sz="2400">
                <a:latin typeface="Marianne"/>
                <a:cs typeface="Marianne"/>
              </a:rPr>
              <a:t>9</a:t>
            </a:r>
            <a:endParaRPr sz="2400">
              <a:latin typeface="Marianne"/>
              <a:cs typeface="Marianne"/>
            </a:endParaRPr>
          </a:p>
        </p:txBody>
      </p:sp>
      <p:sp>
        <p:nvSpPr>
          <p:cNvPr id="2081288045" name="Espace réservé du contenu 2"/>
          <p:cNvSpPr>
            <a:spLocks noGrp="1"/>
          </p:cNvSpPr>
          <p:nvPr>
            <p:ph idx="13"/>
          </p:nvPr>
        </p:nvSpPr>
        <p:spPr bwMode="auto"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indent="0">
              <a:buNone/>
              <a:defRPr/>
            </a:pPr>
            <a:r>
              <a:rPr lang="fr-FR" sz="2200">
                <a:latin typeface="Marianne"/>
              </a:rPr>
              <a:t>9.a Tous téléchargements</a:t>
            </a:r>
          </a:p>
          <a:p>
            <a:pPr marL="0" indent="0">
              <a:buFont typeface="Arial"/>
              <a:buNone/>
              <a:defRPr/>
            </a:pPr>
            <a:endParaRPr lang="fr-FR" sz="2200">
              <a:latin typeface="Consolas"/>
            </a:endParaRPr>
          </a:p>
          <a:p>
            <a:pPr marL="0" indent="0">
              <a:buNone/>
              <a:defRPr/>
            </a:pPr>
            <a:endParaRPr lang="fr-FR" sz="2200">
              <a:latin typeface="Consolas"/>
            </a:endParaRPr>
          </a:p>
          <a:p>
            <a:pPr marL="0" indent="0">
              <a:buNone/>
              <a:defRPr/>
            </a:pPr>
            <a:endParaRPr lang="fr-FR" sz="2200">
              <a:latin typeface="Consolas"/>
            </a:endParaRPr>
          </a:p>
          <a:p>
            <a:pPr marL="0" indent="0">
              <a:buNone/>
              <a:defRPr/>
            </a:pPr>
            <a:r>
              <a:rPr lang="fr-FR" sz="2200">
                <a:latin typeface="Marianne"/>
              </a:rPr>
              <a:t>9.b Téléchargements mensuels dans une collection</a:t>
            </a:r>
          </a:p>
          <a:p>
            <a:pPr marL="0" indent="0">
              <a:buFont typeface="Arial"/>
              <a:buNone/>
              <a:defRPr/>
            </a:pPr>
            <a:endParaRPr lang="fr-FR" sz="2200">
              <a:latin typeface="Consolas"/>
            </a:endParaRPr>
          </a:p>
          <a:p>
            <a:pPr marL="0" indent="0">
              <a:buFont typeface="Arial"/>
              <a:buNone/>
              <a:defRPr/>
            </a:pPr>
            <a:endParaRPr lang="fr-FR" sz="2200">
              <a:latin typeface="Consolas"/>
            </a:endParaRPr>
          </a:p>
        </p:txBody>
      </p:sp>
      <p:sp>
        <p:nvSpPr>
          <p:cNvPr id="7" name="ZoneTexte 6"/>
          <p:cNvSpPr txBox="1"/>
          <p:nvPr/>
        </p:nvSpPr>
        <p:spPr bwMode="auto">
          <a:xfrm>
            <a:off x="252406" y="2371712"/>
            <a:ext cx="11015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200" b="1">
                <a:solidFill>
                  <a:srgbClr val="337AB7"/>
                </a:solidFill>
                <a:latin typeface="Consolas"/>
                <a:ea typeface="Consolas"/>
                <a:cs typeface="Consolas"/>
              </a:rPr>
              <a:t>{{ _.base_url }}</a:t>
            </a:r>
            <a:r>
              <a:rPr lang="fr-FR" sz="2200">
                <a:latin typeface="Consolas"/>
                <a:ea typeface="Consolas"/>
                <a:cs typeface="Consolas"/>
              </a:rPr>
              <a:t>info/metrics/downloads</a:t>
            </a:r>
          </a:p>
          <a:p>
            <a:pPr>
              <a:defRPr/>
            </a:pPr>
            <a:r>
              <a:rPr lang="fr-FR" sz="2200">
                <a:latin typeface="Consolas"/>
                <a:ea typeface="Consolas"/>
                <a:cs typeface="Consolas"/>
              </a:rPr>
              <a:t>Verbe : GET</a:t>
            </a:r>
          </a:p>
        </p:txBody>
      </p:sp>
      <p:sp>
        <p:nvSpPr>
          <p:cNvPr id="8" name="ZoneTexte 7"/>
          <p:cNvSpPr txBox="1"/>
          <p:nvPr/>
        </p:nvSpPr>
        <p:spPr bwMode="auto">
          <a:xfrm>
            <a:off x="144924" y="4231772"/>
            <a:ext cx="110156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200" b="1">
                <a:solidFill>
                  <a:srgbClr val="337AB7"/>
                </a:solidFill>
                <a:latin typeface="Consolas"/>
                <a:ea typeface="Consolas"/>
                <a:cs typeface="Consolas"/>
              </a:rPr>
              <a:t>{{ _.base_url }}</a:t>
            </a:r>
            <a:r>
              <a:rPr lang="fr-FR" sz="2200">
                <a:latin typeface="Consolas"/>
                <a:ea typeface="Consolas"/>
                <a:cs typeface="Consolas"/>
              </a:rPr>
              <a:t>info/metrics/downloads/monthly?</a:t>
            </a:r>
            <a:br>
              <a:rPr lang="fr-FR" sz="2200">
                <a:latin typeface="Consolas"/>
                <a:ea typeface="Consolas"/>
                <a:cs typeface="Consolas"/>
              </a:rPr>
            </a:br>
            <a:r>
              <a:rPr lang="fr-FR" sz="2200">
                <a:latin typeface="Consolas"/>
                <a:ea typeface="Consolas"/>
                <a:cs typeface="Consolas"/>
              </a:rPr>
              <a:t>parentAlias=</a:t>
            </a:r>
            <a:r>
              <a:rPr lang="fr-FR" sz="2200" b="1">
                <a:solidFill>
                  <a:srgbClr val="C55B28"/>
                </a:solidFill>
                <a:latin typeface="Consolas"/>
                <a:ea typeface="Consolas"/>
                <a:cs typeface="Consolas"/>
              </a:rPr>
              <a:t>{alias_du_dataverse}</a:t>
            </a:r>
            <a:endParaRPr/>
          </a:p>
          <a:p>
            <a:pPr>
              <a:defRPr/>
            </a:pPr>
            <a:r>
              <a:rPr lang="fr-FR" sz="2200">
                <a:latin typeface="Consolas"/>
              </a:rPr>
              <a:t>Verbe : GET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6664870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CA3A129-BA96-28CA-03FE-D73FD083853B}" type="slidenum">
              <a:rPr lang="en-US"/>
              <a:t>61</a:t>
            </a:fld>
            <a:endParaRPr lang="en-US"/>
          </a:p>
        </p:txBody>
      </p:sp>
      <p:sp>
        <p:nvSpPr>
          <p:cNvPr id="202811756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197" y="1482135"/>
            <a:ext cx="6306543" cy="365123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sz="2400">
                <a:latin typeface="Marianne"/>
                <a:cs typeface="Marianne"/>
              </a:rPr>
              <a:t>Correction </a:t>
            </a:r>
            <a:r>
              <a:rPr lang="fr-FR" sz="2400">
                <a:latin typeface="Marianne"/>
                <a:cs typeface="Marianne"/>
              </a:rPr>
              <a:t>9.bis</a:t>
            </a:r>
            <a:endParaRPr sz="2400">
              <a:latin typeface="Marianne"/>
              <a:cs typeface="Marianne"/>
            </a:endParaRPr>
          </a:p>
        </p:txBody>
      </p:sp>
      <p:sp>
        <p:nvSpPr>
          <p:cNvPr id="2081288045" name="Espace réservé du contenu 2"/>
          <p:cNvSpPr>
            <a:spLocks noGrp="1"/>
          </p:cNvSpPr>
          <p:nvPr>
            <p:ph idx="13"/>
          </p:nvPr>
        </p:nvSpPr>
        <p:spPr bwMode="auto"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indent="0">
              <a:buNone/>
              <a:defRPr/>
            </a:pPr>
            <a:r>
              <a:rPr lang="fr-FR" sz="2200">
                <a:latin typeface="Marianne"/>
              </a:rPr>
              <a:t>9.c Téléchargements dans une collection par thématique</a:t>
            </a:r>
            <a:endParaRPr/>
          </a:p>
          <a:p>
            <a:pPr marL="0" indent="0">
              <a:buFont typeface="Arial"/>
              <a:buNone/>
              <a:defRPr/>
            </a:pPr>
            <a:endParaRPr lang="fr-FR" sz="2200">
              <a:latin typeface="Consolas"/>
            </a:endParaRPr>
          </a:p>
          <a:p>
            <a:pPr marL="0" indent="0">
              <a:buFont typeface="Arial"/>
              <a:buNone/>
              <a:defRPr/>
            </a:pPr>
            <a:endParaRPr lang="fr-FR" sz="2200">
              <a:latin typeface="Consolas"/>
            </a:endParaRPr>
          </a:p>
          <a:p>
            <a:pPr marL="0" indent="0">
              <a:buFont typeface="Arial"/>
              <a:buNone/>
              <a:defRPr/>
            </a:pPr>
            <a:endParaRPr lang="fr-FR" sz="2200">
              <a:latin typeface="Consolas"/>
            </a:endParaRPr>
          </a:p>
          <a:p>
            <a:pPr marL="0" indent="0">
              <a:buFont typeface="Arial"/>
              <a:buNone/>
              <a:defRPr/>
            </a:pPr>
            <a:endParaRPr lang="fr-FR" sz="2200">
              <a:latin typeface="Consolas"/>
            </a:endParaRPr>
          </a:p>
          <a:p>
            <a:pPr marL="0" indent="0">
              <a:buNone/>
              <a:defRPr/>
            </a:pPr>
            <a:r>
              <a:rPr lang="fr-FR" sz="2200">
                <a:latin typeface="Marianne"/>
              </a:rPr>
              <a:t>9.d Téléchargements uniques, par mois, dans une collection</a:t>
            </a:r>
          </a:p>
        </p:txBody>
      </p:sp>
      <p:sp>
        <p:nvSpPr>
          <p:cNvPr id="9" name="ZoneTexte 8"/>
          <p:cNvSpPr txBox="1"/>
          <p:nvPr/>
        </p:nvSpPr>
        <p:spPr bwMode="auto">
          <a:xfrm>
            <a:off x="347660" y="2670523"/>
            <a:ext cx="110156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200" b="1">
                <a:solidFill>
                  <a:srgbClr val="337AB7"/>
                </a:solidFill>
                <a:latin typeface="Consolas"/>
                <a:ea typeface="Consolas"/>
                <a:cs typeface="Consolas"/>
              </a:rPr>
              <a:t>{{ _.base_url }}</a:t>
            </a:r>
            <a:r>
              <a:rPr lang="fr-FR" sz="2200">
                <a:latin typeface="Consolas"/>
                <a:ea typeface="Consolas"/>
                <a:cs typeface="Consolas"/>
              </a:rPr>
              <a:t>info/metrics/dataverses/bySubject?</a:t>
            </a:r>
            <a:endParaRPr/>
          </a:p>
          <a:p>
            <a:pPr>
              <a:defRPr/>
            </a:pPr>
            <a:r>
              <a:rPr lang="fr-FR" sz="2200">
                <a:latin typeface="Consolas"/>
                <a:ea typeface="Consolas"/>
                <a:cs typeface="Consolas"/>
              </a:rPr>
              <a:t>parentAlias=</a:t>
            </a:r>
            <a:r>
              <a:rPr lang="fr-FR" sz="2200" b="1">
                <a:solidFill>
                  <a:srgbClr val="C55B28"/>
                </a:solidFill>
                <a:latin typeface="Consolas"/>
                <a:ea typeface="Consolas"/>
                <a:cs typeface="Consolas"/>
              </a:rPr>
              <a:t>{alias_du_dataverse}</a:t>
            </a:r>
            <a:br>
              <a:rPr lang="fr-FR" sz="2200" b="1">
                <a:solidFill>
                  <a:srgbClr val="C55B28"/>
                </a:solidFill>
                <a:latin typeface="Consolas"/>
                <a:ea typeface="Consolas"/>
                <a:cs typeface="Consolas"/>
              </a:rPr>
            </a:br>
            <a:r>
              <a:rPr lang="fr-FR" sz="2200">
                <a:latin typeface="Consolas"/>
                <a:ea typeface="Consolas"/>
                <a:cs typeface="Consolas"/>
              </a:rPr>
              <a:t>Verbe : GET</a:t>
            </a:r>
            <a:endParaRPr lang="fr-FR" sz="2200" b="1">
              <a:solidFill>
                <a:srgbClr val="C55B28"/>
              </a:solidFill>
              <a:latin typeface="Consolas"/>
              <a:cs typeface="Consolas"/>
            </a:endParaRPr>
          </a:p>
        </p:txBody>
      </p:sp>
      <p:sp>
        <p:nvSpPr>
          <p:cNvPr id="10" name="ZoneTexte 9"/>
          <p:cNvSpPr txBox="1"/>
          <p:nvPr/>
        </p:nvSpPr>
        <p:spPr bwMode="auto">
          <a:xfrm>
            <a:off x="347660" y="4730526"/>
            <a:ext cx="110156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200" b="1">
                <a:solidFill>
                  <a:srgbClr val="337AB7"/>
                </a:solidFill>
                <a:latin typeface="Consolas"/>
                <a:ea typeface="Consolas"/>
                <a:cs typeface="Consolas"/>
              </a:rPr>
              <a:t>{{ _.base_url }}</a:t>
            </a:r>
            <a:r>
              <a:rPr lang="fr-FR" sz="2200">
                <a:latin typeface="Consolas"/>
                <a:ea typeface="Consolas"/>
                <a:cs typeface="Consolas"/>
              </a:rPr>
              <a:t>info/metrics/uniquedownloads/monthly?</a:t>
            </a:r>
            <a:endParaRPr/>
          </a:p>
          <a:p>
            <a:pPr>
              <a:defRPr/>
            </a:pPr>
            <a:r>
              <a:rPr lang="fr-FR" sz="2200">
                <a:latin typeface="Consolas"/>
                <a:ea typeface="Consolas"/>
                <a:cs typeface="Consolas"/>
              </a:rPr>
              <a:t>parentAlias=</a:t>
            </a:r>
            <a:r>
              <a:rPr lang="fr-FR" sz="2200" b="1">
                <a:solidFill>
                  <a:srgbClr val="C55B28"/>
                </a:solidFill>
                <a:latin typeface="Consolas"/>
                <a:ea typeface="Consolas"/>
                <a:cs typeface="Consolas"/>
              </a:rPr>
              <a:t>{id_de_collection}</a:t>
            </a:r>
            <a:br>
              <a:rPr lang="fr-FR" sz="2200" b="1">
                <a:solidFill>
                  <a:srgbClr val="C55B28"/>
                </a:solidFill>
                <a:latin typeface="Consolas"/>
                <a:ea typeface="Consolas"/>
                <a:cs typeface="Consolas"/>
              </a:rPr>
            </a:br>
            <a:r>
              <a:rPr lang="fr-FR" sz="2200">
                <a:latin typeface="Consolas"/>
                <a:ea typeface="Consolas"/>
                <a:cs typeface="Consolas"/>
              </a:rPr>
              <a:t>Verbe : GET</a:t>
            </a:r>
            <a:endParaRPr lang="fr-FR" sz="2200" b="1">
              <a:solidFill>
                <a:srgbClr val="C55B28"/>
              </a:solidFill>
              <a:latin typeface="Consolas"/>
              <a:cs typeface="Consola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marL="0" indent="0" algn="ctr">
              <a:buNone/>
              <a:defRPr/>
            </a:pPr>
            <a:endParaRPr lang="fr-FR" sz="4800" b="1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 algn="ctr">
              <a:buNone/>
              <a:defRPr/>
            </a:pPr>
            <a:r>
              <a:rPr lang="fr-FR" sz="5400" b="1">
                <a:solidFill>
                  <a:schemeClr val="bg1"/>
                </a:solidFill>
                <a:latin typeface="Arial"/>
                <a:cs typeface="Arial"/>
              </a:rPr>
              <a:t>Merci</a:t>
            </a:r>
            <a:endParaRPr/>
          </a:p>
          <a:p>
            <a:pPr marL="0" indent="0" algn="ctr">
              <a:buNone/>
              <a:defRPr/>
            </a:pPr>
            <a:r>
              <a:rPr lang="fr-FR" sz="5400" b="1">
                <a:solidFill>
                  <a:schemeClr val="bg1"/>
                </a:solidFill>
                <a:latin typeface="Arial"/>
                <a:cs typeface="Arial"/>
              </a:rPr>
              <a:t>pour votre écoute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Image 7">
            <a:hlinkClick r:id="rId2"/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63352" y="3152221"/>
            <a:ext cx="3901778" cy="1463167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B15B4B-E8A1-4004-9AED-6A4F416B8165}" type="slidenum">
              <a:rPr lang="fr-FR"/>
              <a:t>63</a:t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 bwMode="auto">
          <a:xfrm>
            <a:off x="447392" y="3051466"/>
            <a:ext cx="7841329" cy="477590"/>
          </a:xfrm>
        </p:spPr>
        <p:txBody>
          <a:bodyPr/>
          <a:lstStyle/>
          <a:p>
            <a:pPr>
              <a:defRPr/>
            </a:pPr>
            <a:r>
              <a:rPr lang="fr-FR" sz="2800" i="1">
                <a:latin typeface="Marianne"/>
              </a:rPr>
              <a:t>Classe Virtuelle : Utilisation des APIs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auto">
          <a:xfrm>
            <a:off x="440266" y="4246937"/>
            <a:ext cx="6989234" cy="360039"/>
          </a:xfrm>
        </p:spPr>
        <p:txBody>
          <a:bodyPr/>
          <a:lstStyle/>
          <a:p>
            <a:pPr>
              <a:defRPr/>
            </a:pPr>
            <a:r>
              <a:rPr lang="fr-FR" sz="2000" u="sng">
                <a:latin typeface="Arial"/>
                <a:cs typeface="Arial"/>
                <a:hlinkClick r:id="rId4" tooltip="mailto:support-recherchedatagouv@inrae.fr"/>
              </a:rPr>
              <a:t>support-recherchedatagouv@inrae.fr</a:t>
            </a:r>
            <a:endParaRPr lang="fr-FR" sz="2000">
              <a:latin typeface="Arial"/>
              <a:cs typeface="Arial"/>
            </a:endParaRPr>
          </a:p>
        </p:txBody>
      </p:sp>
      <p:pic>
        <p:nvPicPr>
          <p:cNvPr id="7" name="Image 6">
            <a:hlinkClick r:id="rId5"/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9024385" y="0"/>
            <a:ext cx="3167615" cy="3167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840722" y="3357161"/>
            <a:ext cx="1020578" cy="102057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22952" y="3394281"/>
            <a:ext cx="1020578" cy="102057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891512" y="3504926"/>
            <a:ext cx="909933" cy="90993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401879" y="3260327"/>
            <a:ext cx="1252348" cy="125234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007894" y="3407446"/>
            <a:ext cx="1020578" cy="102057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765063" y="3321704"/>
            <a:ext cx="1154481" cy="115448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3919186" y="3521480"/>
            <a:ext cx="757527" cy="75752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9"/>
          <a:srcRect l="13935" r="13854"/>
          <a:stretch/>
        </p:blipFill>
        <p:spPr bwMode="auto">
          <a:xfrm>
            <a:off x="7052978" y="3321035"/>
            <a:ext cx="1287262" cy="1069758"/>
          </a:xfrm>
          <a:prstGeom prst="rect">
            <a:avLst/>
          </a:prstGeom>
        </p:spPr>
      </p:pic>
      <p:sp>
        <p:nvSpPr>
          <p:cNvPr id="15" name="Titre 1"/>
          <p:cNvSpPr txBox="1"/>
          <p:nvPr/>
        </p:nvSpPr>
        <p:spPr bwMode="auto">
          <a:xfrm>
            <a:off x="301316" y="2533254"/>
            <a:ext cx="8750794" cy="771008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fr-FR" sz="2200" b="0" i="1" u="none" strike="noStrike" baseline="30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2400" b="1" i="0" dirty="0">
                <a:latin typeface="Marianne"/>
              </a:rPr>
              <a:t>Une gouvernance collective</a:t>
            </a:r>
            <a:endParaRPr lang="fr-FR" sz="2400" i="0" dirty="0">
              <a:latin typeface="Marianne"/>
            </a:endParaRPr>
          </a:p>
        </p:txBody>
      </p:sp>
      <p:sp>
        <p:nvSpPr>
          <p:cNvPr id="17" name="Espace réservé du contenu 2"/>
          <p:cNvSpPr txBox="1"/>
          <p:nvPr/>
        </p:nvSpPr>
        <p:spPr bwMode="auto">
          <a:xfrm>
            <a:off x="533328" y="3179772"/>
            <a:ext cx="7868551" cy="459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b="1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u="sng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fr-FR" sz="2000">
                <a:solidFill>
                  <a:srgbClr val="13988A"/>
                </a:solidFill>
                <a:latin typeface="Marianne"/>
              </a:rPr>
              <a:t>Partenaires du projet</a:t>
            </a:r>
            <a:endParaRPr/>
          </a:p>
        </p:txBody>
      </p:sp>
      <p:pic>
        <p:nvPicPr>
          <p:cNvPr id="19" name="Graphique 2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8911091" y="-149590"/>
            <a:ext cx="3695200" cy="3871722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722952" y="4975046"/>
            <a:ext cx="1020578" cy="1020576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4321726" y="4975046"/>
            <a:ext cx="1020578" cy="1020576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3135738" y="4975046"/>
            <a:ext cx="1020578" cy="1020576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1941744" y="4975046"/>
            <a:ext cx="1020578" cy="1020576"/>
          </a:xfrm>
          <a:prstGeom prst="rect">
            <a:avLst/>
          </a:prstGeom>
        </p:spPr>
      </p:pic>
      <p:sp>
        <p:nvSpPr>
          <p:cNvPr id="23" name="Espace réservé du contenu 2"/>
          <p:cNvSpPr txBox="1"/>
          <p:nvPr/>
        </p:nvSpPr>
        <p:spPr bwMode="auto">
          <a:xfrm>
            <a:off x="502508" y="4627420"/>
            <a:ext cx="7868551" cy="865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b="1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u="sng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fr-FR" sz="2000">
                <a:solidFill>
                  <a:srgbClr val="13988A"/>
                </a:solidFill>
                <a:latin typeface="Marianne"/>
              </a:rPr>
              <a:t>Représentants de la communauté ESR</a:t>
            </a:r>
            <a:endParaRPr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endParaRPr lang="fr-FR" sz="700" i="1">
              <a:solidFill>
                <a:srgbClr val="0CB69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E8C280-EBA0-4348-845F-2B9BB32CE2E9}" type="slidenum">
              <a:rPr lang="en-US"/>
              <a:t>65</a:t>
            </a:fld>
            <a:endParaRPr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5"/>
          </p:nvPr>
        </p:nvSpPr>
        <p:spPr bwMode="auto">
          <a:xfrm>
            <a:off x="838200" y="1301691"/>
            <a:ext cx="8807215" cy="365124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775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ANNEXE A : API MyData : Documentation</a:t>
            </a:r>
            <a:endParaRPr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 bwMode="auto">
          <a:xfrm>
            <a:off x="829734" y="1779190"/>
            <a:ext cx="5181601" cy="56102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1800" dirty="0" err="1">
                <a:latin typeface="Arial"/>
                <a:cs typeface="Arial"/>
              </a:rPr>
              <a:t>Endpoint</a:t>
            </a:r>
            <a:r>
              <a:rPr lang="fr-FR" sz="1800" dirty="0">
                <a:latin typeface="Arial"/>
                <a:cs typeface="Arial"/>
              </a:rPr>
              <a:t> : </a:t>
            </a:r>
            <a:r>
              <a:rPr lang="fr-FR" sz="1800" dirty="0">
                <a:latin typeface="Consolas"/>
                <a:cs typeface="Arial"/>
              </a:rPr>
              <a:t>{serveur}/api/</a:t>
            </a:r>
            <a:r>
              <a:rPr lang="fr-FR" sz="1800" dirty="0" err="1">
                <a:latin typeface="Consolas"/>
                <a:cs typeface="Arial"/>
              </a:rPr>
              <a:t>mydata</a:t>
            </a:r>
            <a:r>
              <a:rPr lang="fr-FR" sz="1800" dirty="0">
                <a:latin typeface="Consolas"/>
                <a:cs typeface="Arial"/>
              </a:rPr>
              <a:t>/</a:t>
            </a:r>
            <a:r>
              <a:rPr lang="fr-FR" sz="1800" dirty="0" err="1">
                <a:latin typeface="Consolas"/>
                <a:cs typeface="Arial"/>
              </a:rPr>
              <a:t>retrieve</a:t>
            </a:r>
            <a:endParaRPr sz="1800" dirty="0"/>
          </a:p>
          <a:p>
            <a:pPr>
              <a:defRPr/>
            </a:pPr>
            <a:r>
              <a:rPr lang="fr-FR" sz="1800" dirty="0">
                <a:latin typeface="Arial"/>
                <a:cs typeface="Arial"/>
              </a:rPr>
              <a:t>Paramètres :</a:t>
            </a:r>
            <a:endParaRPr sz="1800" dirty="0"/>
          </a:p>
          <a:p>
            <a:pPr lvl="1">
              <a:defRPr/>
            </a:pPr>
            <a:r>
              <a:rPr lang="fr-FR" sz="1800" dirty="0">
                <a:latin typeface="Arial"/>
                <a:cs typeface="Arial"/>
              </a:rPr>
              <a:t>⚠ Key = </a:t>
            </a:r>
            <a:r>
              <a:rPr lang="fr-FR" sz="1800" i="1" dirty="0">
                <a:latin typeface="Arial"/>
                <a:cs typeface="Arial"/>
              </a:rPr>
              <a:t>Jeton de l’utilisateur; pour cette API il ne doit pas être passé dans le header (</a:t>
            </a:r>
            <a:r>
              <a:rPr lang="fr-FR" sz="1800" b="1" i="0" u="none" strike="noStrike" cap="none" spc="0" dirty="0">
                <a:solidFill>
                  <a:schemeClr val="tx1"/>
                </a:solidFill>
                <a:latin typeface="Marianne"/>
                <a:ea typeface="Marianne"/>
                <a:cs typeface="Marianne"/>
              </a:rPr>
              <a:t>jusqu’à la version 5.14</a:t>
            </a:r>
            <a:r>
              <a:rPr lang="fr-FR" sz="1800" i="1" dirty="0">
                <a:latin typeface="Arial"/>
                <a:cs typeface="Arial"/>
              </a:rPr>
              <a:t>)</a:t>
            </a:r>
            <a:endParaRPr lang="fr-FR" sz="1800" dirty="0">
              <a:latin typeface="Arial"/>
              <a:cs typeface="Arial"/>
            </a:endParaRPr>
          </a:p>
          <a:p>
            <a:pPr lvl="1">
              <a:defRPr/>
            </a:pPr>
            <a:r>
              <a:rPr lang="fr-FR" sz="1800" dirty="0" err="1">
                <a:latin typeface="Arial"/>
                <a:cs typeface="Arial"/>
              </a:rPr>
              <a:t>role_ids</a:t>
            </a:r>
            <a:r>
              <a:rPr lang="fr-FR" sz="1800" dirty="0">
                <a:latin typeface="Arial"/>
                <a:cs typeface="Arial"/>
              </a:rPr>
              <a:t> = </a:t>
            </a:r>
            <a:r>
              <a:rPr lang="fr-FR" sz="1800" i="1" dirty="0">
                <a:latin typeface="Arial"/>
                <a:cs typeface="Arial"/>
              </a:rPr>
              <a:t>Rôles de l’utilisateur, plusieurs valeurs possibles parmi :</a:t>
            </a:r>
            <a:endParaRPr lang="fr-FR" sz="1800" dirty="0">
              <a:latin typeface="Arial"/>
              <a:cs typeface="Arial"/>
            </a:endParaRPr>
          </a:p>
          <a:p>
            <a:pPr lvl="2">
              <a:defRPr/>
            </a:pPr>
            <a:r>
              <a:rPr lang="fr-FR" sz="1800" dirty="0">
                <a:latin typeface="Arial"/>
                <a:cs typeface="Arial"/>
              </a:rPr>
              <a:t> 1 = Admin</a:t>
            </a:r>
            <a:endParaRPr sz="1800" dirty="0"/>
          </a:p>
          <a:p>
            <a:pPr lvl="2">
              <a:defRPr/>
            </a:pPr>
            <a:r>
              <a:rPr lang="fr-FR" sz="1800" dirty="0">
                <a:latin typeface="Arial"/>
                <a:cs typeface="Arial"/>
              </a:rPr>
              <a:t>  2 = File Downloader</a:t>
            </a:r>
            <a:endParaRPr sz="1800" dirty="0"/>
          </a:p>
          <a:p>
            <a:pPr lvl="2">
              <a:defRPr/>
            </a:pPr>
            <a:r>
              <a:rPr lang="fr-FR" sz="1800" dirty="0">
                <a:latin typeface="Arial"/>
                <a:cs typeface="Arial"/>
              </a:rPr>
              <a:t>  3 = </a:t>
            </a:r>
            <a:r>
              <a:rPr lang="fr-FR" sz="1800" dirty="0" err="1">
                <a:latin typeface="Arial"/>
                <a:cs typeface="Arial"/>
              </a:rPr>
              <a:t>Dataverse</a:t>
            </a:r>
            <a:r>
              <a:rPr lang="fr-FR" sz="1800" dirty="0">
                <a:latin typeface="Arial"/>
                <a:cs typeface="Arial"/>
              </a:rPr>
              <a:t> + </a:t>
            </a:r>
            <a:r>
              <a:rPr lang="fr-FR" sz="1800" dirty="0" err="1">
                <a:latin typeface="Arial"/>
                <a:cs typeface="Arial"/>
              </a:rPr>
              <a:t>Dataset</a:t>
            </a:r>
            <a:r>
              <a:rPr lang="fr-FR" sz="1800" dirty="0">
                <a:latin typeface="Arial"/>
                <a:cs typeface="Arial"/>
              </a:rPr>
              <a:t> Creator</a:t>
            </a:r>
            <a:endParaRPr sz="1800" dirty="0"/>
          </a:p>
          <a:p>
            <a:pPr lvl="2">
              <a:defRPr/>
            </a:pPr>
            <a:r>
              <a:rPr lang="fr-FR" sz="1800" dirty="0">
                <a:latin typeface="Arial"/>
                <a:cs typeface="Arial"/>
              </a:rPr>
              <a:t>  4 = </a:t>
            </a:r>
            <a:r>
              <a:rPr lang="fr-FR" sz="1800" dirty="0" err="1">
                <a:latin typeface="Arial"/>
                <a:cs typeface="Arial"/>
              </a:rPr>
              <a:t>Dataverse</a:t>
            </a:r>
            <a:r>
              <a:rPr lang="fr-FR" sz="1800" dirty="0">
                <a:latin typeface="Arial"/>
                <a:cs typeface="Arial"/>
              </a:rPr>
              <a:t> Creator</a:t>
            </a:r>
            <a:endParaRPr sz="1800" dirty="0"/>
          </a:p>
          <a:p>
            <a:pPr lvl="2">
              <a:defRPr/>
            </a:pPr>
            <a:r>
              <a:rPr lang="fr-FR" sz="1800" dirty="0">
                <a:latin typeface="Arial"/>
                <a:cs typeface="Arial"/>
              </a:rPr>
              <a:t>  5 = </a:t>
            </a:r>
            <a:r>
              <a:rPr lang="fr-FR" sz="1800" dirty="0" err="1">
                <a:latin typeface="Arial"/>
                <a:cs typeface="Arial"/>
              </a:rPr>
              <a:t>Dataset</a:t>
            </a:r>
            <a:r>
              <a:rPr lang="fr-FR" sz="1800" dirty="0">
                <a:latin typeface="Arial"/>
                <a:cs typeface="Arial"/>
              </a:rPr>
              <a:t> Creator</a:t>
            </a:r>
            <a:endParaRPr sz="1800" dirty="0"/>
          </a:p>
          <a:p>
            <a:pPr lvl="2">
              <a:defRPr/>
            </a:pPr>
            <a:r>
              <a:rPr lang="fr-FR" sz="1800" dirty="0">
                <a:latin typeface="Arial"/>
                <a:cs typeface="Arial"/>
              </a:rPr>
              <a:t>  6 = </a:t>
            </a:r>
            <a:r>
              <a:rPr lang="fr-FR" sz="1800" dirty="0" err="1">
                <a:latin typeface="Arial"/>
                <a:cs typeface="Arial"/>
              </a:rPr>
              <a:t>Contributor</a:t>
            </a:r>
            <a:endParaRPr sz="1800" dirty="0"/>
          </a:p>
          <a:p>
            <a:pPr lvl="2">
              <a:defRPr/>
            </a:pPr>
            <a:r>
              <a:rPr lang="fr-FR" sz="1800" dirty="0">
                <a:latin typeface="Arial"/>
                <a:cs typeface="Arial"/>
              </a:rPr>
              <a:t>  7 = </a:t>
            </a:r>
            <a:r>
              <a:rPr lang="fr-FR" sz="1800" dirty="0" err="1">
                <a:latin typeface="Arial"/>
                <a:cs typeface="Arial"/>
              </a:rPr>
              <a:t>Curator</a:t>
            </a:r>
            <a:endParaRPr sz="1800" dirty="0"/>
          </a:p>
          <a:p>
            <a:pPr lvl="2">
              <a:defRPr/>
            </a:pPr>
            <a:r>
              <a:rPr lang="fr-FR" sz="1800" dirty="0">
                <a:latin typeface="Arial"/>
                <a:cs typeface="Arial"/>
              </a:rPr>
              <a:t>  8 = </a:t>
            </a:r>
            <a:r>
              <a:rPr lang="fr-FR" sz="1800" dirty="0" err="1">
                <a:latin typeface="Arial"/>
                <a:cs typeface="Arial"/>
              </a:rPr>
              <a:t>Member</a:t>
            </a:r>
            <a:endParaRPr sz="180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6"/>
          </p:nvPr>
        </p:nvSpPr>
        <p:spPr bwMode="auto">
          <a:xfrm>
            <a:off x="6096000" y="1779189"/>
            <a:ext cx="5257800" cy="4995467"/>
          </a:xfrm>
        </p:spPr>
        <p:txBody>
          <a:bodyPr>
            <a:noAutofit/>
          </a:bodyPr>
          <a:lstStyle/>
          <a:p>
            <a:pPr marL="342900" lvl="1" indent="0">
              <a:buNone/>
              <a:defRPr/>
            </a:pPr>
            <a:endParaRPr lang="fr-FR" sz="1800">
              <a:latin typeface="Arial"/>
              <a:cs typeface="Arial"/>
            </a:endParaRPr>
          </a:p>
          <a:p>
            <a:pPr marL="342900" lvl="1" indent="0">
              <a:buNone/>
              <a:defRPr/>
            </a:pPr>
            <a:endParaRPr lang="fr-FR" sz="1800">
              <a:latin typeface="Arial"/>
              <a:cs typeface="Arial"/>
            </a:endParaRPr>
          </a:p>
          <a:p>
            <a:pPr lvl="1">
              <a:defRPr/>
            </a:pPr>
            <a:r>
              <a:rPr lang="fr-FR" sz="1800">
                <a:latin typeface="Arial"/>
                <a:cs typeface="Arial"/>
              </a:rPr>
              <a:t>dvobject_types = </a:t>
            </a:r>
            <a:r>
              <a:rPr lang="fr-FR" sz="1800" i="1">
                <a:latin typeface="Arial"/>
                <a:cs typeface="Arial"/>
              </a:rPr>
              <a:t>Type d’objet, plusieurs valeurs possibles parmi :</a:t>
            </a:r>
            <a:endParaRPr lang="fr-FR" sz="1800">
              <a:latin typeface="Arial"/>
              <a:cs typeface="Arial"/>
            </a:endParaRPr>
          </a:p>
          <a:p>
            <a:pPr lvl="2">
              <a:defRPr/>
            </a:pPr>
            <a:r>
              <a:rPr lang="fr-FR" sz="1800">
                <a:latin typeface="Arial"/>
                <a:cs typeface="Arial"/>
              </a:rPr>
              <a:t>DataFile</a:t>
            </a:r>
            <a:endParaRPr sz="1800"/>
          </a:p>
          <a:p>
            <a:pPr lvl="2">
              <a:defRPr/>
            </a:pPr>
            <a:r>
              <a:rPr lang="fr-FR" sz="1800">
                <a:latin typeface="Arial"/>
                <a:cs typeface="Arial"/>
              </a:rPr>
              <a:t>Dataset</a:t>
            </a:r>
            <a:endParaRPr sz="1800"/>
          </a:p>
          <a:p>
            <a:pPr lvl="2">
              <a:defRPr/>
            </a:pPr>
            <a:r>
              <a:rPr lang="fr-FR" sz="1800">
                <a:latin typeface="Arial"/>
                <a:cs typeface="Arial"/>
              </a:rPr>
              <a:t>Dataverse</a:t>
            </a:r>
            <a:endParaRPr sz="1800"/>
          </a:p>
          <a:p>
            <a:pPr lvl="1">
              <a:defRPr/>
            </a:pPr>
            <a:r>
              <a:rPr lang="fr-FR" sz="1800">
                <a:latin typeface="Arial"/>
                <a:cs typeface="Arial"/>
              </a:rPr>
              <a:t>published_states = </a:t>
            </a:r>
            <a:r>
              <a:rPr lang="fr-FR" sz="1800" i="1">
                <a:latin typeface="Arial"/>
                <a:cs typeface="Arial"/>
              </a:rPr>
              <a:t>Etat de l’objet, plusieurs valeurs possibles parmi :</a:t>
            </a:r>
            <a:endParaRPr lang="fr-FR" sz="1800">
              <a:latin typeface="Arial"/>
              <a:cs typeface="Arial"/>
            </a:endParaRPr>
          </a:p>
          <a:p>
            <a:pPr lvl="2">
              <a:defRPr/>
            </a:pPr>
            <a:r>
              <a:rPr lang="fr-FR" sz="1800">
                <a:latin typeface="Arial"/>
                <a:cs typeface="Arial"/>
              </a:rPr>
              <a:t>Published</a:t>
            </a:r>
            <a:endParaRPr sz="1800"/>
          </a:p>
          <a:p>
            <a:pPr lvl="2">
              <a:defRPr/>
            </a:pPr>
            <a:r>
              <a:rPr lang="fr-FR" sz="1800">
                <a:latin typeface="Arial"/>
                <a:cs typeface="Arial"/>
              </a:rPr>
              <a:t>Unpublished</a:t>
            </a:r>
            <a:endParaRPr sz="1800"/>
          </a:p>
          <a:p>
            <a:pPr lvl="2">
              <a:defRPr/>
            </a:pPr>
            <a:r>
              <a:rPr lang="fr-FR" sz="1800">
                <a:latin typeface="Arial"/>
                <a:cs typeface="Arial"/>
              </a:rPr>
              <a:t>Draft</a:t>
            </a:r>
            <a:endParaRPr sz="1800"/>
          </a:p>
          <a:p>
            <a:pPr lvl="2">
              <a:defRPr/>
            </a:pPr>
            <a:r>
              <a:rPr lang="fr-FR" sz="1800">
                <a:latin typeface="Arial"/>
                <a:cs typeface="Arial"/>
              </a:rPr>
              <a:t>Deaccessioned</a:t>
            </a:r>
            <a:endParaRPr sz="1800"/>
          </a:p>
          <a:p>
            <a:pPr lvl="2">
              <a:defRPr/>
            </a:pPr>
            <a:r>
              <a:rPr lang="fr-FR" sz="1800">
                <a:latin typeface="Arial"/>
                <a:cs typeface="Arial"/>
              </a:rPr>
              <a:t>In+Review</a:t>
            </a:r>
            <a:endParaRPr sz="1800"/>
          </a:p>
          <a:p>
            <a:pPr lvl="1">
              <a:defRPr/>
            </a:pPr>
            <a:r>
              <a:rPr lang="fr-FR" sz="1800">
                <a:latin typeface="Arial"/>
                <a:cs typeface="Arial"/>
              </a:rPr>
              <a:t>per_page </a:t>
            </a:r>
            <a:r>
              <a:rPr lang="fr-FR" sz="1800" i="1">
                <a:latin typeface="Arial"/>
                <a:cs typeface="Arial"/>
              </a:rPr>
              <a:t>= Nombre de résultats renvoyés par page</a:t>
            </a:r>
            <a:endParaRPr lang="fr-FR" sz="1800">
              <a:latin typeface="Arial"/>
              <a:cs typeface="Arial"/>
            </a:endParaRPr>
          </a:p>
          <a:p>
            <a:pPr>
              <a:defRPr/>
            </a:pPr>
            <a:endParaRPr lang="fr-FR" sz="18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04772" y="5342936"/>
            <a:ext cx="11044278" cy="527660"/>
          </a:xfrm>
        </p:spPr>
        <p:txBody>
          <a:bodyPr/>
          <a:lstStyle/>
          <a:p>
            <a:pPr>
              <a:defRPr/>
            </a:pPr>
            <a:r>
              <a:rPr lang="fr-FR">
                <a:latin typeface="Marianne"/>
              </a:rPr>
              <a:t>Rappels : Les concepts clés de l’entrepôt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44055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B43AEB5-7F68-9D07-2958-7C6293A65B11}" type="slidenum">
              <a:rPr lang="en-US"/>
              <a:t>8</a:t>
            </a:fld>
            <a:endParaRPr lang="en-US"/>
          </a:p>
        </p:txBody>
      </p:sp>
      <p:sp>
        <p:nvSpPr>
          <p:cNvPr id="369592896" name="Espace réservé du texte 2"/>
          <p:cNvSpPr>
            <a:spLocks noGrp="1"/>
          </p:cNvSpPr>
          <p:nvPr>
            <p:ph type="body" idx="15"/>
          </p:nvPr>
        </p:nvSpPr>
        <p:spPr bwMode="auto">
          <a:xfrm>
            <a:off x="838200" y="1367836"/>
            <a:ext cx="10807926" cy="365124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fr-FR" sz="2400" b="1" i="0" u="none" strike="noStrike" cap="none" spc="0">
                <a:solidFill>
                  <a:schemeClr val="tx2"/>
                </a:solidFill>
                <a:latin typeface="Marianne"/>
                <a:ea typeface="Marianne"/>
                <a:cs typeface="Marianne"/>
              </a:rPr>
              <a:t>Les éléments</a:t>
            </a:r>
            <a:endParaRPr sz="2400"/>
          </a:p>
        </p:txBody>
      </p:sp>
      <p:sp>
        <p:nvSpPr>
          <p:cNvPr id="972838648" name="Espace réservé du contenu 2"/>
          <p:cNvSpPr>
            <a:spLocks noGrp="1"/>
          </p:cNvSpPr>
          <p:nvPr>
            <p:ph idx="16"/>
          </p:nvPr>
        </p:nvSpPr>
        <p:spPr bwMode="auto">
          <a:xfrm>
            <a:off x="6096000" y="1779190"/>
            <a:ext cx="5257800" cy="4850210"/>
          </a:xfrm>
          <a:prstGeom prst="rect">
            <a:avLst/>
          </a:prstGeom>
        </p:spPr>
        <p:txBody>
          <a:bodyPr/>
          <a:lstStyle>
            <a:lvl2pPr>
              <a:defRPr/>
            </a:lvl2pPr>
          </a:lstStyle>
          <a:p>
            <a:pPr>
              <a:defRPr/>
            </a:pPr>
            <a:endParaRPr lang="fr-FR" sz="2100" b="0" i="0" u="none" strike="noStrike" cap="none" spc="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fr-FR" sz="2100" b="1" i="0" u="none" strike="noStrike" cap="none" spc="0" dirty="0">
                <a:solidFill>
                  <a:srgbClr val="C55B28"/>
                </a:solidFill>
                <a:latin typeface="Arial"/>
                <a:ea typeface="Arial"/>
                <a:cs typeface="Arial"/>
              </a:rPr>
              <a:t>collection (</a:t>
            </a:r>
            <a:r>
              <a:rPr lang="fr-FR" sz="2100" b="1" i="0" u="none" strike="noStrike" cap="none" spc="0" dirty="0" err="1">
                <a:solidFill>
                  <a:srgbClr val="C55B28"/>
                </a:solidFill>
                <a:latin typeface="Arial"/>
                <a:ea typeface="Arial"/>
                <a:cs typeface="Arial"/>
              </a:rPr>
              <a:t>dataverse</a:t>
            </a:r>
            <a:r>
              <a:rPr lang="fr-FR" sz="2100" b="1" i="0" u="none" strike="noStrike" cap="none" spc="0" dirty="0">
                <a:solidFill>
                  <a:srgbClr val="C55B28"/>
                </a:solidFill>
                <a:latin typeface="Arial"/>
                <a:ea typeface="Arial"/>
                <a:cs typeface="Arial"/>
              </a:rPr>
              <a:t>)</a:t>
            </a:r>
            <a:r>
              <a:rPr lang="fr-FR" sz="2100" b="1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: </a:t>
            </a:r>
            <a:r>
              <a:rPr lang="fr-FR" sz="21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de </a:t>
            </a:r>
            <a:r>
              <a:rPr lang="fr-FR" sz="2100" b="1" i="0" u="none" strike="noStrike" cap="none" spc="0" dirty="0">
                <a:solidFill>
                  <a:srgbClr val="337AB7"/>
                </a:solidFill>
                <a:latin typeface="Arial"/>
                <a:ea typeface="Arial"/>
                <a:cs typeface="Arial"/>
              </a:rPr>
              <a:t>jeux de données</a:t>
            </a:r>
            <a:r>
              <a:rPr lang="fr-FR" sz="21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et/ou de </a:t>
            </a:r>
            <a:r>
              <a:rPr lang="fr-FR" sz="2100" b="1" i="0" u="none" strike="noStrike" cap="none" spc="0" dirty="0">
                <a:solidFill>
                  <a:srgbClr val="C55B28"/>
                </a:solidFill>
                <a:latin typeface="Arial"/>
                <a:ea typeface="Arial"/>
                <a:cs typeface="Arial"/>
              </a:rPr>
              <a:t>sous-collections</a:t>
            </a:r>
            <a:r>
              <a:rPr lang="fr-FR" sz="2100" b="1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 ;</a:t>
            </a:r>
            <a:endParaRPr sz="2100" b="0" i="0" u="none" strike="noStrike" cap="none" spc="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fr-FR" sz="2100" dirty="0"/>
          </a:p>
          <a:p>
            <a:pPr>
              <a:defRPr/>
            </a:pPr>
            <a:endParaRPr sz="2100" dirty="0"/>
          </a:p>
          <a:p>
            <a:pPr>
              <a:defRPr/>
            </a:pPr>
            <a:r>
              <a:rPr lang="fr-FR" sz="2100" b="1" i="0" u="none" strike="noStrike" cap="none" spc="0" dirty="0">
                <a:solidFill>
                  <a:srgbClr val="337AB7"/>
                </a:solidFill>
                <a:latin typeface="Arial"/>
                <a:ea typeface="Arial"/>
                <a:cs typeface="Arial"/>
              </a:rPr>
              <a:t>jeu de données (</a:t>
            </a:r>
            <a:r>
              <a:rPr lang="fr-FR" sz="2100" b="1" i="0" u="none" strike="noStrike" cap="none" spc="0" dirty="0" err="1">
                <a:solidFill>
                  <a:srgbClr val="337AB7"/>
                </a:solidFill>
                <a:latin typeface="Arial"/>
                <a:ea typeface="Arial"/>
                <a:cs typeface="Arial"/>
              </a:rPr>
              <a:t>dataset</a:t>
            </a:r>
            <a:r>
              <a:rPr lang="fr-FR" sz="2100" b="1" i="0" u="none" strike="noStrike" cap="none" spc="0" dirty="0">
                <a:solidFill>
                  <a:srgbClr val="337AB7"/>
                </a:solidFill>
                <a:latin typeface="Arial"/>
                <a:ea typeface="Arial"/>
                <a:cs typeface="Arial"/>
              </a:rPr>
              <a:t>)</a:t>
            </a:r>
            <a:r>
              <a:rPr lang="fr-FR" sz="21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: rassemble les </a:t>
            </a:r>
            <a:r>
              <a:rPr lang="fr-FR" sz="2100" b="1" i="0" u="none" strike="noStrike" cap="none" spc="0" dirty="0">
                <a:solidFill>
                  <a:srgbClr val="A6A6A6"/>
                </a:solidFill>
                <a:latin typeface="Arial"/>
                <a:ea typeface="Arial"/>
                <a:cs typeface="Arial"/>
              </a:rPr>
              <a:t>fichiers</a:t>
            </a:r>
            <a:r>
              <a:rPr lang="fr-FR" sz="21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et les métadonnées ;</a:t>
            </a:r>
            <a:endParaRPr lang="fr-FR" sz="2100" b="0" i="0" u="none" strike="noStrike" cap="none" spc="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fr-FR" sz="2100" dirty="0"/>
          </a:p>
          <a:p>
            <a:pPr>
              <a:defRPr/>
            </a:pPr>
            <a:endParaRPr sz="2100" dirty="0"/>
          </a:p>
          <a:p>
            <a:pPr>
              <a:defRPr/>
            </a:pPr>
            <a:r>
              <a:rPr lang="fr-FR" sz="2100" b="1" i="0" u="none" strike="noStrike" cap="none" spc="0" dirty="0">
                <a:solidFill>
                  <a:srgbClr val="A6A6A6"/>
                </a:solidFill>
                <a:latin typeface="Arial"/>
                <a:ea typeface="Arial"/>
                <a:cs typeface="Arial"/>
              </a:rPr>
              <a:t>fichier (file)</a:t>
            </a:r>
            <a:r>
              <a:rPr lang="fr-FR" sz="21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 : Un </a:t>
            </a:r>
            <a:r>
              <a:rPr lang="fr-FR" sz="2100" b="1" i="0" u="none" strike="noStrike" cap="none" spc="0" dirty="0">
                <a:solidFill>
                  <a:srgbClr val="A6A6A6"/>
                </a:solidFill>
                <a:latin typeface="Arial"/>
                <a:ea typeface="Arial"/>
                <a:cs typeface="Arial"/>
              </a:rPr>
              <a:t>fichier</a:t>
            </a:r>
            <a:r>
              <a:rPr lang="fr-FR" sz="2100" b="1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fr-FR" sz="21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de données ou de documentation (</a:t>
            </a:r>
            <a:r>
              <a:rPr lang="fr-FR" sz="2100" b="0" i="1" u="none" strike="noStrike" cap="none" spc="0" dirty="0" smtClean="0">
                <a:solidFill>
                  <a:schemeClr val="tx1"/>
                </a:solidFill>
                <a:latin typeface="Arial"/>
                <a:ea typeface="Arial"/>
                <a:cs typeface="Arial"/>
              </a:rPr>
              <a:t>ex.</a:t>
            </a:r>
            <a:r>
              <a:rPr lang="fr-FR" sz="2100" b="0" i="0" u="none" strike="noStrike" cap="none" spc="0" dirty="0" smtClean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fr-FR" sz="21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README).</a:t>
            </a:r>
            <a:endParaRPr sz="2100" dirty="0"/>
          </a:p>
        </p:txBody>
      </p:sp>
      <p:grpSp>
        <p:nvGrpSpPr>
          <p:cNvPr id="2024364783" name="Groupe 4"/>
          <p:cNvGrpSpPr/>
          <p:nvPr/>
        </p:nvGrpSpPr>
        <p:grpSpPr bwMode="auto">
          <a:xfrm>
            <a:off x="838200" y="2125599"/>
            <a:ext cx="5162023" cy="4283931"/>
            <a:chOff x="0" y="0"/>
            <a:chExt cx="5162023" cy="4283931"/>
          </a:xfrm>
        </p:grpSpPr>
        <p:sp>
          <p:nvSpPr>
            <p:cNvPr id="1354999633" name="Rectangle 30"/>
            <p:cNvSpPr/>
            <p:nvPr/>
          </p:nvSpPr>
          <p:spPr bwMode="auto">
            <a:xfrm>
              <a:off x="2141454" y="2666204"/>
              <a:ext cx="900561" cy="657003"/>
            </a:xfrm>
            <a:custGeom>
              <a:avLst/>
              <a:gdLst>
                <a:gd name="connsiteX0" fmla="*/ 0 w 861593"/>
                <a:gd name="connsiteY0" fmla="*/ 0 h 441533"/>
                <a:gd name="connsiteX1" fmla="*/ 861593 w 861593"/>
                <a:gd name="connsiteY1" fmla="*/ 0 h 441533"/>
                <a:gd name="connsiteX2" fmla="*/ 861593 w 861593"/>
                <a:gd name="connsiteY2" fmla="*/ 441533 h 441533"/>
                <a:gd name="connsiteX3" fmla="*/ 0 w 861593"/>
                <a:gd name="connsiteY3" fmla="*/ 441533 h 441533"/>
                <a:gd name="connsiteX4" fmla="*/ 0 w 861593"/>
                <a:gd name="connsiteY4" fmla="*/ 0 h 441533"/>
                <a:gd name="connsiteX0" fmla="*/ 0 w 861593"/>
                <a:gd name="connsiteY0" fmla="*/ 0 h 441533"/>
                <a:gd name="connsiteX1" fmla="*/ 210796 w 861593"/>
                <a:gd name="connsiteY1" fmla="*/ 3564 h 441533"/>
                <a:gd name="connsiteX2" fmla="*/ 861593 w 861593"/>
                <a:gd name="connsiteY2" fmla="*/ 0 h 441533"/>
                <a:gd name="connsiteX3" fmla="*/ 861593 w 861593"/>
                <a:gd name="connsiteY3" fmla="*/ 441533 h 441533"/>
                <a:gd name="connsiteX4" fmla="*/ 0 w 861593"/>
                <a:gd name="connsiteY4" fmla="*/ 441533 h 441533"/>
                <a:gd name="connsiteX5" fmla="*/ 0 w 861593"/>
                <a:gd name="connsiteY5" fmla="*/ 0 h 441533"/>
                <a:gd name="connsiteX0" fmla="*/ 0 w 861593"/>
                <a:gd name="connsiteY0" fmla="*/ 1198 h 442731"/>
                <a:gd name="connsiteX1" fmla="*/ 208414 w 861593"/>
                <a:gd name="connsiteY1" fmla="*/ 0 h 442731"/>
                <a:gd name="connsiteX2" fmla="*/ 861593 w 861593"/>
                <a:gd name="connsiteY2" fmla="*/ 1198 h 442731"/>
                <a:gd name="connsiteX3" fmla="*/ 861593 w 861593"/>
                <a:gd name="connsiteY3" fmla="*/ 442731 h 442731"/>
                <a:gd name="connsiteX4" fmla="*/ 0 w 861593"/>
                <a:gd name="connsiteY4" fmla="*/ 442731 h 442731"/>
                <a:gd name="connsiteX5" fmla="*/ 0 w 861593"/>
                <a:gd name="connsiteY5" fmla="*/ 1198 h 442731"/>
                <a:gd name="connsiteX0" fmla="*/ 0 w 861593"/>
                <a:gd name="connsiteY0" fmla="*/ 17735 h 459268"/>
                <a:gd name="connsiteX1" fmla="*/ 208414 w 861593"/>
                <a:gd name="connsiteY1" fmla="*/ 16537 h 459268"/>
                <a:gd name="connsiteX2" fmla="*/ 861593 w 861593"/>
                <a:gd name="connsiteY2" fmla="*/ 17735 h 459268"/>
                <a:gd name="connsiteX3" fmla="*/ 861593 w 861593"/>
                <a:gd name="connsiteY3" fmla="*/ 459268 h 459268"/>
                <a:gd name="connsiteX4" fmla="*/ 0 w 861593"/>
                <a:gd name="connsiteY4" fmla="*/ 459268 h 459268"/>
                <a:gd name="connsiteX5" fmla="*/ 0 w 861593"/>
                <a:gd name="connsiteY5" fmla="*/ 17735 h 459268"/>
                <a:gd name="connsiteX0" fmla="*/ 3709 w 865302"/>
                <a:gd name="connsiteY0" fmla="*/ 72636 h 514169"/>
                <a:gd name="connsiteX1" fmla="*/ 16861 w 865302"/>
                <a:gd name="connsiteY1" fmla="*/ 0 h 514169"/>
                <a:gd name="connsiteX2" fmla="*/ 212123 w 865302"/>
                <a:gd name="connsiteY2" fmla="*/ 71438 h 514169"/>
                <a:gd name="connsiteX3" fmla="*/ 865302 w 865302"/>
                <a:gd name="connsiteY3" fmla="*/ 72636 h 514169"/>
                <a:gd name="connsiteX4" fmla="*/ 865302 w 865302"/>
                <a:gd name="connsiteY4" fmla="*/ 514169 h 514169"/>
                <a:gd name="connsiteX5" fmla="*/ 3709 w 865302"/>
                <a:gd name="connsiteY5" fmla="*/ 514169 h 514169"/>
                <a:gd name="connsiteX6" fmla="*/ 3709 w 865302"/>
                <a:gd name="connsiteY6" fmla="*/ 72636 h 514169"/>
                <a:gd name="connsiteX0" fmla="*/ 3709 w 865302"/>
                <a:gd name="connsiteY0" fmla="*/ 90218 h 531751"/>
                <a:gd name="connsiteX1" fmla="*/ 16861 w 865302"/>
                <a:gd name="connsiteY1" fmla="*/ 17582 h 531751"/>
                <a:gd name="connsiteX2" fmla="*/ 219268 w 865302"/>
                <a:gd name="connsiteY2" fmla="*/ 3296 h 531751"/>
                <a:gd name="connsiteX3" fmla="*/ 212123 w 865302"/>
                <a:gd name="connsiteY3" fmla="*/ 89020 h 531751"/>
                <a:gd name="connsiteX4" fmla="*/ 865302 w 865302"/>
                <a:gd name="connsiteY4" fmla="*/ 90218 h 531751"/>
                <a:gd name="connsiteX5" fmla="*/ 865302 w 865302"/>
                <a:gd name="connsiteY5" fmla="*/ 531751 h 531751"/>
                <a:gd name="connsiteX6" fmla="*/ 3709 w 865302"/>
                <a:gd name="connsiteY6" fmla="*/ 531751 h 531751"/>
                <a:gd name="connsiteX7" fmla="*/ 3709 w 865302"/>
                <a:gd name="connsiteY7" fmla="*/ 90218 h 531751"/>
                <a:gd name="connsiteX0" fmla="*/ 3709 w 865302"/>
                <a:gd name="connsiteY0" fmla="*/ 90218 h 531751"/>
                <a:gd name="connsiteX1" fmla="*/ 16861 w 865302"/>
                <a:gd name="connsiteY1" fmla="*/ 17582 h 531751"/>
                <a:gd name="connsiteX2" fmla="*/ 219268 w 865302"/>
                <a:gd name="connsiteY2" fmla="*/ 3296 h 531751"/>
                <a:gd name="connsiteX3" fmla="*/ 212123 w 865302"/>
                <a:gd name="connsiteY3" fmla="*/ 89020 h 531751"/>
                <a:gd name="connsiteX4" fmla="*/ 865302 w 865302"/>
                <a:gd name="connsiteY4" fmla="*/ 90218 h 531751"/>
                <a:gd name="connsiteX5" fmla="*/ 865302 w 865302"/>
                <a:gd name="connsiteY5" fmla="*/ 531751 h 531751"/>
                <a:gd name="connsiteX6" fmla="*/ 3709 w 865302"/>
                <a:gd name="connsiteY6" fmla="*/ 531751 h 531751"/>
                <a:gd name="connsiteX7" fmla="*/ 3709 w 865302"/>
                <a:gd name="connsiteY7" fmla="*/ 90218 h 531751"/>
                <a:gd name="connsiteX0" fmla="*/ 3709 w 865302"/>
                <a:gd name="connsiteY0" fmla="*/ 90218 h 531751"/>
                <a:gd name="connsiteX1" fmla="*/ 16861 w 865302"/>
                <a:gd name="connsiteY1" fmla="*/ 17582 h 531751"/>
                <a:gd name="connsiteX2" fmla="*/ 219268 w 865302"/>
                <a:gd name="connsiteY2" fmla="*/ 3296 h 531751"/>
                <a:gd name="connsiteX3" fmla="*/ 212123 w 865302"/>
                <a:gd name="connsiteY3" fmla="*/ 89020 h 531751"/>
                <a:gd name="connsiteX4" fmla="*/ 865302 w 865302"/>
                <a:gd name="connsiteY4" fmla="*/ 90218 h 531751"/>
                <a:gd name="connsiteX5" fmla="*/ 865302 w 865302"/>
                <a:gd name="connsiteY5" fmla="*/ 531751 h 531751"/>
                <a:gd name="connsiteX6" fmla="*/ 3709 w 865302"/>
                <a:gd name="connsiteY6" fmla="*/ 531751 h 531751"/>
                <a:gd name="connsiteX7" fmla="*/ 3709 w 865302"/>
                <a:gd name="connsiteY7" fmla="*/ 90218 h 531751"/>
                <a:gd name="connsiteX0" fmla="*/ 3709 w 865302"/>
                <a:gd name="connsiteY0" fmla="*/ 86922 h 528455"/>
                <a:gd name="connsiteX1" fmla="*/ 16861 w 865302"/>
                <a:gd name="connsiteY1" fmla="*/ 14286 h 528455"/>
                <a:gd name="connsiteX2" fmla="*/ 219268 w 865302"/>
                <a:gd name="connsiteY2" fmla="*/ 0 h 528455"/>
                <a:gd name="connsiteX3" fmla="*/ 212123 w 865302"/>
                <a:gd name="connsiteY3" fmla="*/ 85724 h 528455"/>
                <a:gd name="connsiteX4" fmla="*/ 865302 w 865302"/>
                <a:gd name="connsiteY4" fmla="*/ 86922 h 528455"/>
                <a:gd name="connsiteX5" fmla="*/ 865302 w 865302"/>
                <a:gd name="connsiteY5" fmla="*/ 528455 h 528455"/>
                <a:gd name="connsiteX6" fmla="*/ 3709 w 865302"/>
                <a:gd name="connsiteY6" fmla="*/ 528455 h 528455"/>
                <a:gd name="connsiteX7" fmla="*/ 3709 w 865302"/>
                <a:gd name="connsiteY7" fmla="*/ 86922 h 528455"/>
                <a:gd name="connsiteX0" fmla="*/ 5355 w 866948"/>
                <a:gd name="connsiteY0" fmla="*/ 86922 h 528455"/>
                <a:gd name="connsiteX1" fmla="*/ 16126 w 866948"/>
                <a:gd name="connsiteY1" fmla="*/ 9523 h 528455"/>
                <a:gd name="connsiteX2" fmla="*/ 220914 w 866948"/>
                <a:gd name="connsiteY2" fmla="*/ 0 h 528455"/>
                <a:gd name="connsiteX3" fmla="*/ 213769 w 866948"/>
                <a:gd name="connsiteY3" fmla="*/ 85724 h 528455"/>
                <a:gd name="connsiteX4" fmla="*/ 866948 w 866948"/>
                <a:gd name="connsiteY4" fmla="*/ 86922 h 528455"/>
                <a:gd name="connsiteX5" fmla="*/ 866948 w 866948"/>
                <a:gd name="connsiteY5" fmla="*/ 528455 h 528455"/>
                <a:gd name="connsiteX6" fmla="*/ 5355 w 866948"/>
                <a:gd name="connsiteY6" fmla="*/ 528455 h 528455"/>
                <a:gd name="connsiteX7" fmla="*/ 5355 w 866948"/>
                <a:gd name="connsiteY7" fmla="*/ 86922 h 528455"/>
                <a:gd name="connsiteX0" fmla="*/ 0 w 861593"/>
                <a:gd name="connsiteY0" fmla="*/ 86922 h 528455"/>
                <a:gd name="connsiteX1" fmla="*/ 10771 w 861593"/>
                <a:gd name="connsiteY1" fmla="*/ 9523 h 528455"/>
                <a:gd name="connsiteX2" fmla="*/ 215559 w 861593"/>
                <a:gd name="connsiteY2" fmla="*/ 0 h 528455"/>
                <a:gd name="connsiteX3" fmla="*/ 208414 w 861593"/>
                <a:gd name="connsiteY3" fmla="*/ 85724 h 528455"/>
                <a:gd name="connsiteX4" fmla="*/ 861593 w 861593"/>
                <a:gd name="connsiteY4" fmla="*/ 86922 h 528455"/>
                <a:gd name="connsiteX5" fmla="*/ 861593 w 861593"/>
                <a:gd name="connsiteY5" fmla="*/ 528455 h 528455"/>
                <a:gd name="connsiteX6" fmla="*/ 0 w 861593"/>
                <a:gd name="connsiteY6" fmla="*/ 528455 h 528455"/>
                <a:gd name="connsiteX7" fmla="*/ 0 w 861593"/>
                <a:gd name="connsiteY7" fmla="*/ 86922 h 528455"/>
                <a:gd name="connsiteX0" fmla="*/ 0 w 861593"/>
                <a:gd name="connsiteY0" fmla="*/ 86922 h 528455"/>
                <a:gd name="connsiteX1" fmla="*/ 3627 w 861593"/>
                <a:gd name="connsiteY1" fmla="*/ 7142 h 528455"/>
                <a:gd name="connsiteX2" fmla="*/ 215559 w 861593"/>
                <a:gd name="connsiteY2" fmla="*/ 0 h 528455"/>
                <a:gd name="connsiteX3" fmla="*/ 208414 w 861593"/>
                <a:gd name="connsiteY3" fmla="*/ 85724 h 528455"/>
                <a:gd name="connsiteX4" fmla="*/ 861593 w 861593"/>
                <a:gd name="connsiteY4" fmla="*/ 86922 h 528455"/>
                <a:gd name="connsiteX5" fmla="*/ 861593 w 861593"/>
                <a:gd name="connsiteY5" fmla="*/ 528455 h 528455"/>
                <a:gd name="connsiteX6" fmla="*/ 0 w 861593"/>
                <a:gd name="connsiteY6" fmla="*/ 528455 h 528455"/>
                <a:gd name="connsiteX7" fmla="*/ 0 w 861593"/>
                <a:gd name="connsiteY7" fmla="*/ 86922 h 528455"/>
                <a:gd name="connsiteX0" fmla="*/ 688 w 862281"/>
                <a:gd name="connsiteY0" fmla="*/ 87200 h 528733"/>
                <a:gd name="connsiteX1" fmla="*/ 1533 w 862281"/>
                <a:gd name="connsiteY1" fmla="*/ 233 h 528733"/>
                <a:gd name="connsiteX2" fmla="*/ 216247 w 862281"/>
                <a:gd name="connsiteY2" fmla="*/ 278 h 528733"/>
                <a:gd name="connsiteX3" fmla="*/ 209102 w 862281"/>
                <a:gd name="connsiteY3" fmla="*/ 86002 h 528733"/>
                <a:gd name="connsiteX4" fmla="*/ 862281 w 862281"/>
                <a:gd name="connsiteY4" fmla="*/ 87200 h 528733"/>
                <a:gd name="connsiteX5" fmla="*/ 862281 w 862281"/>
                <a:gd name="connsiteY5" fmla="*/ 528733 h 528733"/>
                <a:gd name="connsiteX6" fmla="*/ 688 w 862281"/>
                <a:gd name="connsiteY6" fmla="*/ 528733 h 528733"/>
                <a:gd name="connsiteX7" fmla="*/ 688 w 862281"/>
                <a:gd name="connsiteY7" fmla="*/ 87200 h 528733"/>
                <a:gd name="connsiteX0" fmla="*/ 688 w 862281"/>
                <a:gd name="connsiteY0" fmla="*/ 86967 h 528500"/>
                <a:gd name="connsiteX1" fmla="*/ 1533 w 862281"/>
                <a:gd name="connsiteY1" fmla="*/ 0 h 528500"/>
                <a:gd name="connsiteX2" fmla="*/ 216247 w 862281"/>
                <a:gd name="connsiteY2" fmla="*/ 45 h 528500"/>
                <a:gd name="connsiteX3" fmla="*/ 209102 w 862281"/>
                <a:gd name="connsiteY3" fmla="*/ 85769 h 528500"/>
                <a:gd name="connsiteX4" fmla="*/ 862281 w 862281"/>
                <a:gd name="connsiteY4" fmla="*/ 86967 h 528500"/>
                <a:gd name="connsiteX5" fmla="*/ 862281 w 862281"/>
                <a:gd name="connsiteY5" fmla="*/ 528500 h 528500"/>
                <a:gd name="connsiteX6" fmla="*/ 688 w 862281"/>
                <a:gd name="connsiteY6" fmla="*/ 528500 h 528500"/>
                <a:gd name="connsiteX7" fmla="*/ 688 w 862281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08414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08414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08414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10269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12588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12588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12588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14675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14675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14675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14675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14675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1593" h="528500" extrusionOk="0">
                  <a:moveTo>
                    <a:pt x="0" y="86967"/>
                  </a:moveTo>
                  <a:cubicBezTo>
                    <a:pt x="459" y="-494"/>
                    <a:pt x="-215" y="87747"/>
                    <a:pt x="845" y="0"/>
                  </a:cubicBezTo>
                  <a:cubicBezTo>
                    <a:pt x="215718" y="85"/>
                    <a:pt x="1050" y="226"/>
                    <a:pt x="215559" y="45"/>
                  </a:cubicBezTo>
                  <a:cubicBezTo>
                    <a:pt x="214641" y="93335"/>
                    <a:pt x="215479" y="-6782"/>
                    <a:pt x="214675" y="85769"/>
                  </a:cubicBezTo>
                  <a:lnTo>
                    <a:pt x="861593" y="86967"/>
                  </a:lnTo>
                  <a:lnTo>
                    <a:pt x="861593" y="528500"/>
                  </a:lnTo>
                  <a:lnTo>
                    <a:pt x="0" y="528500"/>
                  </a:lnTo>
                  <a:lnTo>
                    <a:pt x="0" y="86967"/>
                  </a:lnTo>
                  <a:close/>
                </a:path>
              </a:pathLst>
            </a:custGeom>
            <a:grpFill/>
            <a:ln w="12700" cap="flat" cmpd="sng" algn="ctr">
              <a:solidFill>
                <a:srgbClr val="337AB7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300">
                  <a:solidFill>
                    <a:srgbClr val="337AB7"/>
                  </a:solidFill>
                </a:rPr>
                <a:t>Dataset</a:t>
              </a:r>
              <a:endParaRPr>
                <a:solidFill>
                  <a:srgbClr val="337AB7"/>
                </a:solidFill>
              </a:endParaRPr>
            </a:p>
          </p:txBody>
        </p:sp>
        <p:sp>
          <p:nvSpPr>
            <p:cNvPr id="1674249029" name="Rectangle 30"/>
            <p:cNvSpPr/>
            <p:nvPr/>
          </p:nvSpPr>
          <p:spPr bwMode="auto">
            <a:xfrm>
              <a:off x="2254505" y="2787191"/>
              <a:ext cx="951354" cy="657003"/>
            </a:xfrm>
            <a:custGeom>
              <a:avLst/>
              <a:gdLst>
                <a:gd name="connsiteX0" fmla="*/ 0 w 861593"/>
                <a:gd name="connsiteY0" fmla="*/ 0 h 441533"/>
                <a:gd name="connsiteX1" fmla="*/ 861593 w 861593"/>
                <a:gd name="connsiteY1" fmla="*/ 0 h 441533"/>
                <a:gd name="connsiteX2" fmla="*/ 861593 w 861593"/>
                <a:gd name="connsiteY2" fmla="*/ 441533 h 441533"/>
                <a:gd name="connsiteX3" fmla="*/ 0 w 861593"/>
                <a:gd name="connsiteY3" fmla="*/ 441533 h 441533"/>
                <a:gd name="connsiteX4" fmla="*/ 0 w 861593"/>
                <a:gd name="connsiteY4" fmla="*/ 0 h 441533"/>
                <a:gd name="connsiteX0" fmla="*/ 0 w 861593"/>
                <a:gd name="connsiteY0" fmla="*/ 0 h 441533"/>
                <a:gd name="connsiteX1" fmla="*/ 210796 w 861593"/>
                <a:gd name="connsiteY1" fmla="*/ 3564 h 441533"/>
                <a:gd name="connsiteX2" fmla="*/ 861593 w 861593"/>
                <a:gd name="connsiteY2" fmla="*/ 0 h 441533"/>
                <a:gd name="connsiteX3" fmla="*/ 861593 w 861593"/>
                <a:gd name="connsiteY3" fmla="*/ 441533 h 441533"/>
                <a:gd name="connsiteX4" fmla="*/ 0 w 861593"/>
                <a:gd name="connsiteY4" fmla="*/ 441533 h 441533"/>
                <a:gd name="connsiteX5" fmla="*/ 0 w 861593"/>
                <a:gd name="connsiteY5" fmla="*/ 0 h 441533"/>
                <a:gd name="connsiteX0" fmla="*/ 0 w 861593"/>
                <a:gd name="connsiteY0" fmla="*/ 1198 h 442731"/>
                <a:gd name="connsiteX1" fmla="*/ 208414 w 861593"/>
                <a:gd name="connsiteY1" fmla="*/ 0 h 442731"/>
                <a:gd name="connsiteX2" fmla="*/ 861593 w 861593"/>
                <a:gd name="connsiteY2" fmla="*/ 1198 h 442731"/>
                <a:gd name="connsiteX3" fmla="*/ 861593 w 861593"/>
                <a:gd name="connsiteY3" fmla="*/ 442731 h 442731"/>
                <a:gd name="connsiteX4" fmla="*/ 0 w 861593"/>
                <a:gd name="connsiteY4" fmla="*/ 442731 h 442731"/>
                <a:gd name="connsiteX5" fmla="*/ 0 w 861593"/>
                <a:gd name="connsiteY5" fmla="*/ 1198 h 442731"/>
                <a:gd name="connsiteX0" fmla="*/ 0 w 861593"/>
                <a:gd name="connsiteY0" fmla="*/ 17735 h 459268"/>
                <a:gd name="connsiteX1" fmla="*/ 208414 w 861593"/>
                <a:gd name="connsiteY1" fmla="*/ 16537 h 459268"/>
                <a:gd name="connsiteX2" fmla="*/ 861593 w 861593"/>
                <a:gd name="connsiteY2" fmla="*/ 17735 h 459268"/>
                <a:gd name="connsiteX3" fmla="*/ 861593 w 861593"/>
                <a:gd name="connsiteY3" fmla="*/ 459268 h 459268"/>
                <a:gd name="connsiteX4" fmla="*/ 0 w 861593"/>
                <a:gd name="connsiteY4" fmla="*/ 459268 h 459268"/>
                <a:gd name="connsiteX5" fmla="*/ 0 w 861593"/>
                <a:gd name="connsiteY5" fmla="*/ 17735 h 459268"/>
                <a:gd name="connsiteX0" fmla="*/ 3709 w 865302"/>
                <a:gd name="connsiteY0" fmla="*/ 72636 h 514169"/>
                <a:gd name="connsiteX1" fmla="*/ 16861 w 865302"/>
                <a:gd name="connsiteY1" fmla="*/ 0 h 514169"/>
                <a:gd name="connsiteX2" fmla="*/ 212123 w 865302"/>
                <a:gd name="connsiteY2" fmla="*/ 71438 h 514169"/>
                <a:gd name="connsiteX3" fmla="*/ 865302 w 865302"/>
                <a:gd name="connsiteY3" fmla="*/ 72636 h 514169"/>
                <a:gd name="connsiteX4" fmla="*/ 865302 w 865302"/>
                <a:gd name="connsiteY4" fmla="*/ 514169 h 514169"/>
                <a:gd name="connsiteX5" fmla="*/ 3709 w 865302"/>
                <a:gd name="connsiteY5" fmla="*/ 514169 h 514169"/>
                <a:gd name="connsiteX6" fmla="*/ 3709 w 865302"/>
                <a:gd name="connsiteY6" fmla="*/ 72636 h 514169"/>
                <a:gd name="connsiteX0" fmla="*/ 3709 w 865302"/>
                <a:gd name="connsiteY0" fmla="*/ 90218 h 531751"/>
                <a:gd name="connsiteX1" fmla="*/ 16861 w 865302"/>
                <a:gd name="connsiteY1" fmla="*/ 17582 h 531751"/>
                <a:gd name="connsiteX2" fmla="*/ 219268 w 865302"/>
                <a:gd name="connsiteY2" fmla="*/ 3296 h 531751"/>
                <a:gd name="connsiteX3" fmla="*/ 212123 w 865302"/>
                <a:gd name="connsiteY3" fmla="*/ 89020 h 531751"/>
                <a:gd name="connsiteX4" fmla="*/ 865302 w 865302"/>
                <a:gd name="connsiteY4" fmla="*/ 90218 h 531751"/>
                <a:gd name="connsiteX5" fmla="*/ 865302 w 865302"/>
                <a:gd name="connsiteY5" fmla="*/ 531751 h 531751"/>
                <a:gd name="connsiteX6" fmla="*/ 3709 w 865302"/>
                <a:gd name="connsiteY6" fmla="*/ 531751 h 531751"/>
                <a:gd name="connsiteX7" fmla="*/ 3709 w 865302"/>
                <a:gd name="connsiteY7" fmla="*/ 90218 h 531751"/>
                <a:gd name="connsiteX0" fmla="*/ 3709 w 865302"/>
                <a:gd name="connsiteY0" fmla="*/ 90218 h 531751"/>
                <a:gd name="connsiteX1" fmla="*/ 16861 w 865302"/>
                <a:gd name="connsiteY1" fmla="*/ 17582 h 531751"/>
                <a:gd name="connsiteX2" fmla="*/ 219268 w 865302"/>
                <a:gd name="connsiteY2" fmla="*/ 3296 h 531751"/>
                <a:gd name="connsiteX3" fmla="*/ 212123 w 865302"/>
                <a:gd name="connsiteY3" fmla="*/ 89020 h 531751"/>
                <a:gd name="connsiteX4" fmla="*/ 865302 w 865302"/>
                <a:gd name="connsiteY4" fmla="*/ 90218 h 531751"/>
                <a:gd name="connsiteX5" fmla="*/ 865302 w 865302"/>
                <a:gd name="connsiteY5" fmla="*/ 531751 h 531751"/>
                <a:gd name="connsiteX6" fmla="*/ 3709 w 865302"/>
                <a:gd name="connsiteY6" fmla="*/ 531751 h 531751"/>
                <a:gd name="connsiteX7" fmla="*/ 3709 w 865302"/>
                <a:gd name="connsiteY7" fmla="*/ 90218 h 531751"/>
                <a:gd name="connsiteX0" fmla="*/ 3709 w 865302"/>
                <a:gd name="connsiteY0" fmla="*/ 90218 h 531751"/>
                <a:gd name="connsiteX1" fmla="*/ 16861 w 865302"/>
                <a:gd name="connsiteY1" fmla="*/ 17582 h 531751"/>
                <a:gd name="connsiteX2" fmla="*/ 219268 w 865302"/>
                <a:gd name="connsiteY2" fmla="*/ 3296 h 531751"/>
                <a:gd name="connsiteX3" fmla="*/ 212123 w 865302"/>
                <a:gd name="connsiteY3" fmla="*/ 89020 h 531751"/>
                <a:gd name="connsiteX4" fmla="*/ 865302 w 865302"/>
                <a:gd name="connsiteY4" fmla="*/ 90218 h 531751"/>
                <a:gd name="connsiteX5" fmla="*/ 865302 w 865302"/>
                <a:gd name="connsiteY5" fmla="*/ 531751 h 531751"/>
                <a:gd name="connsiteX6" fmla="*/ 3709 w 865302"/>
                <a:gd name="connsiteY6" fmla="*/ 531751 h 531751"/>
                <a:gd name="connsiteX7" fmla="*/ 3709 w 865302"/>
                <a:gd name="connsiteY7" fmla="*/ 90218 h 531751"/>
                <a:gd name="connsiteX0" fmla="*/ 3709 w 865302"/>
                <a:gd name="connsiteY0" fmla="*/ 86922 h 528455"/>
                <a:gd name="connsiteX1" fmla="*/ 16861 w 865302"/>
                <a:gd name="connsiteY1" fmla="*/ 14286 h 528455"/>
                <a:gd name="connsiteX2" fmla="*/ 219268 w 865302"/>
                <a:gd name="connsiteY2" fmla="*/ 0 h 528455"/>
                <a:gd name="connsiteX3" fmla="*/ 212123 w 865302"/>
                <a:gd name="connsiteY3" fmla="*/ 85724 h 528455"/>
                <a:gd name="connsiteX4" fmla="*/ 865302 w 865302"/>
                <a:gd name="connsiteY4" fmla="*/ 86922 h 528455"/>
                <a:gd name="connsiteX5" fmla="*/ 865302 w 865302"/>
                <a:gd name="connsiteY5" fmla="*/ 528455 h 528455"/>
                <a:gd name="connsiteX6" fmla="*/ 3709 w 865302"/>
                <a:gd name="connsiteY6" fmla="*/ 528455 h 528455"/>
                <a:gd name="connsiteX7" fmla="*/ 3709 w 865302"/>
                <a:gd name="connsiteY7" fmla="*/ 86922 h 528455"/>
                <a:gd name="connsiteX0" fmla="*/ 5355 w 866948"/>
                <a:gd name="connsiteY0" fmla="*/ 86922 h 528455"/>
                <a:gd name="connsiteX1" fmla="*/ 16126 w 866948"/>
                <a:gd name="connsiteY1" fmla="*/ 9523 h 528455"/>
                <a:gd name="connsiteX2" fmla="*/ 220914 w 866948"/>
                <a:gd name="connsiteY2" fmla="*/ 0 h 528455"/>
                <a:gd name="connsiteX3" fmla="*/ 213769 w 866948"/>
                <a:gd name="connsiteY3" fmla="*/ 85724 h 528455"/>
                <a:gd name="connsiteX4" fmla="*/ 866948 w 866948"/>
                <a:gd name="connsiteY4" fmla="*/ 86922 h 528455"/>
                <a:gd name="connsiteX5" fmla="*/ 866948 w 866948"/>
                <a:gd name="connsiteY5" fmla="*/ 528455 h 528455"/>
                <a:gd name="connsiteX6" fmla="*/ 5355 w 866948"/>
                <a:gd name="connsiteY6" fmla="*/ 528455 h 528455"/>
                <a:gd name="connsiteX7" fmla="*/ 5355 w 866948"/>
                <a:gd name="connsiteY7" fmla="*/ 86922 h 528455"/>
                <a:gd name="connsiteX0" fmla="*/ 0 w 861593"/>
                <a:gd name="connsiteY0" fmla="*/ 86922 h 528455"/>
                <a:gd name="connsiteX1" fmla="*/ 10771 w 861593"/>
                <a:gd name="connsiteY1" fmla="*/ 9523 h 528455"/>
                <a:gd name="connsiteX2" fmla="*/ 215559 w 861593"/>
                <a:gd name="connsiteY2" fmla="*/ 0 h 528455"/>
                <a:gd name="connsiteX3" fmla="*/ 208414 w 861593"/>
                <a:gd name="connsiteY3" fmla="*/ 85724 h 528455"/>
                <a:gd name="connsiteX4" fmla="*/ 861593 w 861593"/>
                <a:gd name="connsiteY4" fmla="*/ 86922 h 528455"/>
                <a:gd name="connsiteX5" fmla="*/ 861593 w 861593"/>
                <a:gd name="connsiteY5" fmla="*/ 528455 h 528455"/>
                <a:gd name="connsiteX6" fmla="*/ 0 w 861593"/>
                <a:gd name="connsiteY6" fmla="*/ 528455 h 528455"/>
                <a:gd name="connsiteX7" fmla="*/ 0 w 861593"/>
                <a:gd name="connsiteY7" fmla="*/ 86922 h 528455"/>
                <a:gd name="connsiteX0" fmla="*/ 0 w 861593"/>
                <a:gd name="connsiteY0" fmla="*/ 86922 h 528455"/>
                <a:gd name="connsiteX1" fmla="*/ 3627 w 861593"/>
                <a:gd name="connsiteY1" fmla="*/ 7142 h 528455"/>
                <a:gd name="connsiteX2" fmla="*/ 215559 w 861593"/>
                <a:gd name="connsiteY2" fmla="*/ 0 h 528455"/>
                <a:gd name="connsiteX3" fmla="*/ 208414 w 861593"/>
                <a:gd name="connsiteY3" fmla="*/ 85724 h 528455"/>
                <a:gd name="connsiteX4" fmla="*/ 861593 w 861593"/>
                <a:gd name="connsiteY4" fmla="*/ 86922 h 528455"/>
                <a:gd name="connsiteX5" fmla="*/ 861593 w 861593"/>
                <a:gd name="connsiteY5" fmla="*/ 528455 h 528455"/>
                <a:gd name="connsiteX6" fmla="*/ 0 w 861593"/>
                <a:gd name="connsiteY6" fmla="*/ 528455 h 528455"/>
                <a:gd name="connsiteX7" fmla="*/ 0 w 861593"/>
                <a:gd name="connsiteY7" fmla="*/ 86922 h 528455"/>
                <a:gd name="connsiteX0" fmla="*/ 688 w 862281"/>
                <a:gd name="connsiteY0" fmla="*/ 87200 h 528733"/>
                <a:gd name="connsiteX1" fmla="*/ 1533 w 862281"/>
                <a:gd name="connsiteY1" fmla="*/ 233 h 528733"/>
                <a:gd name="connsiteX2" fmla="*/ 216247 w 862281"/>
                <a:gd name="connsiteY2" fmla="*/ 278 h 528733"/>
                <a:gd name="connsiteX3" fmla="*/ 209102 w 862281"/>
                <a:gd name="connsiteY3" fmla="*/ 86002 h 528733"/>
                <a:gd name="connsiteX4" fmla="*/ 862281 w 862281"/>
                <a:gd name="connsiteY4" fmla="*/ 87200 h 528733"/>
                <a:gd name="connsiteX5" fmla="*/ 862281 w 862281"/>
                <a:gd name="connsiteY5" fmla="*/ 528733 h 528733"/>
                <a:gd name="connsiteX6" fmla="*/ 688 w 862281"/>
                <a:gd name="connsiteY6" fmla="*/ 528733 h 528733"/>
                <a:gd name="connsiteX7" fmla="*/ 688 w 862281"/>
                <a:gd name="connsiteY7" fmla="*/ 87200 h 528733"/>
                <a:gd name="connsiteX0" fmla="*/ 688 w 862281"/>
                <a:gd name="connsiteY0" fmla="*/ 86967 h 528500"/>
                <a:gd name="connsiteX1" fmla="*/ 1533 w 862281"/>
                <a:gd name="connsiteY1" fmla="*/ 0 h 528500"/>
                <a:gd name="connsiteX2" fmla="*/ 216247 w 862281"/>
                <a:gd name="connsiteY2" fmla="*/ 45 h 528500"/>
                <a:gd name="connsiteX3" fmla="*/ 209102 w 862281"/>
                <a:gd name="connsiteY3" fmla="*/ 85769 h 528500"/>
                <a:gd name="connsiteX4" fmla="*/ 862281 w 862281"/>
                <a:gd name="connsiteY4" fmla="*/ 86967 h 528500"/>
                <a:gd name="connsiteX5" fmla="*/ 862281 w 862281"/>
                <a:gd name="connsiteY5" fmla="*/ 528500 h 528500"/>
                <a:gd name="connsiteX6" fmla="*/ 688 w 862281"/>
                <a:gd name="connsiteY6" fmla="*/ 528500 h 528500"/>
                <a:gd name="connsiteX7" fmla="*/ 688 w 862281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08414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08414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08414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10269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12588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12588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12588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14675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14675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14675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14675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14675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1593" h="528500" extrusionOk="0">
                  <a:moveTo>
                    <a:pt x="0" y="86967"/>
                  </a:moveTo>
                  <a:cubicBezTo>
                    <a:pt x="459" y="-494"/>
                    <a:pt x="-215" y="87747"/>
                    <a:pt x="845" y="0"/>
                  </a:cubicBezTo>
                  <a:cubicBezTo>
                    <a:pt x="215718" y="85"/>
                    <a:pt x="1050" y="226"/>
                    <a:pt x="215559" y="45"/>
                  </a:cubicBezTo>
                  <a:cubicBezTo>
                    <a:pt x="214641" y="93335"/>
                    <a:pt x="215479" y="-6782"/>
                    <a:pt x="214675" y="85769"/>
                  </a:cubicBezTo>
                  <a:lnTo>
                    <a:pt x="861593" y="86967"/>
                  </a:lnTo>
                  <a:lnTo>
                    <a:pt x="861593" y="528500"/>
                  </a:lnTo>
                  <a:lnTo>
                    <a:pt x="0" y="528500"/>
                  </a:lnTo>
                  <a:lnTo>
                    <a:pt x="0" y="86967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solidFill>
                <a:srgbClr val="337AB7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300">
                  <a:solidFill>
                    <a:srgbClr val="337AB7"/>
                  </a:solidFill>
                </a:rPr>
                <a:t>Dataset</a:t>
              </a:r>
              <a:endParaRPr>
                <a:solidFill>
                  <a:srgbClr val="337AB7"/>
                </a:solidFill>
              </a:endParaRPr>
            </a:p>
          </p:txBody>
        </p:sp>
        <p:grpSp>
          <p:nvGrpSpPr>
            <p:cNvPr id="986191631" name="Groupe 27"/>
            <p:cNvGrpSpPr/>
            <p:nvPr/>
          </p:nvGrpSpPr>
          <p:grpSpPr bwMode="auto">
            <a:xfrm>
              <a:off x="685545" y="0"/>
              <a:ext cx="4476477" cy="4283931"/>
              <a:chOff x="0" y="0"/>
              <a:chExt cx="4476477" cy="4283931"/>
            </a:xfrm>
            <a:solidFill>
              <a:schemeClr val="bg1"/>
            </a:solidFill>
          </p:grpSpPr>
          <p:sp>
            <p:nvSpPr>
              <p:cNvPr id="1985147633" name="Flèche droite 29"/>
              <p:cNvSpPr/>
              <p:nvPr/>
            </p:nvSpPr>
            <p:spPr bwMode="auto">
              <a:xfrm rot="3936357">
                <a:off x="2023684" y="944111"/>
                <a:ext cx="824974" cy="313374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A3A6"/>
              </a:solidFill>
              <a:ln>
                <a:solidFill>
                  <a:srgbClr val="00A3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fr-FR" sz="1350" b="1"/>
              </a:p>
            </p:txBody>
          </p:sp>
          <p:sp>
            <p:nvSpPr>
              <p:cNvPr id="1784824079" name="Cube 32"/>
              <p:cNvSpPr/>
              <p:nvPr/>
            </p:nvSpPr>
            <p:spPr bwMode="auto">
              <a:xfrm>
                <a:off x="1880261" y="1619589"/>
                <a:ext cx="1654729" cy="566101"/>
              </a:xfrm>
              <a:prstGeom prst="cube">
                <a:avLst>
                  <a:gd name="adj" fmla="val 25000"/>
                </a:avLst>
              </a:prstGeom>
              <a:grpFill/>
              <a:ln w="6350" cap="flat" cmpd="sng" algn="ctr">
                <a:solidFill>
                  <a:srgbClr val="C55B28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 anchorCtr="0"/>
              <a:lstStyle/>
              <a:p>
                <a:pPr algn="ctr">
                  <a:defRPr/>
                </a:pPr>
                <a:r>
                  <a:rPr lang="fr-FR" sz="1350">
                    <a:solidFill>
                      <a:srgbClr val="C55B28"/>
                    </a:solidFill>
                  </a:rPr>
                  <a:t>Dataverse</a:t>
                </a:r>
                <a:endParaRPr>
                  <a:solidFill>
                    <a:srgbClr val="C55B28"/>
                  </a:solidFill>
                </a:endParaRPr>
              </a:p>
            </p:txBody>
          </p:sp>
          <p:sp>
            <p:nvSpPr>
              <p:cNvPr id="1573640290" name="Flèche droite 41"/>
              <p:cNvSpPr/>
              <p:nvPr/>
            </p:nvSpPr>
            <p:spPr bwMode="auto">
              <a:xfrm rot="7272622">
                <a:off x="426178" y="955184"/>
                <a:ext cx="897608" cy="315224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A3A6"/>
              </a:solidFill>
              <a:ln>
                <a:solidFill>
                  <a:srgbClr val="00A3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fr-FR" sz="1350" b="1"/>
              </a:p>
            </p:txBody>
          </p:sp>
          <p:sp>
            <p:nvSpPr>
              <p:cNvPr id="2042039159" name="Cube 43"/>
              <p:cNvSpPr/>
              <p:nvPr/>
            </p:nvSpPr>
            <p:spPr bwMode="auto">
              <a:xfrm>
                <a:off x="942795" y="0"/>
                <a:ext cx="1783038" cy="622377"/>
              </a:xfrm>
              <a:prstGeom prst="cube">
                <a:avLst>
                  <a:gd name="adj" fmla="val 25000"/>
                </a:avLst>
              </a:prstGeom>
              <a:grpFill/>
              <a:ln w="6350" cap="flat" cmpd="sng" algn="ctr">
                <a:solidFill>
                  <a:srgbClr val="C55B28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 anchorCtr="0"/>
              <a:lstStyle/>
              <a:p>
                <a:pPr algn="ctr">
                  <a:defRPr/>
                </a:pPr>
                <a:r>
                  <a:rPr lang="fr-FR" sz="1350">
                    <a:solidFill>
                      <a:srgbClr val="C55B28"/>
                    </a:solidFill>
                    <a:latin typeface="Arial"/>
                    <a:cs typeface="Arial"/>
                  </a:rPr>
                  <a:t>Collection</a:t>
                </a:r>
                <a:endParaRPr>
                  <a:solidFill>
                    <a:srgbClr val="C55B28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634972607" name="Cube 45"/>
              <p:cNvSpPr/>
              <p:nvPr/>
            </p:nvSpPr>
            <p:spPr bwMode="auto">
              <a:xfrm>
                <a:off x="2033681" y="1788244"/>
                <a:ext cx="1667348" cy="566101"/>
              </a:xfrm>
              <a:prstGeom prst="cube">
                <a:avLst>
                  <a:gd name="adj" fmla="val 25000"/>
                </a:avLst>
              </a:prstGeom>
              <a:grpFill/>
              <a:ln w="6350" cap="flat" cmpd="sng" algn="ctr">
                <a:solidFill>
                  <a:srgbClr val="C55B28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 anchorCtr="0"/>
              <a:lstStyle/>
              <a:p>
                <a:pPr algn="ctr">
                  <a:defRPr/>
                </a:pPr>
                <a:r>
                  <a:rPr lang="fr-FR" sz="1350">
                    <a:solidFill>
                      <a:srgbClr val="C55B28"/>
                    </a:solidFill>
                  </a:rPr>
                  <a:t>Dataverse</a:t>
                </a:r>
                <a:endParaRPr>
                  <a:solidFill>
                    <a:srgbClr val="C55B28"/>
                  </a:solidFill>
                </a:endParaRPr>
              </a:p>
            </p:txBody>
          </p:sp>
          <p:sp>
            <p:nvSpPr>
              <p:cNvPr id="628553398" name="Cube 47"/>
              <p:cNvSpPr/>
              <p:nvPr/>
            </p:nvSpPr>
            <p:spPr bwMode="auto">
              <a:xfrm>
                <a:off x="2187102" y="1956899"/>
                <a:ext cx="1646667" cy="566101"/>
              </a:xfrm>
              <a:prstGeom prst="cube">
                <a:avLst>
                  <a:gd name="adj" fmla="val 25000"/>
                </a:avLst>
              </a:prstGeom>
              <a:grpFill/>
              <a:ln w="6350" cap="flat" cmpd="sng" algn="ctr">
                <a:solidFill>
                  <a:srgbClr val="C55B28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 anchorCtr="0"/>
              <a:lstStyle/>
              <a:p>
                <a:pPr algn="ctr">
                  <a:defRPr/>
                </a:pPr>
                <a:r>
                  <a:rPr lang="fr-FR" sz="1350">
                    <a:solidFill>
                      <a:srgbClr val="C55B28"/>
                    </a:solidFill>
                    <a:latin typeface="Arial"/>
                    <a:cs typeface="Arial"/>
                  </a:rPr>
                  <a:t>Sous-Collection</a:t>
                </a:r>
                <a:endParaRPr>
                  <a:solidFill>
                    <a:srgbClr val="C55B28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631277467" name="Flèche droite 52"/>
              <p:cNvSpPr/>
              <p:nvPr/>
            </p:nvSpPr>
            <p:spPr bwMode="auto">
              <a:xfrm rot="7272622">
                <a:off x="2381650" y="2655302"/>
                <a:ext cx="319001" cy="25126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A3A6"/>
              </a:solidFill>
              <a:ln>
                <a:solidFill>
                  <a:srgbClr val="00A3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fr-FR" sz="1350" b="1"/>
              </a:p>
            </p:txBody>
          </p:sp>
          <p:sp>
            <p:nvSpPr>
              <p:cNvPr id="2112109483" name="Cube 53"/>
              <p:cNvSpPr/>
              <p:nvPr/>
            </p:nvSpPr>
            <p:spPr bwMode="auto">
              <a:xfrm>
                <a:off x="2860221" y="3001422"/>
                <a:ext cx="1616255" cy="566101"/>
              </a:xfrm>
              <a:prstGeom prst="cube">
                <a:avLst>
                  <a:gd name="adj" fmla="val 25000"/>
                </a:avLst>
              </a:prstGeom>
              <a:grpFill/>
              <a:ln w="6350" cap="flat" cmpd="sng" algn="ctr">
                <a:solidFill>
                  <a:srgbClr val="C55B28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 anchorCtr="0"/>
              <a:lstStyle/>
              <a:p>
                <a:pPr algn="ctr">
                  <a:defRPr/>
                </a:pPr>
                <a:r>
                  <a:rPr lang="fr-FR" sz="1350">
                    <a:solidFill>
                      <a:srgbClr val="C55B28"/>
                    </a:solidFill>
                    <a:latin typeface="Arial"/>
                    <a:cs typeface="Arial"/>
                  </a:rPr>
                  <a:t>Sous-Collection</a:t>
                </a:r>
                <a:endParaRPr>
                  <a:solidFill>
                    <a:srgbClr val="C55B28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27267695" name="Flèche droite 54"/>
              <p:cNvSpPr/>
              <p:nvPr/>
            </p:nvSpPr>
            <p:spPr bwMode="auto">
              <a:xfrm rot="3110403">
                <a:off x="2860811" y="2655302"/>
                <a:ext cx="319001" cy="25126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A3A6"/>
              </a:solidFill>
              <a:ln>
                <a:solidFill>
                  <a:srgbClr val="00A3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fr-FR" sz="1350" b="1"/>
              </a:p>
            </p:txBody>
          </p:sp>
          <p:sp>
            <p:nvSpPr>
              <p:cNvPr id="1042395884" name="Rectangle 55"/>
              <p:cNvSpPr/>
              <p:nvPr/>
            </p:nvSpPr>
            <p:spPr bwMode="auto">
              <a:xfrm>
                <a:off x="1730204" y="3826695"/>
                <a:ext cx="510497" cy="4572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fr" sz="2400" b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cs typeface="Arial"/>
                  </a:rPr>
                  <a:t>…</a:t>
                </a:r>
                <a:endParaRPr sz="2400" b="1">
                  <a:solidFill>
                    <a:srgbClr val="4472C4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961493843" name="Rectangle 56"/>
              <p:cNvSpPr/>
              <p:nvPr/>
            </p:nvSpPr>
            <p:spPr bwMode="auto">
              <a:xfrm>
                <a:off x="3150122" y="3826695"/>
                <a:ext cx="551163" cy="45723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fr" sz="2400" b="1">
                    <a:solidFill>
                      <a:srgbClr val="ED7D31"/>
                    </a:solidFill>
                    <a:latin typeface="Arial"/>
                    <a:cs typeface="Arial"/>
                  </a:rPr>
                  <a:t>…</a:t>
                </a:r>
                <a:endParaRPr sz="2400" b="1">
                  <a:solidFill>
                    <a:srgbClr val="ED7D3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113354740" name="Flèche droite 57"/>
              <p:cNvSpPr/>
              <p:nvPr/>
            </p:nvSpPr>
            <p:spPr bwMode="auto">
              <a:xfrm rot="5399942">
                <a:off x="3263000" y="3720548"/>
                <a:ext cx="319000" cy="224978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A3A6"/>
              </a:solidFill>
              <a:ln>
                <a:solidFill>
                  <a:srgbClr val="00A3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fr-FR" sz="1350" b="1"/>
              </a:p>
            </p:txBody>
          </p:sp>
          <p:sp>
            <p:nvSpPr>
              <p:cNvPr id="581846564" name="Flèche droite 58"/>
              <p:cNvSpPr/>
              <p:nvPr/>
            </p:nvSpPr>
            <p:spPr bwMode="auto">
              <a:xfrm rot="5399942">
                <a:off x="1811854" y="3707404"/>
                <a:ext cx="319000" cy="251264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A3A6"/>
              </a:solidFill>
              <a:ln>
                <a:solidFill>
                  <a:srgbClr val="00A3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fr-FR" sz="1350" b="1"/>
              </a:p>
            </p:txBody>
          </p:sp>
          <p:sp>
            <p:nvSpPr>
              <p:cNvPr id="256969788" name="Rectangle 30"/>
              <p:cNvSpPr/>
              <p:nvPr/>
            </p:nvSpPr>
            <p:spPr bwMode="auto">
              <a:xfrm>
                <a:off x="0" y="1589278"/>
                <a:ext cx="917879" cy="738678"/>
              </a:xfrm>
              <a:custGeom>
                <a:avLst/>
                <a:gdLst>
                  <a:gd name="connsiteX0" fmla="*/ 0 w 861593"/>
                  <a:gd name="connsiteY0" fmla="*/ 0 h 441533"/>
                  <a:gd name="connsiteX1" fmla="*/ 861593 w 861593"/>
                  <a:gd name="connsiteY1" fmla="*/ 0 h 441533"/>
                  <a:gd name="connsiteX2" fmla="*/ 861593 w 861593"/>
                  <a:gd name="connsiteY2" fmla="*/ 441533 h 441533"/>
                  <a:gd name="connsiteX3" fmla="*/ 0 w 861593"/>
                  <a:gd name="connsiteY3" fmla="*/ 441533 h 441533"/>
                  <a:gd name="connsiteX4" fmla="*/ 0 w 861593"/>
                  <a:gd name="connsiteY4" fmla="*/ 0 h 441533"/>
                  <a:gd name="connsiteX0" fmla="*/ 0 w 861593"/>
                  <a:gd name="connsiteY0" fmla="*/ 0 h 441533"/>
                  <a:gd name="connsiteX1" fmla="*/ 210796 w 861593"/>
                  <a:gd name="connsiteY1" fmla="*/ 3564 h 441533"/>
                  <a:gd name="connsiteX2" fmla="*/ 861593 w 861593"/>
                  <a:gd name="connsiteY2" fmla="*/ 0 h 441533"/>
                  <a:gd name="connsiteX3" fmla="*/ 861593 w 861593"/>
                  <a:gd name="connsiteY3" fmla="*/ 441533 h 441533"/>
                  <a:gd name="connsiteX4" fmla="*/ 0 w 861593"/>
                  <a:gd name="connsiteY4" fmla="*/ 441533 h 441533"/>
                  <a:gd name="connsiteX5" fmla="*/ 0 w 861593"/>
                  <a:gd name="connsiteY5" fmla="*/ 0 h 441533"/>
                  <a:gd name="connsiteX0" fmla="*/ 0 w 861593"/>
                  <a:gd name="connsiteY0" fmla="*/ 1198 h 442731"/>
                  <a:gd name="connsiteX1" fmla="*/ 208414 w 861593"/>
                  <a:gd name="connsiteY1" fmla="*/ 0 h 442731"/>
                  <a:gd name="connsiteX2" fmla="*/ 861593 w 861593"/>
                  <a:gd name="connsiteY2" fmla="*/ 1198 h 442731"/>
                  <a:gd name="connsiteX3" fmla="*/ 861593 w 861593"/>
                  <a:gd name="connsiteY3" fmla="*/ 442731 h 442731"/>
                  <a:gd name="connsiteX4" fmla="*/ 0 w 861593"/>
                  <a:gd name="connsiteY4" fmla="*/ 442731 h 442731"/>
                  <a:gd name="connsiteX5" fmla="*/ 0 w 861593"/>
                  <a:gd name="connsiteY5" fmla="*/ 1198 h 442731"/>
                  <a:gd name="connsiteX0" fmla="*/ 0 w 861593"/>
                  <a:gd name="connsiteY0" fmla="*/ 17735 h 459268"/>
                  <a:gd name="connsiteX1" fmla="*/ 208414 w 861593"/>
                  <a:gd name="connsiteY1" fmla="*/ 16537 h 459268"/>
                  <a:gd name="connsiteX2" fmla="*/ 861593 w 861593"/>
                  <a:gd name="connsiteY2" fmla="*/ 17735 h 459268"/>
                  <a:gd name="connsiteX3" fmla="*/ 861593 w 861593"/>
                  <a:gd name="connsiteY3" fmla="*/ 459268 h 459268"/>
                  <a:gd name="connsiteX4" fmla="*/ 0 w 861593"/>
                  <a:gd name="connsiteY4" fmla="*/ 459268 h 459268"/>
                  <a:gd name="connsiteX5" fmla="*/ 0 w 861593"/>
                  <a:gd name="connsiteY5" fmla="*/ 17735 h 459268"/>
                  <a:gd name="connsiteX0" fmla="*/ 3709 w 865302"/>
                  <a:gd name="connsiteY0" fmla="*/ 72636 h 514169"/>
                  <a:gd name="connsiteX1" fmla="*/ 16861 w 865302"/>
                  <a:gd name="connsiteY1" fmla="*/ 0 h 514169"/>
                  <a:gd name="connsiteX2" fmla="*/ 212123 w 865302"/>
                  <a:gd name="connsiteY2" fmla="*/ 71438 h 514169"/>
                  <a:gd name="connsiteX3" fmla="*/ 865302 w 865302"/>
                  <a:gd name="connsiteY3" fmla="*/ 72636 h 514169"/>
                  <a:gd name="connsiteX4" fmla="*/ 865302 w 865302"/>
                  <a:gd name="connsiteY4" fmla="*/ 514169 h 514169"/>
                  <a:gd name="connsiteX5" fmla="*/ 3709 w 865302"/>
                  <a:gd name="connsiteY5" fmla="*/ 514169 h 514169"/>
                  <a:gd name="connsiteX6" fmla="*/ 3709 w 865302"/>
                  <a:gd name="connsiteY6" fmla="*/ 72636 h 514169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86922 h 528455"/>
                  <a:gd name="connsiteX1" fmla="*/ 16861 w 865302"/>
                  <a:gd name="connsiteY1" fmla="*/ 14286 h 528455"/>
                  <a:gd name="connsiteX2" fmla="*/ 219268 w 865302"/>
                  <a:gd name="connsiteY2" fmla="*/ 0 h 528455"/>
                  <a:gd name="connsiteX3" fmla="*/ 212123 w 865302"/>
                  <a:gd name="connsiteY3" fmla="*/ 85724 h 528455"/>
                  <a:gd name="connsiteX4" fmla="*/ 865302 w 865302"/>
                  <a:gd name="connsiteY4" fmla="*/ 86922 h 528455"/>
                  <a:gd name="connsiteX5" fmla="*/ 865302 w 865302"/>
                  <a:gd name="connsiteY5" fmla="*/ 528455 h 528455"/>
                  <a:gd name="connsiteX6" fmla="*/ 3709 w 865302"/>
                  <a:gd name="connsiteY6" fmla="*/ 528455 h 528455"/>
                  <a:gd name="connsiteX7" fmla="*/ 3709 w 865302"/>
                  <a:gd name="connsiteY7" fmla="*/ 86922 h 528455"/>
                  <a:gd name="connsiteX0" fmla="*/ 5355 w 866948"/>
                  <a:gd name="connsiteY0" fmla="*/ 86922 h 528455"/>
                  <a:gd name="connsiteX1" fmla="*/ 16126 w 866948"/>
                  <a:gd name="connsiteY1" fmla="*/ 9523 h 528455"/>
                  <a:gd name="connsiteX2" fmla="*/ 220914 w 866948"/>
                  <a:gd name="connsiteY2" fmla="*/ 0 h 528455"/>
                  <a:gd name="connsiteX3" fmla="*/ 213769 w 866948"/>
                  <a:gd name="connsiteY3" fmla="*/ 85724 h 528455"/>
                  <a:gd name="connsiteX4" fmla="*/ 866948 w 866948"/>
                  <a:gd name="connsiteY4" fmla="*/ 86922 h 528455"/>
                  <a:gd name="connsiteX5" fmla="*/ 866948 w 866948"/>
                  <a:gd name="connsiteY5" fmla="*/ 528455 h 528455"/>
                  <a:gd name="connsiteX6" fmla="*/ 5355 w 866948"/>
                  <a:gd name="connsiteY6" fmla="*/ 528455 h 528455"/>
                  <a:gd name="connsiteX7" fmla="*/ 5355 w 866948"/>
                  <a:gd name="connsiteY7" fmla="*/ 86922 h 528455"/>
                  <a:gd name="connsiteX0" fmla="*/ 0 w 861593"/>
                  <a:gd name="connsiteY0" fmla="*/ 86922 h 528455"/>
                  <a:gd name="connsiteX1" fmla="*/ 10771 w 861593"/>
                  <a:gd name="connsiteY1" fmla="*/ 9523 h 528455"/>
                  <a:gd name="connsiteX2" fmla="*/ 215559 w 861593"/>
                  <a:gd name="connsiteY2" fmla="*/ 0 h 528455"/>
                  <a:gd name="connsiteX3" fmla="*/ 208414 w 861593"/>
                  <a:gd name="connsiteY3" fmla="*/ 85724 h 528455"/>
                  <a:gd name="connsiteX4" fmla="*/ 861593 w 861593"/>
                  <a:gd name="connsiteY4" fmla="*/ 86922 h 528455"/>
                  <a:gd name="connsiteX5" fmla="*/ 861593 w 861593"/>
                  <a:gd name="connsiteY5" fmla="*/ 528455 h 528455"/>
                  <a:gd name="connsiteX6" fmla="*/ 0 w 861593"/>
                  <a:gd name="connsiteY6" fmla="*/ 528455 h 528455"/>
                  <a:gd name="connsiteX7" fmla="*/ 0 w 861593"/>
                  <a:gd name="connsiteY7" fmla="*/ 86922 h 528455"/>
                  <a:gd name="connsiteX0" fmla="*/ 0 w 861593"/>
                  <a:gd name="connsiteY0" fmla="*/ 86922 h 528455"/>
                  <a:gd name="connsiteX1" fmla="*/ 3627 w 861593"/>
                  <a:gd name="connsiteY1" fmla="*/ 7142 h 528455"/>
                  <a:gd name="connsiteX2" fmla="*/ 215559 w 861593"/>
                  <a:gd name="connsiteY2" fmla="*/ 0 h 528455"/>
                  <a:gd name="connsiteX3" fmla="*/ 208414 w 861593"/>
                  <a:gd name="connsiteY3" fmla="*/ 85724 h 528455"/>
                  <a:gd name="connsiteX4" fmla="*/ 861593 w 861593"/>
                  <a:gd name="connsiteY4" fmla="*/ 86922 h 528455"/>
                  <a:gd name="connsiteX5" fmla="*/ 861593 w 861593"/>
                  <a:gd name="connsiteY5" fmla="*/ 528455 h 528455"/>
                  <a:gd name="connsiteX6" fmla="*/ 0 w 861593"/>
                  <a:gd name="connsiteY6" fmla="*/ 528455 h 528455"/>
                  <a:gd name="connsiteX7" fmla="*/ 0 w 861593"/>
                  <a:gd name="connsiteY7" fmla="*/ 86922 h 528455"/>
                  <a:gd name="connsiteX0" fmla="*/ 688 w 862281"/>
                  <a:gd name="connsiteY0" fmla="*/ 87200 h 528733"/>
                  <a:gd name="connsiteX1" fmla="*/ 1533 w 862281"/>
                  <a:gd name="connsiteY1" fmla="*/ 233 h 528733"/>
                  <a:gd name="connsiteX2" fmla="*/ 216247 w 862281"/>
                  <a:gd name="connsiteY2" fmla="*/ 278 h 528733"/>
                  <a:gd name="connsiteX3" fmla="*/ 209102 w 862281"/>
                  <a:gd name="connsiteY3" fmla="*/ 86002 h 528733"/>
                  <a:gd name="connsiteX4" fmla="*/ 862281 w 862281"/>
                  <a:gd name="connsiteY4" fmla="*/ 87200 h 528733"/>
                  <a:gd name="connsiteX5" fmla="*/ 862281 w 862281"/>
                  <a:gd name="connsiteY5" fmla="*/ 528733 h 528733"/>
                  <a:gd name="connsiteX6" fmla="*/ 688 w 862281"/>
                  <a:gd name="connsiteY6" fmla="*/ 528733 h 528733"/>
                  <a:gd name="connsiteX7" fmla="*/ 688 w 862281"/>
                  <a:gd name="connsiteY7" fmla="*/ 87200 h 528733"/>
                  <a:gd name="connsiteX0" fmla="*/ 688 w 862281"/>
                  <a:gd name="connsiteY0" fmla="*/ 86967 h 528500"/>
                  <a:gd name="connsiteX1" fmla="*/ 1533 w 862281"/>
                  <a:gd name="connsiteY1" fmla="*/ 0 h 528500"/>
                  <a:gd name="connsiteX2" fmla="*/ 216247 w 862281"/>
                  <a:gd name="connsiteY2" fmla="*/ 45 h 528500"/>
                  <a:gd name="connsiteX3" fmla="*/ 209102 w 862281"/>
                  <a:gd name="connsiteY3" fmla="*/ 85769 h 528500"/>
                  <a:gd name="connsiteX4" fmla="*/ 862281 w 862281"/>
                  <a:gd name="connsiteY4" fmla="*/ 86967 h 528500"/>
                  <a:gd name="connsiteX5" fmla="*/ 862281 w 862281"/>
                  <a:gd name="connsiteY5" fmla="*/ 528500 h 528500"/>
                  <a:gd name="connsiteX6" fmla="*/ 688 w 862281"/>
                  <a:gd name="connsiteY6" fmla="*/ 528500 h 528500"/>
                  <a:gd name="connsiteX7" fmla="*/ 688 w 862281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0269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1593" h="528500" extrusionOk="0">
                    <a:moveTo>
                      <a:pt x="0" y="86967"/>
                    </a:moveTo>
                    <a:cubicBezTo>
                      <a:pt x="459" y="-494"/>
                      <a:pt x="-215" y="87747"/>
                      <a:pt x="845" y="0"/>
                    </a:cubicBezTo>
                    <a:cubicBezTo>
                      <a:pt x="215718" y="85"/>
                      <a:pt x="1050" y="226"/>
                      <a:pt x="215559" y="45"/>
                    </a:cubicBezTo>
                    <a:cubicBezTo>
                      <a:pt x="214641" y="93335"/>
                      <a:pt x="215479" y="-6782"/>
                      <a:pt x="214675" y="85769"/>
                    </a:cubicBezTo>
                    <a:lnTo>
                      <a:pt x="861593" y="86967"/>
                    </a:lnTo>
                    <a:lnTo>
                      <a:pt x="861593" y="528500"/>
                    </a:lnTo>
                    <a:lnTo>
                      <a:pt x="0" y="528500"/>
                    </a:lnTo>
                    <a:lnTo>
                      <a:pt x="0" y="86967"/>
                    </a:lnTo>
                    <a:close/>
                  </a:path>
                </a:pathLst>
              </a:custGeom>
              <a:ln w="12700" cap="flat" cmpd="sng" algn="ctr">
                <a:solidFill>
                  <a:srgbClr val="337AB7"/>
                </a:solidFill>
                <a:prstDash val="soli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fr-FR" sz="1350">
                    <a:solidFill>
                      <a:srgbClr val="337AB7"/>
                    </a:solidFill>
                    <a:latin typeface="Arial"/>
                    <a:cs typeface="Arial"/>
                  </a:rPr>
                  <a:t>Jeu de données</a:t>
                </a:r>
                <a:endParaRPr>
                  <a:solidFill>
                    <a:srgbClr val="337AB7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42668966" name="Rectangle 30"/>
              <p:cNvSpPr/>
              <p:nvPr/>
            </p:nvSpPr>
            <p:spPr bwMode="auto">
              <a:xfrm>
                <a:off x="1703923" y="2937857"/>
                <a:ext cx="924771" cy="657005"/>
              </a:xfrm>
              <a:custGeom>
                <a:avLst/>
                <a:gdLst>
                  <a:gd name="connsiteX0" fmla="*/ 0 w 861593"/>
                  <a:gd name="connsiteY0" fmla="*/ 0 h 441533"/>
                  <a:gd name="connsiteX1" fmla="*/ 861593 w 861593"/>
                  <a:gd name="connsiteY1" fmla="*/ 0 h 441533"/>
                  <a:gd name="connsiteX2" fmla="*/ 861593 w 861593"/>
                  <a:gd name="connsiteY2" fmla="*/ 441533 h 441533"/>
                  <a:gd name="connsiteX3" fmla="*/ 0 w 861593"/>
                  <a:gd name="connsiteY3" fmla="*/ 441533 h 441533"/>
                  <a:gd name="connsiteX4" fmla="*/ 0 w 861593"/>
                  <a:gd name="connsiteY4" fmla="*/ 0 h 441533"/>
                  <a:gd name="connsiteX0" fmla="*/ 0 w 861593"/>
                  <a:gd name="connsiteY0" fmla="*/ 0 h 441533"/>
                  <a:gd name="connsiteX1" fmla="*/ 210796 w 861593"/>
                  <a:gd name="connsiteY1" fmla="*/ 3564 h 441533"/>
                  <a:gd name="connsiteX2" fmla="*/ 861593 w 861593"/>
                  <a:gd name="connsiteY2" fmla="*/ 0 h 441533"/>
                  <a:gd name="connsiteX3" fmla="*/ 861593 w 861593"/>
                  <a:gd name="connsiteY3" fmla="*/ 441533 h 441533"/>
                  <a:gd name="connsiteX4" fmla="*/ 0 w 861593"/>
                  <a:gd name="connsiteY4" fmla="*/ 441533 h 441533"/>
                  <a:gd name="connsiteX5" fmla="*/ 0 w 861593"/>
                  <a:gd name="connsiteY5" fmla="*/ 0 h 441533"/>
                  <a:gd name="connsiteX0" fmla="*/ 0 w 861593"/>
                  <a:gd name="connsiteY0" fmla="*/ 1198 h 442731"/>
                  <a:gd name="connsiteX1" fmla="*/ 208414 w 861593"/>
                  <a:gd name="connsiteY1" fmla="*/ 0 h 442731"/>
                  <a:gd name="connsiteX2" fmla="*/ 861593 w 861593"/>
                  <a:gd name="connsiteY2" fmla="*/ 1198 h 442731"/>
                  <a:gd name="connsiteX3" fmla="*/ 861593 w 861593"/>
                  <a:gd name="connsiteY3" fmla="*/ 442731 h 442731"/>
                  <a:gd name="connsiteX4" fmla="*/ 0 w 861593"/>
                  <a:gd name="connsiteY4" fmla="*/ 442731 h 442731"/>
                  <a:gd name="connsiteX5" fmla="*/ 0 w 861593"/>
                  <a:gd name="connsiteY5" fmla="*/ 1198 h 442731"/>
                  <a:gd name="connsiteX0" fmla="*/ 0 w 861593"/>
                  <a:gd name="connsiteY0" fmla="*/ 17735 h 459268"/>
                  <a:gd name="connsiteX1" fmla="*/ 208414 w 861593"/>
                  <a:gd name="connsiteY1" fmla="*/ 16537 h 459268"/>
                  <a:gd name="connsiteX2" fmla="*/ 861593 w 861593"/>
                  <a:gd name="connsiteY2" fmla="*/ 17735 h 459268"/>
                  <a:gd name="connsiteX3" fmla="*/ 861593 w 861593"/>
                  <a:gd name="connsiteY3" fmla="*/ 459268 h 459268"/>
                  <a:gd name="connsiteX4" fmla="*/ 0 w 861593"/>
                  <a:gd name="connsiteY4" fmla="*/ 459268 h 459268"/>
                  <a:gd name="connsiteX5" fmla="*/ 0 w 861593"/>
                  <a:gd name="connsiteY5" fmla="*/ 17735 h 459268"/>
                  <a:gd name="connsiteX0" fmla="*/ 3709 w 865302"/>
                  <a:gd name="connsiteY0" fmla="*/ 72636 h 514169"/>
                  <a:gd name="connsiteX1" fmla="*/ 16861 w 865302"/>
                  <a:gd name="connsiteY1" fmla="*/ 0 h 514169"/>
                  <a:gd name="connsiteX2" fmla="*/ 212123 w 865302"/>
                  <a:gd name="connsiteY2" fmla="*/ 71438 h 514169"/>
                  <a:gd name="connsiteX3" fmla="*/ 865302 w 865302"/>
                  <a:gd name="connsiteY3" fmla="*/ 72636 h 514169"/>
                  <a:gd name="connsiteX4" fmla="*/ 865302 w 865302"/>
                  <a:gd name="connsiteY4" fmla="*/ 514169 h 514169"/>
                  <a:gd name="connsiteX5" fmla="*/ 3709 w 865302"/>
                  <a:gd name="connsiteY5" fmla="*/ 514169 h 514169"/>
                  <a:gd name="connsiteX6" fmla="*/ 3709 w 865302"/>
                  <a:gd name="connsiteY6" fmla="*/ 72636 h 514169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86922 h 528455"/>
                  <a:gd name="connsiteX1" fmla="*/ 16861 w 865302"/>
                  <a:gd name="connsiteY1" fmla="*/ 14286 h 528455"/>
                  <a:gd name="connsiteX2" fmla="*/ 219268 w 865302"/>
                  <a:gd name="connsiteY2" fmla="*/ 0 h 528455"/>
                  <a:gd name="connsiteX3" fmla="*/ 212123 w 865302"/>
                  <a:gd name="connsiteY3" fmla="*/ 85724 h 528455"/>
                  <a:gd name="connsiteX4" fmla="*/ 865302 w 865302"/>
                  <a:gd name="connsiteY4" fmla="*/ 86922 h 528455"/>
                  <a:gd name="connsiteX5" fmla="*/ 865302 w 865302"/>
                  <a:gd name="connsiteY5" fmla="*/ 528455 h 528455"/>
                  <a:gd name="connsiteX6" fmla="*/ 3709 w 865302"/>
                  <a:gd name="connsiteY6" fmla="*/ 528455 h 528455"/>
                  <a:gd name="connsiteX7" fmla="*/ 3709 w 865302"/>
                  <a:gd name="connsiteY7" fmla="*/ 86922 h 528455"/>
                  <a:gd name="connsiteX0" fmla="*/ 5355 w 866948"/>
                  <a:gd name="connsiteY0" fmla="*/ 86922 h 528455"/>
                  <a:gd name="connsiteX1" fmla="*/ 16126 w 866948"/>
                  <a:gd name="connsiteY1" fmla="*/ 9523 h 528455"/>
                  <a:gd name="connsiteX2" fmla="*/ 220914 w 866948"/>
                  <a:gd name="connsiteY2" fmla="*/ 0 h 528455"/>
                  <a:gd name="connsiteX3" fmla="*/ 213769 w 866948"/>
                  <a:gd name="connsiteY3" fmla="*/ 85724 h 528455"/>
                  <a:gd name="connsiteX4" fmla="*/ 866948 w 866948"/>
                  <a:gd name="connsiteY4" fmla="*/ 86922 h 528455"/>
                  <a:gd name="connsiteX5" fmla="*/ 866948 w 866948"/>
                  <a:gd name="connsiteY5" fmla="*/ 528455 h 528455"/>
                  <a:gd name="connsiteX6" fmla="*/ 5355 w 866948"/>
                  <a:gd name="connsiteY6" fmla="*/ 528455 h 528455"/>
                  <a:gd name="connsiteX7" fmla="*/ 5355 w 866948"/>
                  <a:gd name="connsiteY7" fmla="*/ 86922 h 528455"/>
                  <a:gd name="connsiteX0" fmla="*/ 0 w 861593"/>
                  <a:gd name="connsiteY0" fmla="*/ 86922 h 528455"/>
                  <a:gd name="connsiteX1" fmla="*/ 10771 w 861593"/>
                  <a:gd name="connsiteY1" fmla="*/ 9523 h 528455"/>
                  <a:gd name="connsiteX2" fmla="*/ 215559 w 861593"/>
                  <a:gd name="connsiteY2" fmla="*/ 0 h 528455"/>
                  <a:gd name="connsiteX3" fmla="*/ 208414 w 861593"/>
                  <a:gd name="connsiteY3" fmla="*/ 85724 h 528455"/>
                  <a:gd name="connsiteX4" fmla="*/ 861593 w 861593"/>
                  <a:gd name="connsiteY4" fmla="*/ 86922 h 528455"/>
                  <a:gd name="connsiteX5" fmla="*/ 861593 w 861593"/>
                  <a:gd name="connsiteY5" fmla="*/ 528455 h 528455"/>
                  <a:gd name="connsiteX6" fmla="*/ 0 w 861593"/>
                  <a:gd name="connsiteY6" fmla="*/ 528455 h 528455"/>
                  <a:gd name="connsiteX7" fmla="*/ 0 w 861593"/>
                  <a:gd name="connsiteY7" fmla="*/ 86922 h 528455"/>
                  <a:gd name="connsiteX0" fmla="*/ 0 w 861593"/>
                  <a:gd name="connsiteY0" fmla="*/ 86922 h 528455"/>
                  <a:gd name="connsiteX1" fmla="*/ 3627 w 861593"/>
                  <a:gd name="connsiteY1" fmla="*/ 7142 h 528455"/>
                  <a:gd name="connsiteX2" fmla="*/ 215559 w 861593"/>
                  <a:gd name="connsiteY2" fmla="*/ 0 h 528455"/>
                  <a:gd name="connsiteX3" fmla="*/ 208414 w 861593"/>
                  <a:gd name="connsiteY3" fmla="*/ 85724 h 528455"/>
                  <a:gd name="connsiteX4" fmla="*/ 861593 w 861593"/>
                  <a:gd name="connsiteY4" fmla="*/ 86922 h 528455"/>
                  <a:gd name="connsiteX5" fmla="*/ 861593 w 861593"/>
                  <a:gd name="connsiteY5" fmla="*/ 528455 h 528455"/>
                  <a:gd name="connsiteX6" fmla="*/ 0 w 861593"/>
                  <a:gd name="connsiteY6" fmla="*/ 528455 h 528455"/>
                  <a:gd name="connsiteX7" fmla="*/ 0 w 861593"/>
                  <a:gd name="connsiteY7" fmla="*/ 86922 h 528455"/>
                  <a:gd name="connsiteX0" fmla="*/ 688 w 862281"/>
                  <a:gd name="connsiteY0" fmla="*/ 87200 h 528733"/>
                  <a:gd name="connsiteX1" fmla="*/ 1533 w 862281"/>
                  <a:gd name="connsiteY1" fmla="*/ 233 h 528733"/>
                  <a:gd name="connsiteX2" fmla="*/ 216247 w 862281"/>
                  <a:gd name="connsiteY2" fmla="*/ 278 h 528733"/>
                  <a:gd name="connsiteX3" fmla="*/ 209102 w 862281"/>
                  <a:gd name="connsiteY3" fmla="*/ 86002 h 528733"/>
                  <a:gd name="connsiteX4" fmla="*/ 862281 w 862281"/>
                  <a:gd name="connsiteY4" fmla="*/ 87200 h 528733"/>
                  <a:gd name="connsiteX5" fmla="*/ 862281 w 862281"/>
                  <a:gd name="connsiteY5" fmla="*/ 528733 h 528733"/>
                  <a:gd name="connsiteX6" fmla="*/ 688 w 862281"/>
                  <a:gd name="connsiteY6" fmla="*/ 528733 h 528733"/>
                  <a:gd name="connsiteX7" fmla="*/ 688 w 862281"/>
                  <a:gd name="connsiteY7" fmla="*/ 87200 h 528733"/>
                  <a:gd name="connsiteX0" fmla="*/ 688 w 862281"/>
                  <a:gd name="connsiteY0" fmla="*/ 86967 h 528500"/>
                  <a:gd name="connsiteX1" fmla="*/ 1533 w 862281"/>
                  <a:gd name="connsiteY1" fmla="*/ 0 h 528500"/>
                  <a:gd name="connsiteX2" fmla="*/ 216247 w 862281"/>
                  <a:gd name="connsiteY2" fmla="*/ 45 h 528500"/>
                  <a:gd name="connsiteX3" fmla="*/ 209102 w 862281"/>
                  <a:gd name="connsiteY3" fmla="*/ 85769 h 528500"/>
                  <a:gd name="connsiteX4" fmla="*/ 862281 w 862281"/>
                  <a:gd name="connsiteY4" fmla="*/ 86967 h 528500"/>
                  <a:gd name="connsiteX5" fmla="*/ 862281 w 862281"/>
                  <a:gd name="connsiteY5" fmla="*/ 528500 h 528500"/>
                  <a:gd name="connsiteX6" fmla="*/ 688 w 862281"/>
                  <a:gd name="connsiteY6" fmla="*/ 528500 h 528500"/>
                  <a:gd name="connsiteX7" fmla="*/ 688 w 862281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0269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1593" h="528500" extrusionOk="0">
                    <a:moveTo>
                      <a:pt x="0" y="86967"/>
                    </a:moveTo>
                    <a:cubicBezTo>
                      <a:pt x="459" y="-494"/>
                      <a:pt x="-215" y="87747"/>
                      <a:pt x="845" y="0"/>
                    </a:cubicBezTo>
                    <a:cubicBezTo>
                      <a:pt x="215718" y="85"/>
                      <a:pt x="1050" y="226"/>
                      <a:pt x="215559" y="45"/>
                    </a:cubicBezTo>
                    <a:cubicBezTo>
                      <a:pt x="214641" y="93335"/>
                      <a:pt x="215479" y="-6782"/>
                      <a:pt x="214675" y="85769"/>
                    </a:cubicBezTo>
                    <a:lnTo>
                      <a:pt x="861593" y="86967"/>
                    </a:lnTo>
                    <a:lnTo>
                      <a:pt x="861593" y="528500"/>
                    </a:lnTo>
                    <a:lnTo>
                      <a:pt x="0" y="528500"/>
                    </a:lnTo>
                    <a:lnTo>
                      <a:pt x="0" y="86967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337AB7"/>
                </a:solidFill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fr-FR" sz="1350">
                    <a:solidFill>
                      <a:srgbClr val="337AB7"/>
                    </a:solidFill>
                    <a:latin typeface="Arial"/>
                    <a:cs typeface="Arial"/>
                  </a:rPr>
                  <a:t>Jeu de données</a:t>
                </a:r>
                <a:endParaRPr>
                  <a:solidFill>
                    <a:srgbClr val="337AB7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557425265" name="Flèche droite 41"/>
            <p:cNvSpPr/>
            <p:nvPr/>
          </p:nvSpPr>
          <p:spPr bwMode="auto">
            <a:xfrm rot="7272622">
              <a:off x="442271" y="2599720"/>
              <a:ext cx="737968" cy="31522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A3A6"/>
            </a:solidFill>
            <a:ln>
              <a:solidFill>
                <a:srgbClr val="00A3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350" b="1"/>
            </a:p>
          </p:txBody>
        </p:sp>
        <p:sp>
          <p:nvSpPr>
            <p:cNvPr id="1014495771" name="Organigramme : Multidocument 9"/>
            <p:cNvSpPr/>
            <p:nvPr/>
          </p:nvSpPr>
          <p:spPr bwMode="auto">
            <a:xfrm>
              <a:off x="0" y="3182745"/>
              <a:ext cx="995576" cy="762337"/>
            </a:xfrm>
            <a:prstGeom prst="flowChartMultidocument">
              <a:avLst/>
            </a:prstGeom>
            <a:solidFill>
              <a:schemeClr val="bg1"/>
            </a:solidFill>
            <a:ln w="28575" cap="flat" cmpd="sng" algn="ctr">
              <a:solidFill>
                <a:srgbClr val="A6A6A6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sz="1400">
                  <a:solidFill>
                    <a:srgbClr val="A6A6A6"/>
                  </a:solidFill>
                  <a:latin typeface="Arial"/>
                  <a:cs typeface="Arial"/>
                </a:rPr>
                <a:t>Fichiers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B15B4B-E8A1-4004-9AED-6A4F416B8165}" type="slidenum">
              <a:rPr lang="fr-FR"/>
              <a:t>9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5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  <a:ea typeface="Marianne"/>
                <a:cs typeface="Marianne"/>
              </a:rPr>
              <a:t>Rappel : les métadonnées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idx="16"/>
          </p:nvPr>
        </p:nvSpPr>
        <p:spPr bwMode="auto">
          <a:xfrm>
            <a:off x="8040216" y="2067222"/>
            <a:ext cx="3313584" cy="4063306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fr-FR" sz="2400">
                <a:latin typeface="Arial"/>
                <a:cs typeface="Arial"/>
              </a:rPr>
              <a:t>Données décrivant les données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fr-FR" sz="2400">
                <a:latin typeface="Arial"/>
                <a:cs typeface="Arial"/>
              </a:rPr>
              <a:t>Facilite la découverte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fr-FR" sz="2400">
                <a:latin typeface="Arial"/>
                <a:cs typeface="Arial"/>
              </a:rPr>
              <a:t>Pour </a:t>
            </a:r>
            <a:r>
              <a:rPr lang="fr-FR" sz="2400" b="1">
                <a:latin typeface="Arial"/>
                <a:cs typeface="Arial"/>
              </a:rPr>
              <a:t>comprendre</a:t>
            </a:r>
            <a:r>
              <a:rPr lang="fr-FR" sz="2400">
                <a:latin typeface="Arial"/>
                <a:cs typeface="Arial"/>
              </a:rPr>
              <a:t> les données et les </a:t>
            </a:r>
            <a:r>
              <a:rPr lang="fr-FR" sz="2400" b="1">
                <a:latin typeface="Arial"/>
                <a:cs typeface="Arial"/>
              </a:rPr>
              <a:t>conditions de production</a:t>
            </a:r>
            <a:endParaRPr/>
          </a:p>
          <a:p>
            <a:pPr marL="0" indent="0">
              <a:buNone/>
              <a:defRPr/>
            </a:pPr>
            <a:endParaRPr lang="fr-FR"/>
          </a:p>
        </p:txBody>
      </p:sp>
      <p:pic>
        <p:nvPicPr>
          <p:cNvPr id="10" name="Image 9">
            <a:hlinkClick r:id="rId2"/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38198" y="1732961"/>
            <a:ext cx="7202018" cy="4895574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chercheDataGouv">
  <a:themeElements>
    <a:clrScheme name="Recherche Data Gouv">
      <a:dk1>
        <a:srgbClr val="37635F"/>
      </a:dk1>
      <a:lt1>
        <a:srgbClr val="FFFFFF"/>
      </a:lt1>
      <a:dk2>
        <a:srgbClr val="009081"/>
      </a:dk2>
      <a:lt2>
        <a:srgbClr val="FFFFFF"/>
      </a:lt2>
      <a:accent1>
        <a:srgbClr val="37635F"/>
      </a:accent1>
      <a:accent2>
        <a:srgbClr val="21AB88"/>
      </a:accent2>
      <a:accent3>
        <a:srgbClr val="A5A5A5"/>
      </a:accent3>
      <a:accent4>
        <a:srgbClr val="7F7F7F"/>
      </a:accent4>
      <a:accent5>
        <a:srgbClr val="3F3F3F"/>
      </a:accent5>
      <a:accent6>
        <a:srgbClr val="009081"/>
      </a:accent6>
      <a:hlink>
        <a:srgbClr val="595959"/>
      </a:hlink>
      <a:folHlink>
        <a:srgbClr val="009081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RechercheDataGouv</Template>
  <TotalTime>164</TotalTime>
  <Words>3387</Words>
  <Application>Microsoft Office PowerPoint</Application>
  <DocSecurity>0</DocSecurity>
  <PresentationFormat>Grand écran</PresentationFormat>
  <Paragraphs>634</Paragraphs>
  <Slides>65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65</vt:i4>
      </vt:variant>
    </vt:vector>
  </HeadingPairs>
  <TitlesOfParts>
    <vt:vector size="74" baseType="lpstr">
      <vt:lpstr>Arial</vt:lpstr>
      <vt:lpstr>Calibri</vt:lpstr>
      <vt:lpstr>Calibri</vt:lpstr>
      <vt:lpstr>Consolas</vt:lpstr>
      <vt:lpstr>Marianne</vt:lpstr>
      <vt:lpstr>Open Sans Semibold</vt:lpstr>
      <vt:lpstr>Times New Roman</vt:lpstr>
      <vt:lpstr>Wingdings</vt:lpstr>
      <vt:lpstr>RechercheDataGouv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isabelle.blanc@recherche.gouv.fr</dc:creator>
  <cp:keywords/>
  <dc:description/>
  <cp:lastModifiedBy>Damien Sans</cp:lastModifiedBy>
  <cp:revision>189</cp:revision>
  <dcterms:created xsi:type="dcterms:W3CDTF">2022-06-27T08:18:46Z</dcterms:created>
  <dcterms:modified xsi:type="dcterms:W3CDTF">2024-04-16T14:20:56Z</dcterms:modified>
  <cp:category/>
  <dc:identifier/>
  <cp:contentStatus/>
  <dc:language/>
  <cp:version/>
</cp:coreProperties>
</file>