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slides/slide4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5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59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48.xml" ContentType="application/vnd.openxmlformats-officedocument.presentationml.slide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0.xml" ContentType="application/vnd.openxmlformats-officedocument.presentationml.slide+xml"/>
  <Override PartName="/ppt/slides/slide55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s/slide38.xml" ContentType="application/vnd.openxmlformats-officedocument.presentationml.slide+xml"/>
  <Override PartName="/ppt/slides/slide62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6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22" d="100"/>
          <a:sy n="122" d="100"/>
        </p:scale>
        <p:origin x="114" y="15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notesMaster" Target="notesMasters/notesMaster1.xml"/><Relationship Id="rId70" Type="http://schemas.openxmlformats.org/officeDocument/2006/relationships/presProps" Target="presProps.xml" /><Relationship Id="rId71" Type="http://schemas.openxmlformats.org/officeDocument/2006/relationships/tableStyles" Target="tableStyles.xml" /><Relationship Id="rId7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B32BF1-211A-4074-886F-35F392B50741}" type="datetimeFigureOut">
              <a:rPr lang="fr-FR"/>
              <a:t/>
            </a:fld>
            <a:endParaRPr lang="fr-FR"/>
          </a:p>
        </p:txBody>
      </p:sp>
      <p:sp>
        <p:nvSpPr>
          <p:cNvPr id="4" name="Espace réservé de l'image des diapositives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6161BF-B615-4BE6-8907-0E69D61841FD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lvl="1">
              <a:defRPr/>
            </a:pPr>
            <a:endParaRPr/>
          </a:p>
          <a:p>
            <a:pPr lvl="1">
              <a:defRPr/>
            </a:pPr>
            <a:endParaRPr lang="fr-FR">
              <a:latin typeface="Arial"/>
              <a:cs typeface="Arial"/>
            </a:endParaRPr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895FEF0-DFFF-4708-872E-4383DC37A28C}" type="slidenum">
              <a:rPr lang="fr-FR"/>
              <a:t/>
            </a:fld>
            <a:endParaRPr lang="fr-FR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895FEF0-DFFF-4708-872E-4383DC37A28C}" type="slidenum">
              <a:rPr lang="fr-FR"/>
              <a:t/>
            </a:fld>
            <a:endParaRPr lang="fr-FR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lvl="0">
              <a:spcBef>
                <a:spcPts val="0"/>
              </a:spcBef>
              <a:buNone/>
              <a:defRPr/>
            </a:pPr>
            <a:endParaRPr lang="fr-FR"/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/>
            </a:fld>
            <a:endParaRPr lang="fr-FR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Tx/>
              <a:buNone/>
              <a:defRPr/>
            </a:pPr>
            <a:endParaRPr lang="fr-FR" sz="1200" b="0" i="0" u="none" strike="noStrike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/>
            </a:fld>
            <a:endParaRPr lang="fr-FR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/>
            </a:fld>
            <a:endParaRPr lang="fr-FR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5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re Présentatio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451838" y="3165170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NOM DE LA PRÉSENTATION</a:t>
            </a:r>
            <a:endParaRPr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51838" y="6461247"/>
            <a:ext cx="592666" cy="2089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15941" y="6370784"/>
            <a:ext cx="723858" cy="3995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51838" y="2205678"/>
            <a:ext cx="3196596" cy="7893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4127383" cy="68580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Graphique 8"/>
          <p:cNvPicPr>
            <a:picLocks noChangeAspect="1"/>
          </p:cNvPicPr>
          <p:nvPr/>
        </p:nvPicPr>
        <p:blipFill>
          <a:blip r:embed="rId5"/>
          <a:srcRect l="25430" t="0" r="0" b="0"/>
          <a:stretch/>
        </p:blipFill>
        <p:spPr bwMode="auto">
          <a:xfrm>
            <a:off x="-1" y="2531465"/>
            <a:ext cx="2583401" cy="3629876"/>
          </a:xfrm>
          <a:prstGeom prst="rect">
            <a:avLst/>
          </a:prstGeom>
        </p:spPr>
      </p:pic>
      <p:pic>
        <p:nvPicPr>
          <p:cNvPr id="11" name="Graphiqu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760671" y="1706382"/>
            <a:ext cx="1049453" cy="730771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21119" y="6507332"/>
            <a:ext cx="302065" cy="210338"/>
          </a:xfrm>
          <a:prstGeom prst="rect">
            <a:avLst/>
          </a:prstGeom>
        </p:spPr>
      </p:pic>
      <p:pic>
        <p:nvPicPr>
          <p:cNvPr id="14" name="Graphique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230971" y="1606858"/>
            <a:ext cx="622920" cy="433760"/>
          </a:xfrm>
          <a:prstGeom prst="rect">
            <a:avLst/>
          </a:prstGeom>
        </p:spPr>
      </p:pic>
      <p:pic>
        <p:nvPicPr>
          <p:cNvPr id="15" name="Graphique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90119" y="5921406"/>
            <a:ext cx="888523" cy="618710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/>
        </p:nvPicPr>
        <p:blipFill>
          <a:blip r:embed="rId5"/>
          <a:srcRect l="51300" t="0" r="0" b="0"/>
          <a:stretch/>
        </p:blipFill>
        <p:spPr bwMode="auto">
          <a:xfrm rot="10800000">
            <a:off x="2806821" y="0"/>
            <a:ext cx="1303540" cy="2804528"/>
          </a:xfrm>
          <a:prstGeom prst="rect">
            <a:avLst/>
          </a:prstGeom>
        </p:spPr>
      </p:pic>
      <p:pic>
        <p:nvPicPr>
          <p:cNvPr id="17" name="Graphiqu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53561" y="6229748"/>
            <a:ext cx="551961" cy="384349"/>
          </a:xfrm>
          <a:prstGeom prst="rect">
            <a:avLst/>
          </a:prstGeom>
        </p:spPr>
      </p:pic>
      <p:pic>
        <p:nvPicPr>
          <p:cNvPr id="18" name="Graphique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02499" y="423425"/>
            <a:ext cx="180578" cy="125743"/>
          </a:xfrm>
          <a:prstGeom prst="rect">
            <a:avLst/>
          </a:prstGeom>
        </p:spPr>
      </p:pic>
      <p:pic>
        <p:nvPicPr>
          <p:cNvPr id="19" name="Graphiqu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60815" y="177553"/>
            <a:ext cx="404057" cy="2813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 classique fond ve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8792" y="1143000"/>
            <a:ext cx="12192000" cy="5064369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829733" y="1779190"/>
            <a:ext cx="10524067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/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838200" y="1188244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 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/>
            </a:fld>
            <a:endParaRPr lang="fr-FR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5" hasCustomPrompt="1"/>
          </p:nvPr>
        </p:nvSpPr>
        <p:spPr bwMode="auto">
          <a:xfrm>
            <a:off x="838198" y="1367836"/>
            <a:ext cx="518160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14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829733" y="1779190"/>
            <a:ext cx="5181601" cy="4351338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" name="Espace réservé du contenu 2"/>
          <p:cNvSpPr>
            <a:spLocks noGrp="1"/>
          </p:cNvSpPr>
          <p:nvPr>
            <p:ph idx="16" hasCustomPrompt="1"/>
          </p:nvPr>
        </p:nvSpPr>
        <p:spPr bwMode="auto">
          <a:xfrm>
            <a:off x="6096000" y="1779190"/>
            <a:ext cx="5257800" cy="4351338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 blocs arrond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/>
            </a:fld>
            <a:endParaRPr lang="fr-FR"/>
          </a:p>
        </p:txBody>
      </p:sp>
      <p:sp>
        <p:nvSpPr>
          <p:cNvPr id="5" name="Rectangle : coins arrondis 4"/>
          <p:cNvSpPr/>
          <p:nvPr/>
        </p:nvSpPr>
        <p:spPr bwMode="auto">
          <a:xfrm rot="5400000">
            <a:off x="3888150" y="-751581"/>
            <a:ext cx="567267" cy="6490031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926768" y="2309814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>
              <a:defRPr/>
            </a:pPr>
            <a:r>
              <a:rPr lang="fr-FR"/>
              <a:t>Lorem Ipsum</a:t>
            </a:r>
            <a:endParaRPr/>
          </a:p>
        </p:txBody>
      </p:sp>
      <p:sp>
        <p:nvSpPr>
          <p:cNvPr id="10" name="Rectangle 9"/>
          <p:cNvSpPr/>
          <p:nvPr/>
        </p:nvSpPr>
        <p:spPr bwMode="auto">
          <a:xfrm>
            <a:off x="3128101" y="2261543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200"/>
              <a:t>Appellentur</a:t>
            </a:r>
            <a:r>
              <a:rPr lang="fr-FR" sz="1200"/>
              <a:t> </a:t>
            </a:r>
            <a:r>
              <a:rPr lang="fr-FR" sz="1200"/>
              <a:t>quarum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</a:t>
            </a:r>
            <a:r>
              <a:rPr lang="fr-FR" sz="1200"/>
              <a:t>agrestibus</a:t>
            </a:r>
            <a:r>
              <a:rPr lang="fr-FR" sz="1200"/>
              <a:t> in </a:t>
            </a:r>
            <a:r>
              <a:rPr lang="fr-FR" sz="1200"/>
              <a:t>Assyria</a:t>
            </a:r>
            <a:r>
              <a:rPr lang="fr-FR" sz="1200"/>
              <a:t> </a:t>
            </a:r>
            <a:r>
              <a:rPr lang="fr-FR" sz="1200"/>
              <a:t>tamen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in ad </a:t>
            </a:r>
            <a:r>
              <a:rPr lang="fr-FR" sz="1200"/>
              <a:t>arbitrium</a:t>
            </a:r>
            <a:r>
              <a:rPr lang="fr-FR" sz="1200"/>
              <a:t> </a:t>
            </a:r>
            <a:r>
              <a:rPr lang="fr-FR" sz="1200"/>
              <a:t>multitudine</a:t>
            </a:r>
            <a:r>
              <a:rPr lang="fr-FR" sz="1200"/>
              <a:t> </a:t>
            </a:r>
            <a:r>
              <a:rPr lang="fr-FR" sz="1200"/>
              <a:t>construxit</a:t>
            </a:r>
            <a:r>
              <a:rPr lang="fr-FR" sz="1200"/>
              <a:t> </a:t>
            </a:r>
            <a:r>
              <a:rPr lang="fr-FR" sz="1200"/>
              <a:t>licet</a:t>
            </a:r>
            <a:r>
              <a:rPr lang="fr-FR" sz="1200"/>
              <a:t> ex </a:t>
            </a:r>
            <a:r>
              <a:rPr lang="fr-FR" sz="1200"/>
              <a:t>quae</a:t>
            </a:r>
            <a:r>
              <a:rPr lang="fr-FR" sz="1200"/>
              <a:t> </a:t>
            </a:r>
            <a:r>
              <a:rPr lang="fr-FR" sz="1200"/>
              <a:t>quae</a:t>
            </a:r>
            <a:endParaRPr lang="fr-FR" sz="1200"/>
          </a:p>
        </p:txBody>
      </p:sp>
      <p:sp>
        <p:nvSpPr>
          <p:cNvPr id="11" name="Rectangle : coins arrondis 10"/>
          <p:cNvSpPr/>
          <p:nvPr/>
        </p:nvSpPr>
        <p:spPr bwMode="auto">
          <a:xfrm rot="5400000">
            <a:off x="3888150" y="-75833"/>
            <a:ext cx="567267" cy="6490031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926768" y="2985562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>
              <a:defRPr/>
            </a:pPr>
            <a:r>
              <a:rPr lang="fr-FR"/>
              <a:t>Lorem Ipsum</a:t>
            </a:r>
            <a:endParaRPr/>
          </a:p>
        </p:txBody>
      </p:sp>
      <p:sp>
        <p:nvSpPr>
          <p:cNvPr id="13" name="Rectangle 12"/>
          <p:cNvSpPr/>
          <p:nvPr/>
        </p:nvSpPr>
        <p:spPr bwMode="auto">
          <a:xfrm>
            <a:off x="3128101" y="2937291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200"/>
              <a:t>Appellentur</a:t>
            </a:r>
            <a:r>
              <a:rPr lang="fr-FR" sz="1200"/>
              <a:t> </a:t>
            </a:r>
            <a:r>
              <a:rPr lang="fr-FR" sz="1200"/>
              <a:t>quarum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</a:t>
            </a:r>
            <a:r>
              <a:rPr lang="fr-FR" sz="1200"/>
              <a:t>agrestibus</a:t>
            </a:r>
            <a:r>
              <a:rPr lang="fr-FR" sz="1200"/>
              <a:t> in </a:t>
            </a:r>
            <a:r>
              <a:rPr lang="fr-FR" sz="1200"/>
              <a:t>Assyria</a:t>
            </a:r>
            <a:r>
              <a:rPr lang="fr-FR" sz="1200"/>
              <a:t> </a:t>
            </a:r>
            <a:r>
              <a:rPr lang="fr-FR" sz="1200"/>
              <a:t>tamen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in ad </a:t>
            </a:r>
            <a:r>
              <a:rPr lang="fr-FR" sz="1200"/>
              <a:t>arbitrium</a:t>
            </a:r>
            <a:r>
              <a:rPr lang="fr-FR" sz="1200"/>
              <a:t> </a:t>
            </a:r>
            <a:r>
              <a:rPr lang="fr-FR" sz="1200"/>
              <a:t>multitudine</a:t>
            </a:r>
            <a:r>
              <a:rPr lang="fr-FR" sz="1200"/>
              <a:t> </a:t>
            </a:r>
            <a:r>
              <a:rPr lang="fr-FR" sz="1200"/>
              <a:t>construxit</a:t>
            </a:r>
            <a:r>
              <a:rPr lang="fr-FR" sz="1200"/>
              <a:t> </a:t>
            </a:r>
            <a:r>
              <a:rPr lang="fr-FR" sz="1200"/>
              <a:t>licet</a:t>
            </a:r>
            <a:r>
              <a:rPr lang="fr-FR" sz="1200"/>
              <a:t> ex </a:t>
            </a:r>
            <a:r>
              <a:rPr lang="fr-FR" sz="1200"/>
              <a:t>quae</a:t>
            </a:r>
            <a:r>
              <a:rPr lang="fr-FR" sz="1200"/>
              <a:t> </a:t>
            </a:r>
            <a:r>
              <a:rPr lang="fr-FR" sz="1200"/>
              <a:t>quae</a:t>
            </a:r>
            <a:endParaRPr lang="fr-FR" sz="1200"/>
          </a:p>
        </p:txBody>
      </p:sp>
      <p:sp>
        <p:nvSpPr>
          <p:cNvPr id="14" name="Rectangle : coins arrondis 13"/>
          <p:cNvSpPr/>
          <p:nvPr/>
        </p:nvSpPr>
        <p:spPr bwMode="auto">
          <a:xfrm rot="5400000">
            <a:off x="3888149" y="599915"/>
            <a:ext cx="567267" cy="6490031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Espace réservé du contenu 2"/>
          <p:cNvSpPr>
            <a:spLocks noGrp="1"/>
          </p:cNvSpPr>
          <p:nvPr>
            <p:ph idx="14" hasCustomPrompt="1"/>
          </p:nvPr>
        </p:nvSpPr>
        <p:spPr bwMode="auto">
          <a:xfrm>
            <a:off x="926767" y="3661310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>
              <a:defRPr/>
            </a:pPr>
            <a:r>
              <a:rPr lang="fr-FR"/>
              <a:t>Lorem Ipsum</a:t>
            </a:r>
            <a:endParaRPr/>
          </a:p>
        </p:txBody>
      </p:sp>
      <p:sp>
        <p:nvSpPr>
          <p:cNvPr id="16" name="Rectangle 15"/>
          <p:cNvSpPr/>
          <p:nvPr/>
        </p:nvSpPr>
        <p:spPr bwMode="auto">
          <a:xfrm>
            <a:off x="3128100" y="3613039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200"/>
              <a:t>Appellentur</a:t>
            </a:r>
            <a:r>
              <a:rPr lang="fr-FR" sz="1200"/>
              <a:t> </a:t>
            </a:r>
            <a:r>
              <a:rPr lang="fr-FR" sz="1200"/>
              <a:t>quarum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</a:t>
            </a:r>
            <a:r>
              <a:rPr lang="fr-FR" sz="1200"/>
              <a:t>agrestibus</a:t>
            </a:r>
            <a:r>
              <a:rPr lang="fr-FR" sz="1200"/>
              <a:t> in </a:t>
            </a:r>
            <a:r>
              <a:rPr lang="fr-FR" sz="1200"/>
              <a:t>Assyria</a:t>
            </a:r>
            <a:r>
              <a:rPr lang="fr-FR" sz="1200"/>
              <a:t> </a:t>
            </a:r>
            <a:r>
              <a:rPr lang="fr-FR" sz="1200"/>
              <a:t>tamen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in ad </a:t>
            </a:r>
            <a:r>
              <a:rPr lang="fr-FR" sz="1200"/>
              <a:t>arbitrium</a:t>
            </a:r>
            <a:r>
              <a:rPr lang="fr-FR" sz="1200"/>
              <a:t> </a:t>
            </a:r>
            <a:r>
              <a:rPr lang="fr-FR" sz="1200"/>
              <a:t>multitudine</a:t>
            </a:r>
            <a:r>
              <a:rPr lang="fr-FR" sz="1200"/>
              <a:t> </a:t>
            </a:r>
            <a:r>
              <a:rPr lang="fr-FR" sz="1200"/>
              <a:t>construxit</a:t>
            </a:r>
            <a:r>
              <a:rPr lang="fr-FR" sz="1200"/>
              <a:t> </a:t>
            </a:r>
            <a:r>
              <a:rPr lang="fr-FR" sz="1200"/>
              <a:t>licet</a:t>
            </a:r>
            <a:r>
              <a:rPr lang="fr-FR" sz="1200"/>
              <a:t> ex </a:t>
            </a:r>
            <a:r>
              <a:rPr lang="fr-FR" sz="1200"/>
              <a:t>quae</a:t>
            </a:r>
            <a:r>
              <a:rPr lang="fr-FR" sz="1200"/>
              <a:t> </a:t>
            </a:r>
            <a:r>
              <a:rPr lang="fr-FR" sz="1200"/>
              <a:t>quae</a:t>
            </a:r>
            <a:endParaRPr lang="fr-FR" sz="1200"/>
          </a:p>
        </p:txBody>
      </p:sp>
      <p:sp>
        <p:nvSpPr>
          <p:cNvPr id="17" name="Rectangle : coins arrondis 16"/>
          <p:cNvSpPr/>
          <p:nvPr/>
        </p:nvSpPr>
        <p:spPr bwMode="auto">
          <a:xfrm rot="5400000">
            <a:off x="3888150" y="1275662"/>
            <a:ext cx="567267" cy="6490031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Espace réservé du contenu 2"/>
          <p:cNvSpPr>
            <a:spLocks noGrp="1"/>
          </p:cNvSpPr>
          <p:nvPr>
            <p:ph idx="15" hasCustomPrompt="1"/>
          </p:nvPr>
        </p:nvSpPr>
        <p:spPr bwMode="auto">
          <a:xfrm>
            <a:off x="926768" y="4337057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>
              <a:defRPr/>
            </a:pPr>
            <a:r>
              <a:rPr lang="fr-FR"/>
              <a:t>Lorem Ipsum</a:t>
            </a:r>
            <a:endParaRPr/>
          </a:p>
        </p:txBody>
      </p:sp>
      <p:sp>
        <p:nvSpPr>
          <p:cNvPr id="19" name="Rectangle 18"/>
          <p:cNvSpPr/>
          <p:nvPr/>
        </p:nvSpPr>
        <p:spPr bwMode="auto">
          <a:xfrm>
            <a:off x="3128101" y="4288786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200"/>
              <a:t>Appellentur</a:t>
            </a:r>
            <a:r>
              <a:rPr lang="fr-FR" sz="1200"/>
              <a:t> </a:t>
            </a:r>
            <a:r>
              <a:rPr lang="fr-FR" sz="1200"/>
              <a:t>quarum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</a:t>
            </a:r>
            <a:r>
              <a:rPr lang="fr-FR" sz="1200"/>
              <a:t>agrestibus</a:t>
            </a:r>
            <a:r>
              <a:rPr lang="fr-FR" sz="1200"/>
              <a:t> in </a:t>
            </a:r>
            <a:r>
              <a:rPr lang="fr-FR" sz="1200"/>
              <a:t>Assyria</a:t>
            </a:r>
            <a:r>
              <a:rPr lang="fr-FR" sz="1200"/>
              <a:t> </a:t>
            </a:r>
            <a:r>
              <a:rPr lang="fr-FR" sz="1200"/>
              <a:t>tamen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in ad </a:t>
            </a:r>
            <a:r>
              <a:rPr lang="fr-FR" sz="1200"/>
              <a:t>arbitrium</a:t>
            </a:r>
            <a:r>
              <a:rPr lang="fr-FR" sz="1200"/>
              <a:t> </a:t>
            </a:r>
            <a:r>
              <a:rPr lang="fr-FR" sz="1200"/>
              <a:t>multitudine</a:t>
            </a:r>
            <a:r>
              <a:rPr lang="fr-FR" sz="1200"/>
              <a:t> </a:t>
            </a:r>
            <a:r>
              <a:rPr lang="fr-FR" sz="1200"/>
              <a:t>construxit</a:t>
            </a:r>
            <a:r>
              <a:rPr lang="fr-FR" sz="1200"/>
              <a:t> </a:t>
            </a:r>
            <a:r>
              <a:rPr lang="fr-FR" sz="1200"/>
              <a:t>licet</a:t>
            </a:r>
            <a:r>
              <a:rPr lang="fr-FR" sz="1200"/>
              <a:t> ex </a:t>
            </a:r>
            <a:r>
              <a:rPr lang="fr-FR" sz="1200"/>
              <a:t>quae</a:t>
            </a:r>
            <a:r>
              <a:rPr lang="fr-FR" sz="1200"/>
              <a:t> </a:t>
            </a:r>
            <a:r>
              <a:rPr lang="fr-FR" sz="1200"/>
              <a:t>quae</a:t>
            </a:r>
            <a:endParaRPr lang="fr-FR" sz="1200"/>
          </a:p>
        </p:txBody>
      </p:sp>
      <p:sp>
        <p:nvSpPr>
          <p:cNvPr id="20" name="Rectangle : coins arrondis 19"/>
          <p:cNvSpPr/>
          <p:nvPr/>
        </p:nvSpPr>
        <p:spPr bwMode="auto">
          <a:xfrm rot="5400000">
            <a:off x="3888149" y="1951410"/>
            <a:ext cx="567267" cy="6490031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12700">
            <a:solidFill>
              <a:schemeClr val="accent6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Espace réservé du contenu 2"/>
          <p:cNvSpPr>
            <a:spLocks noGrp="1"/>
          </p:cNvSpPr>
          <p:nvPr>
            <p:ph idx="16" hasCustomPrompt="1"/>
          </p:nvPr>
        </p:nvSpPr>
        <p:spPr bwMode="auto">
          <a:xfrm>
            <a:off x="926767" y="5012805"/>
            <a:ext cx="2201334" cy="365125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 sz="2000" b="1"/>
            </a:lvl2pPr>
          </a:lstStyle>
          <a:p>
            <a:pPr lvl="1">
              <a:defRPr/>
            </a:pPr>
            <a:r>
              <a:rPr lang="fr-FR"/>
              <a:t>Lorem Ipsum</a:t>
            </a:r>
            <a:endParaRPr/>
          </a:p>
        </p:txBody>
      </p:sp>
      <p:sp>
        <p:nvSpPr>
          <p:cNvPr id="22" name="Rectangle 21"/>
          <p:cNvSpPr/>
          <p:nvPr/>
        </p:nvSpPr>
        <p:spPr bwMode="auto">
          <a:xfrm>
            <a:off x="3128100" y="4964534"/>
            <a:ext cx="4288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200"/>
              <a:t>Appellentur</a:t>
            </a:r>
            <a:r>
              <a:rPr lang="fr-FR" sz="1200"/>
              <a:t> </a:t>
            </a:r>
            <a:r>
              <a:rPr lang="fr-FR" sz="1200"/>
              <a:t>quarum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</a:t>
            </a:r>
            <a:r>
              <a:rPr lang="fr-FR" sz="1200"/>
              <a:t>agrestibus</a:t>
            </a:r>
            <a:r>
              <a:rPr lang="fr-FR" sz="1200"/>
              <a:t> in </a:t>
            </a:r>
            <a:r>
              <a:rPr lang="fr-FR" sz="1200"/>
              <a:t>Assyria</a:t>
            </a:r>
            <a:r>
              <a:rPr lang="fr-FR" sz="1200"/>
              <a:t> </a:t>
            </a:r>
            <a:r>
              <a:rPr lang="fr-FR" sz="1200"/>
              <a:t>tamen</a:t>
            </a:r>
            <a:r>
              <a:rPr lang="fr-FR" sz="1200"/>
              <a:t> </a:t>
            </a:r>
            <a:r>
              <a:rPr lang="fr-FR" sz="1200"/>
              <a:t>isdem</a:t>
            </a:r>
            <a:r>
              <a:rPr lang="fr-FR" sz="1200"/>
              <a:t> in ad </a:t>
            </a:r>
            <a:r>
              <a:rPr lang="fr-FR" sz="1200"/>
              <a:t>arbitrium</a:t>
            </a:r>
            <a:r>
              <a:rPr lang="fr-FR" sz="1200"/>
              <a:t> </a:t>
            </a:r>
            <a:r>
              <a:rPr lang="fr-FR" sz="1200"/>
              <a:t>multitudine</a:t>
            </a:r>
            <a:r>
              <a:rPr lang="fr-FR" sz="1200"/>
              <a:t> </a:t>
            </a:r>
            <a:r>
              <a:rPr lang="fr-FR" sz="1200"/>
              <a:t>construxit</a:t>
            </a:r>
            <a:r>
              <a:rPr lang="fr-FR" sz="1200"/>
              <a:t> </a:t>
            </a:r>
            <a:r>
              <a:rPr lang="fr-FR" sz="1200"/>
              <a:t>licet</a:t>
            </a:r>
            <a:r>
              <a:rPr lang="fr-FR" sz="1200"/>
              <a:t> ex </a:t>
            </a:r>
            <a:r>
              <a:rPr lang="fr-FR" sz="1200"/>
              <a:t>quae</a:t>
            </a:r>
            <a:r>
              <a:rPr lang="fr-FR" sz="1200"/>
              <a:t> </a:t>
            </a:r>
            <a:r>
              <a:rPr lang="fr-FR" sz="1200"/>
              <a:t>quae</a:t>
            </a:r>
            <a:endParaRPr lang="fr-FR" sz="1200"/>
          </a:p>
        </p:txBody>
      </p:sp>
      <p:sp>
        <p:nvSpPr>
          <p:cNvPr id="26" name="Espace réservé du texte 2"/>
          <p:cNvSpPr>
            <a:spLocks noGrp="1"/>
          </p:cNvSpPr>
          <p:nvPr>
            <p:ph type="body" idx="17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 Log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/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6600" y="5135795"/>
            <a:ext cx="1020578" cy="102057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3334" y="1726221"/>
            <a:ext cx="1020578" cy="102057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35374" y="5135795"/>
            <a:ext cx="1020578" cy="102057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54370" y="3391886"/>
            <a:ext cx="1020578" cy="102057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149386" y="5135795"/>
            <a:ext cx="1020578" cy="10205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6600" y="3429005"/>
            <a:ext cx="1020578" cy="102057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905160" y="3539650"/>
            <a:ext cx="909933" cy="90993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130470" y="3324934"/>
            <a:ext cx="1154481" cy="115447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8415527" y="3295051"/>
            <a:ext cx="1252348" cy="125234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6021542" y="3442170"/>
            <a:ext cx="1020578" cy="102057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955392" y="5135795"/>
            <a:ext cx="1020578" cy="1020576"/>
          </a:xfrm>
          <a:prstGeom prst="rect">
            <a:avLst/>
          </a:prstGeom>
        </p:spPr>
      </p:pic>
      <p:sp>
        <p:nvSpPr>
          <p:cNvPr id="33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736600" y="2959343"/>
            <a:ext cx="2172451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En partenariat avec :</a:t>
            </a:r>
            <a:endParaRPr/>
          </a:p>
        </p:txBody>
      </p:sp>
      <p:sp>
        <p:nvSpPr>
          <p:cNvPr id="34" name="Espace réservé du texte 2"/>
          <p:cNvSpPr>
            <a:spLocks noGrp="1"/>
          </p:cNvSpPr>
          <p:nvPr>
            <p:ph type="body" idx="14" hasCustomPrompt="1"/>
          </p:nvPr>
        </p:nvSpPr>
        <p:spPr bwMode="auto">
          <a:xfrm>
            <a:off x="736599" y="4548305"/>
            <a:ext cx="2172451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Texte :</a:t>
            </a:r>
            <a:endParaRPr/>
          </a:p>
        </p:txBody>
      </p:sp>
      <p:sp>
        <p:nvSpPr>
          <p:cNvPr id="35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633334" y="1270539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Logos</a:t>
            </a:r>
            <a:endParaRPr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778711" y="3356428"/>
            <a:ext cx="1154481" cy="11544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3932834" y="3556204"/>
            <a:ext cx="757527" cy="757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sposition personnalisée f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/>
            </a:fld>
            <a:endParaRPr lang="fr-FR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47392" y="3165170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NOM DE LA PRÉSENTATION</a:t>
            </a:r>
            <a:endParaRPr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2988" y="4619443"/>
            <a:ext cx="592666" cy="20893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7392" y="4883273"/>
            <a:ext cx="723858" cy="3995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0267" y="2207144"/>
            <a:ext cx="3196596" cy="789364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0267" y="3845791"/>
            <a:ext cx="5499100" cy="68232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>
              <a:defRPr/>
            </a:pPr>
            <a:r>
              <a:rPr lang="fr-FR"/>
              <a:t>Auteur, fonction, entité</a:t>
            </a:r>
            <a:endParaRPr/>
          </a:p>
          <a:p>
            <a:pPr lvl="0">
              <a:defRPr/>
            </a:pPr>
            <a:r>
              <a:rPr lang="fr-FR"/>
              <a:t>Contact : nomprenom@entite.com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 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/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9271" y="199457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re Présentatio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04772" y="5342936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NOM DE LA PRÉSENTATION</a:t>
            </a:r>
            <a:endParaRPr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75230" y="5606766"/>
            <a:ext cx="592666" cy="2089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09634" y="5870596"/>
            <a:ext cx="723858" cy="3995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4772" y="4499967"/>
            <a:ext cx="3196596" cy="7893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12192000" cy="41675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  <p:pic>
        <p:nvPicPr>
          <p:cNvPr id="11" name="Graphique 10"/>
          <p:cNvPicPr>
            <a:picLocks noChangeAspect="1"/>
          </p:cNvPicPr>
          <p:nvPr/>
        </p:nvPicPr>
        <p:blipFill>
          <a:blip r:embed="rId5"/>
          <a:srcRect l="25430" t="0" r="0" b="0"/>
          <a:stretch/>
        </p:blipFill>
        <p:spPr bwMode="auto">
          <a:xfrm>
            <a:off x="0" y="377349"/>
            <a:ext cx="2583401" cy="3629876"/>
          </a:xfrm>
          <a:prstGeom prst="rect">
            <a:avLst/>
          </a:prstGeom>
        </p:spPr>
      </p:pic>
      <p:pic>
        <p:nvPicPr>
          <p:cNvPr id="12" name="Graphique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489109" y="2005320"/>
            <a:ext cx="1049453" cy="730771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542587" y="7237093"/>
            <a:ext cx="302065" cy="210338"/>
          </a:xfrm>
          <a:prstGeom prst="rect">
            <a:avLst/>
          </a:prstGeom>
        </p:spPr>
      </p:pic>
      <p:pic>
        <p:nvPicPr>
          <p:cNvPr id="14" name="Graphique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952440" y="2336619"/>
            <a:ext cx="622920" cy="433760"/>
          </a:xfrm>
          <a:prstGeom prst="rect">
            <a:avLst/>
          </a:prstGeom>
        </p:spPr>
      </p:pic>
      <p:pic>
        <p:nvPicPr>
          <p:cNvPr id="15" name="Graphique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079204" y="1604382"/>
            <a:ext cx="888523" cy="618710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/>
        </p:nvPicPr>
        <p:blipFill>
          <a:blip r:embed="rId5"/>
          <a:srcRect l="51300" t="0" r="0" b="0"/>
          <a:stretch/>
        </p:blipFill>
        <p:spPr bwMode="auto">
          <a:xfrm rot="10800000">
            <a:off x="10888460" y="501161"/>
            <a:ext cx="1303540" cy="2804528"/>
          </a:xfrm>
          <a:prstGeom prst="rect">
            <a:avLst/>
          </a:prstGeom>
        </p:spPr>
      </p:pic>
      <p:pic>
        <p:nvPicPr>
          <p:cNvPr id="17" name="Graphiqu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075030" y="6959509"/>
            <a:ext cx="551961" cy="384349"/>
          </a:xfrm>
          <a:prstGeom prst="rect">
            <a:avLst/>
          </a:prstGeom>
        </p:spPr>
      </p:pic>
      <p:pic>
        <p:nvPicPr>
          <p:cNvPr id="18" name="Graphique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623967" y="1153186"/>
            <a:ext cx="180578" cy="125743"/>
          </a:xfrm>
          <a:prstGeom prst="rect">
            <a:avLst/>
          </a:prstGeom>
        </p:spPr>
      </p:pic>
      <p:pic>
        <p:nvPicPr>
          <p:cNvPr id="19" name="Graphiqu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782284" y="907314"/>
            <a:ext cx="404057" cy="281359"/>
          </a:xfrm>
          <a:prstGeom prst="rect">
            <a:avLst/>
          </a:prstGeom>
        </p:spPr>
      </p:pic>
      <p:pic>
        <p:nvPicPr>
          <p:cNvPr id="20" name="Graphique 1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592229" y="2572685"/>
            <a:ext cx="545302" cy="379714"/>
          </a:xfrm>
          <a:prstGeom prst="rect">
            <a:avLst/>
          </a:prstGeom>
        </p:spPr>
      </p:pic>
      <p:pic>
        <p:nvPicPr>
          <p:cNvPr id="21" name="Graphique 2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272394" y="465991"/>
            <a:ext cx="384159" cy="2675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re de part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952500" y="2823669"/>
            <a:ext cx="5564228" cy="1301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PARTIE 1</a:t>
            </a:r>
            <a:endParaRPr/>
          </a:p>
          <a:p>
            <a:pPr lvl="0">
              <a:defRPr/>
            </a:pPr>
            <a:r>
              <a:rPr lang="fr-FR"/>
              <a:t>|Ubi ad et </a:t>
            </a:r>
            <a:r>
              <a:rPr lang="fr-FR"/>
              <a:t>et</a:t>
            </a:r>
            <a:r>
              <a:rPr lang="fr-FR"/>
              <a:t> </a:t>
            </a:r>
            <a:r>
              <a:rPr lang="fr-FR"/>
              <a:t>resistente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Titre de part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952500" y="2823669"/>
            <a:ext cx="5564228" cy="13013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PARTIE 1</a:t>
            </a:r>
            <a:endParaRPr/>
          </a:p>
          <a:p>
            <a:pPr lvl="0">
              <a:defRPr/>
            </a:pPr>
            <a:r>
              <a:rPr lang="fr-FR"/>
              <a:t>|Ubi ad et </a:t>
            </a:r>
            <a:r>
              <a:rPr lang="fr-FR"/>
              <a:t>et</a:t>
            </a:r>
            <a:r>
              <a:rPr lang="fr-FR"/>
              <a:t> </a:t>
            </a:r>
            <a:r>
              <a:rPr lang="fr-FR"/>
              <a:t>resistente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500" y="1862778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/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0" name="Graphiqu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78669" y="1529861"/>
            <a:ext cx="3613708" cy="37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/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1842" y="1110573"/>
            <a:ext cx="5721738" cy="4634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/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1" name="Graphiqu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58640" y="239460"/>
            <a:ext cx="1581852" cy="1099307"/>
          </a:xfrm>
          <a:prstGeom prst="rect">
            <a:avLst/>
          </a:prstGeom>
        </p:spPr>
      </p:pic>
      <p:pic>
        <p:nvPicPr>
          <p:cNvPr id="12" name="Graphiqu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025838" y="1400010"/>
            <a:ext cx="729478" cy="507960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557436" y="969268"/>
            <a:ext cx="426479" cy="296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sitive texte+photo fond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1107828"/>
            <a:ext cx="6807199" cy="50740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bg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9965266" y="5192712"/>
            <a:ext cx="1388533" cy="2587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/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200" y="2052310"/>
            <a:ext cx="5384800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814038" y="1107830"/>
            <a:ext cx="5377962" cy="50819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apo class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/>
            </a:fld>
            <a:endParaRPr lang="fr-FR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10525125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  <a:p>
            <a:pPr lvl="4"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43934" y="6409530"/>
            <a:ext cx="592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DE322A-368E-46E8-91D5-07C9C1844422}" type="slidenum">
              <a:rPr lang="fr-FR"/>
              <a:t/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10035503" y="6397624"/>
            <a:ext cx="258763" cy="25876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10365703" y="6397624"/>
            <a:ext cx="293830" cy="2587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10612966" y="6370784"/>
            <a:ext cx="1481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tx2"/>
                </a:solidFill>
              </a:rPr>
              <a:t>@RechercheDataGv</a:t>
            </a:r>
            <a:endParaRPr/>
          </a:p>
          <a:p>
            <a:pPr>
              <a:defRPr/>
            </a:pPr>
            <a:endParaRPr lang="fr-FR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lang="fr-FR" sz="2200" b="0" i="1" u="none" strike="noStrike" baseline="30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 b="1" u="none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 u="sng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i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s://entrepot.recherche.data.gouv.fr/dataverse/root" TargetMode="External"/><Relationship Id="rId7" Type="http://schemas.openxmlformats.org/officeDocument/2006/relationships/image" Target="../media/image2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dataverse.org/" TargetMode="Externa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6.png"/><Relationship Id="rId7" Type="http://schemas.openxmlformats.org/officeDocument/2006/relationships/image" Target="../media/image35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hyperlink" Target="https://entrepot.recherche.data.gouv.fr/dataverse/root" TargetMode="External"/><Relationship Id="rId9" Type="http://schemas.openxmlformats.org/officeDocument/2006/relationships/image" Target="../media/image26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enssib.fr/bibliotheque-numerique/documents/64131-de-l-open-data-a-l-open-research-data-quelles-politiques-pour-les-donnees-de-recherche.pdf" TargetMode="External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5.pn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6.pn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7.jp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8.pn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49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49.png"/><Relationship Id="rId5" Type="http://schemas.openxmlformats.org/officeDocument/2006/relationships/image" Target="../media/image51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49.png"/><Relationship Id="rId5" Type="http://schemas.openxmlformats.org/officeDocument/2006/relationships/image" Target="../media/image52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49.png"/><Relationship Id="rId5" Type="http://schemas.openxmlformats.org/officeDocument/2006/relationships/image" Target="../media/image53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54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55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56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7.pn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31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0.pn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61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0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0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68.pn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recherche.preproduction.inrae.fr/fr/categorie/9/guide/deposer-un-jeu-de-donnees#Cas+des+fichiers+de+donn%C3%A9es+tabul%C3%A9es" TargetMode="External"/><Relationship Id="rId3" Type="http://schemas.openxmlformats.org/officeDocument/2006/relationships/hyperlink" Target="https://recherche.preproduction.inrae.fr/fr/categorie/9/guide/deposer-un-jeu-de-donnees" TargetMode="External"/><Relationship Id="rId4" Type="http://schemas.openxmlformats.org/officeDocument/2006/relationships/hyperlink" Target="https://recherche.preproduction.inrae.fr/fr/categorie/9/guide/avant-de-deposer" TargetMode="External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image" Target="../media/image77.png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8.pn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7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72.png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82.png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1.png"/><Relationship Id="rId3" Type="http://schemas.openxmlformats.org/officeDocument/2006/relationships/image" Target="../media/image72.png"/><Relationship Id="rId4" Type="http://schemas.openxmlformats.org/officeDocument/2006/relationships/image" Target="../media/image83.png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84.png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5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recherche.data.gouv.fr/fr/categorie/9/guide/deposer-un-jeu-de-donnees#8" TargetMode="External"/><Relationship Id="rId3" Type="http://schemas.openxmlformats.org/officeDocument/2006/relationships/image" Target="../media/image85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86.png"/><Relationship Id="rId7" Type="http://schemas.openxmlformats.org/officeDocument/2006/relationships/image" Target="../media/image88.png"/></Relationships>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9.png"/><Relationship Id="rId3" Type="http://schemas.openxmlformats.org/officeDocument/2006/relationships/image" Target="../media/image90.jp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1.png"/><Relationship Id="rId3" Type="http://schemas.openxmlformats.org/officeDocument/2006/relationships/hyperlink" Target="https://doi.org/10.15454/PNBXPK" TargetMode="External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2.pn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57.png"/></Relationships>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97.png"/></Relationships>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www.enseignementsup-recherche.gouv.fr/sites/default/files/content_migration/document/MEN_brochure_PNSO_web_1415209.pdf" TargetMode="External"/><Relationship Id="rId3" Type="http://schemas.openxmlformats.org/officeDocument/2006/relationships/image" Target="../media/image28.png"/><Relationship Id="rId4" Type="http://schemas.openxmlformats.org/officeDocument/2006/relationships/hyperlink" Target="https://www.coretrustseal.org/" TargetMode="External"/></Relationships>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8.png"/><Relationship Id="rId3" Type="http://schemas.openxmlformats.org/officeDocument/2006/relationships/image" Target="../media/image60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/Relationships>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/Relationships>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recherche.data.gouv.fr/fr/page/centres-de-ressources" TargetMode="External"/><Relationship Id="rId3" Type="http://schemas.openxmlformats.org/officeDocument/2006/relationships/image" Target="../media/image102.png"/><Relationship Id="rId4" Type="http://schemas.openxmlformats.org/officeDocument/2006/relationships/hyperlink" Target="mailto:support-recherchedatagouv@inrae.fr" TargetMode="External"/><Relationship Id="rId5" Type="http://schemas.openxmlformats.org/officeDocument/2006/relationships/hyperlink" Target="https://entrepot.recherche.data.gouv.fr/dataverse/root" TargetMode="External"/><Relationship Id="rId6" Type="http://schemas.openxmlformats.org/officeDocument/2006/relationships/image" Target="../media/image26.png"/></Relationships>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9.png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entrepot.recherche.data.gouv.fr/dataverse/root" TargetMode="External"/><Relationship Id="rId3" Type="http://schemas.openxmlformats.org/officeDocument/2006/relationships/image" Target="../media/image26.png"/><Relationship Id="rId4" Type="http://schemas.openxmlformats.org/officeDocument/2006/relationships/hyperlink" Target="https://entrepot.recherche.data.gouv.fr/" TargetMode="External"/><Relationship Id="rId5" Type="http://schemas.openxmlformats.org/officeDocument/2006/relationships/hyperlink" Target="https://demo.recherche.data.gouv.fr/" TargetMode="Externa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recherche.data.gouv.fr/fr/page/centres-de-ressources" TargetMode="External"/><Relationship Id="rId4" Type="http://schemas.openxmlformats.org/officeDocument/2006/relationships/image" Target="../media/image30.png"/><Relationship Id="rId5" Type="http://schemas.openxmlformats.org/officeDocument/2006/relationships/hyperlink" Target="https://recherche.data.gouv.fr/fr/page/classes-virtuell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4451838" y="3165169"/>
            <a:ext cx="6866547" cy="911120"/>
          </a:xfrm>
        </p:spPr>
        <p:txBody>
          <a:bodyPr/>
          <a:lstStyle/>
          <a:p>
            <a:pPr>
              <a:defRPr/>
            </a:pPr>
            <a:r>
              <a:rPr lang="fr-FR">
                <a:latin typeface="Marianne"/>
              </a:rPr>
              <a:t>Déposer des données dans l’entrepôt Recherche Data Gouv</a:t>
            </a:r>
            <a:endParaRPr>
              <a:latin typeface="Marianne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4127383" cy="68580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Graphique 3"/>
          <p:cNvPicPr>
            <a:picLocks noChangeAspect="1"/>
          </p:cNvPicPr>
          <p:nvPr/>
        </p:nvPicPr>
        <p:blipFill>
          <a:blip r:embed="rId2"/>
          <a:srcRect l="25430" t="0" r="0" b="0"/>
          <a:stretch/>
        </p:blipFill>
        <p:spPr bwMode="auto">
          <a:xfrm>
            <a:off x="-1" y="2531465"/>
            <a:ext cx="2583401" cy="3629876"/>
          </a:xfrm>
          <a:prstGeom prst="rect">
            <a:avLst/>
          </a:prstGeom>
        </p:spPr>
      </p:pic>
      <p:pic>
        <p:nvPicPr>
          <p:cNvPr id="6" name="Graphiqu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60671" y="1706382"/>
            <a:ext cx="1049453" cy="730771"/>
          </a:xfrm>
          <a:prstGeom prst="rect">
            <a:avLst/>
          </a:prstGeom>
        </p:spPr>
      </p:pic>
      <p:pic>
        <p:nvPicPr>
          <p:cNvPr id="7" name="Graphiqu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21119" y="6507332"/>
            <a:ext cx="302065" cy="210338"/>
          </a:xfrm>
          <a:prstGeom prst="rect">
            <a:avLst/>
          </a:prstGeom>
        </p:spPr>
      </p:pic>
      <p:pic>
        <p:nvPicPr>
          <p:cNvPr id="8" name="Graphiqu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230971" y="1606858"/>
            <a:ext cx="622920" cy="433760"/>
          </a:xfrm>
          <a:prstGeom prst="rect">
            <a:avLst/>
          </a:prstGeom>
        </p:spPr>
      </p:pic>
      <p:pic>
        <p:nvPicPr>
          <p:cNvPr id="9" name="Graphiqu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90119" y="5921406"/>
            <a:ext cx="888523" cy="618710"/>
          </a:xfrm>
          <a:prstGeom prst="rect">
            <a:avLst/>
          </a:prstGeom>
        </p:spPr>
      </p:pic>
      <p:pic>
        <p:nvPicPr>
          <p:cNvPr id="10" name="Graphique 9"/>
          <p:cNvPicPr>
            <a:picLocks noChangeAspect="1"/>
          </p:cNvPicPr>
          <p:nvPr/>
        </p:nvPicPr>
        <p:blipFill>
          <a:blip r:embed="rId2"/>
          <a:srcRect l="51300" t="0" r="0" b="0"/>
          <a:stretch/>
        </p:blipFill>
        <p:spPr bwMode="auto">
          <a:xfrm rot="10800000">
            <a:off x="2806821" y="0"/>
            <a:ext cx="1303540" cy="2804528"/>
          </a:xfrm>
          <a:prstGeom prst="rect">
            <a:avLst/>
          </a:prstGeom>
        </p:spPr>
      </p:pic>
      <p:pic>
        <p:nvPicPr>
          <p:cNvPr id="11" name="Graphiqu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3561" y="6229748"/>
            <a:ext cx="551961" cy="384349"/>
          </a:xfrm>
          <a:prstGeom prst="rect">
            <a:avLst/>
          </a:prstGeom>
        </p:spPr>
      </p:pic>
      <p:pic>
        <p:nvPicPr>
          <p:cNvPr id="12" name="Graphiqu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02499" y="423425"/>
            <a:ext cx="180578" cy="125743"/>
          </a:xfrm>
          <a:prstGeom prst="rect">
            <a:avLst/>
          </a:prstGeom>
        </p:spPr>
      </p:pic>
      <p:pic>
        <p:nvPicPr>
          <p:cNvPr id="13" name="Graphiqu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0815" y="177553"/>
            <a:ext cx="404057" cy="2813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517976" y="4346401"/>
            <a:ext cx="2804278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fld id="{719BC187-7722-4473-BE27-730B3D088863}" type="datetime2">
              <a:rPr lang="fr-FR" i="1">
                <a:latin typeface="Arial"/>
                <a:cs typeface="Arial"/>
              </a:rPr>
              <a:t/>
            </a:fld>
            <a:endParaRPr lang="fr-FR" i="1">
              <a:latin typeface="Arial"/>
              <a:cs typeface="Arial"/>
            </a:endParaRPr>
          </a:p>
        </p:txBody>
      </p:sp>
      <p:pic>
        <p:nvPicPr>
          <p:cNvPr id="15" name="Image 14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024385" y="0"/>
            <a:ext cx="3167615" cy="316761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 bwMode="auto">
          <a:xfrm>
            <a:off x="104872" y="2877280"/>
            <a:ext cx="39176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>
                <a:solidFill>
                  <a:schemeClr val="bg1"/>
                </a:solidFill>
                <a:latin typeface="Arial"/>
                <a:cs typeface="Arial"/>
              </a:rPr>
              <a:t>Bonjour et bienvenue !</a:t>
            </a:r>
            <a:endParaRPr/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Cette classe virtuelle démarrera</a:t>
            </a:r>
            <a:endParaRPr/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à xx h</a:t>
            </a:r>
            <a:endParaRPr/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Le support est téléchargeable ici : </a:t>
            </a:r>
            <a:endParaRPr/>
          </a:p>
        </p:txBody>
      </p:sp>
      <p:sp>
        <p:nvSpPr>
          <p:cNvPr id="16" name="Flèche vers le bas 15"/>
          <p:cNvSpPr/>
          <p:nvPr/>
        </p:nvSpPr>
        <p:spPr bwMode="auto">
          <a:xfrm rot="2266071">
            <a:off x="425074" y="5189254"/>
            <a:ext cx="792087" cy="145569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287497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3F3008-2E7F-2B37-B210-7142976B6DE2}" type="slidenum">
              <a:rPr lang="fr-FR"/>
              <a:t/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 bwMode="auto">
          <a:xfrm>
            <a:off x="838197" y="1117009"/>
            <a:ext cx="6690272" cy="36512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0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L’entrepôt : principaux cas d’usage</a:t>
            </a:r>
            <a:endParaRPr/>
          </a:p>
        </p:txBody>
      </p:sp>
      <p:sp>
        <p:nvSpPr>
          <p:cNvPr id="435188085" name="ZoneTexte 3"/>
          <p:cNvSpPr txBox="1"/>
          <p:nvPr/>
        </p:nvSpPr>
        <p:spPr bwMode="auto">
          <a:xfrm>
            <a:off x="8601557" y="5336155"/>
            <a:ext cx="1904650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 sz="800" b="1">
                <a:solidFill>
                  <a:schemeClr val="bg1"/>
                </a:solidFill>
                <a:latin typeface="Arial"/>
                <a:cs typeface="Arial"/>
              </a:rPr>
              <a:t>JOUR / MOIS / ANNEE</a:t>
            </a:r>
            <a:endParaRPr/>
          </a:p>
        </p:txBody>
      </p:sp>
      <p:grpSp>
        <p:nvGrpSpPr>
          <p:cNvPr id="1397046097" name="Groupe 6"/>
          <p:cNvGrpSpPr/>
          <p:nvPr/>
        </p:nvGrpSpPr>
        <p:grpSpPr bwMode="auto">
          <a:xfrm>
            <a:off x="7282880" y="3191833"/>
            <a:ext cx="3455574" cy="1567677"/>
            <a:chOff x="6646683" y="4472535"/>
            <a:chExt cx="3672274" cy="2217834"/>
          </a:xfrm>
        </p:grpSpPr>
        <p:sp>
          <p:nvSpPr>
            <p:cNvPr id="635509507" name="Freeform 7"/>
            <p:cNvSpPr/>
            <p:nvPr/>
          </p:nvSpPr>
          <p:spPr bwMode="auto">
            <a:xfrm rot="1090726">
              <a:off x="6646683" y="4472535"/>
              <a:ext cx="3672274" cy="2217834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rgbClr val="FEE692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600">
                <a:ea typeface="ＭＳ Ｐゴシック"/>
              </a:endParaRPr>
            </a:p>
          </p:txBody>
        </p:sp>
        <p:sp>
          <p:nvSpPr>
            <p:cNvPr id="1499569425" name="Rektangel 53"/>
            <p:cNvSpPr>
              <a:spLocks noChangeArrowheads="1"/>
            </p:cNvSpPr>
            <p:nvPr/>
          </p:nvSpPr>
          <p:spPr bwMode="auto">
            <a:xfrm rot="677614">
              <a:off x="7037310" y="4589640"/>
              <a:ext cx="2860690" cy="18723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veux gérer et partager des données collectées/générées par ma structure (unité, département, plateforme…)</a:t>
              </a:r>
              <a:endParaRPr lang="da-DK" sz="1600">
                <a:latin typeface="Arial"/>
                <a:cs typeface="Arial"/>
              </a:endParaRPr>
            </a:p>
          </p:txBody>
        </p:sp>
      </p:grpSp>
      <p:grpSp>
        <p:nvGrpSpPr>
          <p:cNvPr id="2050321755" name="Groupe 7"/>
          <p:cNvGrpSpPr/>
          <p:nvPr/>
        </p:nvGrpSpPr>
        <p:grpSpPr bwMode="auto">
          <a:xfrm>
            <a:off x="7493115" y="1749109"/>
            <a:ext cx="2813292" cy="1426224"/>
            <a:chOff x="5522635" y="1603377"/>
            <a:chExt cx="3735684" cy="1956020"/>
          </a:xfrm>
        </p:grpSpPr>
        <p:sp>
          <p:nvSpPr>
            <p:cNvPr id="1011593119" name="Freeform 7"/>
            <p:cNvSpPr/>
            <p:nvPr/>
          </p:nvSpPr>
          <p:spPr bwMode="auto">
            <a:xfrm rot="398778" flipH="1">
              <a:off x="5522635" y="1603377"/>
              <a:ext cx="3735684" cy="1956020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600">
                <a:ea typeface="ＭＳ Ｐゴシック"/>
              </a:endParaRPr>
            </a:p>
          </p:txBody>
        </p:sp>
        <p:sp>
          <p:nvSpPr>
            <p:cNvPr id="1482990657" name="Rektangel 53"/>
            <p:cNvSpPr>
              <a:spLocks noChangeArrowheads="1"/>
            </p:cNvSpPr>
            <p:nvPr/>
          </p:nvSpPr>
          <p:spPr bwMode="auto">
            <a:xfrm rot="922277">
              <a:off x="5700205" y="1899929"/>
              <a:ext cx="3525547" cy="11396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publie un article scientifique, l’éditeur me demande les données</a:t>
              </a:r>
              <a:endParaRPr>
                <a:latin typeface="Arial"/>
                <a:cs typeface="Arial"/>
              </a:endParaRPr>
            </a:p>
          </p:txBody>
        </p:sp>
      </p:grpSp>
      <p:grpSp>
        <p:nvGrpSpPr>
          <p:cNvPr id="1072370817" name="Groupe 1"/>
          <p:cNvGrpSpPr/>
          <p:nvPr/>
        </p:nvGrpSpPr>
        <p:grpSpPr bwMode="auto">
          <a:xfrm>
            <a:off x="4043589" y="3402911"/>
            <a:ext cx="3187711" cy="1644631"/>
            <a:chOff x="0" y="0"/>
            <a:chExt cx="3187711" cy="1644631"/>
          </a:xfrm>
        </p:grpSpPr>
        <p:sp>
          <p:nvSpPr>
            <p:cNvPr id="1266651944" name="Freeform 7"/>
            <p:cNvSpPr/>
            <p:nvPr/>
          </p:nvSpPr>
          <p:spPr bwMode="auto">
            <a:xfrm rot="575375">
              <a:off x="0" y="0"/>
              <a:ext cx="3187711" cy="1644631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sz="1600">
                <a:solidFill>
                  <a:schemeClr val="accent5"/>
                </a:solidFill>
                <a:ea typeface="ＭＳ Ｐゴシック"/>
              </a:endParaRPr>
            </a:p>
          </p:txBody>
        </p:sp>
        <p:sp>
          <p:nvSpPr>
            <p:cNvPr id="619793034" name="Rektangel 53"/>
            <p:cNvSpPr>
              <a:spLocks noChangeArrowheads="1"/>
            </p:cNvSpPr>
            <p:nvPr/>
          </p:nvSpPr>
          <p:spPr bwMode="auto">
            <a:xfrm rot="177729">
              <a:off x="266852" y="232292"/>
              <a:ext cx="252317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veux partager des données gérées par un autre système d’information </a:t>
              </a:r>
              <a:endParaRPr>
                <a:latin typeface="Arial"/>
                <a:cs typeface="Arial"/>
              </a:endParaRPr>
            </a:p>
          </p:txBody>
        </p:sp>
      </p:grpSp>
      <p:grpSp>
        <p:nvGrpSpPr>
          <p:cNvPr id="1584577999" name="Groupe 10"/>
          <p:cNvGrpSpPr/>
          <p:nvPr/>
        </p:nvGrpSpPr>
        <p:grpSpPr bwMode="auto">
          <a:xfrm>
            <a:off x="1305407" y="3346686"/>
            <a:ext cx="2487476" cy="1268808"/>
            <a:chOff x="604517" y="3366250"/>
            <a:chExt cx="3303042" cy="1740129"/>
          </a:xfrm>
        </p:grpSpPr>
        <p:sp>
          <p:nvSpPr>
            <p:cNvPr id="461394113" name="Freeform 7"/>
            <p:cNvSpPr/>
            <p:nvPr/>
          </p:nvSpPr>
          <p:spPr bwMode="auto">
            <a:xfrm rot="21388457">
              <a:off x="604517" y="3366250"/>
              <a:ext cx="3303042" cy="1740129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rgbClr val="B0FAA4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600">
                <a:ea typeface="ＭＳ Ｐゴシック"/>
              </a:endParaRPr>
            </a:p>
          </p:txBody>
        </p:sp>
        <p:sp>
          <p:nvSpPr>
            <p:cNvPr id="47844381" name="Rektangel 53"/>
            <p:cNvSpPr>
              <a:spLocks noChangeArrowheads="1"/>
            </p:cNvSpPr>
            <p:nvPr/>
          </p:nvSpPr>
          <p:spPr bwMode="auto">
            <a:xfrm rot="20991258">
              <a:off x="1077687" y="3620734"/>
              <a:ext cx="2666472" cy="11396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recherche des données sur un sujet spécifique</a:t>
              </a:r>
              <a:endParaRPr>
                <a:latin typeface="Arial"/>
                <a:cs typeface="Arial"/>
              </a:endParaRPr>
            </a:p>
          </p:txBody>
        </p:sp>
      </p:grpSp>
      <p:grpSp>
        <p:nvGrpSpPr>
          <p:cNvPr id="463378893" name="Group 15"/>
          <p:cNvGrpSpPr/>
          <p:nvPr/>
        </p:nvGrpSpPr>
        <p:grpSpPr bwMode="auto">
          <a:xfrm>
            <a:off x="1593439" y="1685515"/>
            <a:ext cx="2631035" cy="1417811"/>
            <a:chOff x="-250380" y="545564"/>
            <a:chExt cx="2181270" cy="1944483"/>
          </a:xfrm>
        </p:grpSpPr>
        <p:sp>
          <p:nvSpPr>
            <p:cNvPr id="1838339757" name="Freeform 7"/>
            <p:cNvSpPr/>
            <p:nvPr/>
          </p:nvSpPr>
          <p:spPr bwMode="auto">
            <a:xfrm rot="21105117">
              <a:off x="-250380" y="545564"/>
              <a:ext cx="2181270" cy="1944483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rgbClr val="FEE692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600">
                <a:ea typeface="ＭＳ Ｐゴシック"/>
              </a:endParaRPr>
            </a:p>
          </p:txBody>
        </p:sp>
        <p:sp>
          <p:nvSpPr>
            <p:cNvPr id="1489001732" name="Rektangel 53"/>
            <p:cNvSpPr>
              <a:spLocks noChangeArrowheads="1"/>
            </p:cNvSpPr>
            <p:nvPr/>
          </p:nvSpPr>
          <p:spPr bwMode="auto">
            <a:xfrm rot="20611522">
              <a:off x="11741" y="740345"/>
              <a:ext cx="1708934" cy="1477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monte un projet européen ou ANR avec des partenaires externes</a:t>
              </a:r>
              <a:endParaRPr lang="da-DK" sz="1600">
                <a:latin typeface="Arial"/>
                <a:cs typeface="Arial"/>
              </a:endParaRPr>
            </a:p>
          </p:txBody>
        </p:sp>
      </p:grpSp>
      <p:grpSp>
        <p:nvGrpSpPr>
          <p:cNvPr id="1009750241" name="Group 20"/>
          <p:cNvGrpSpPr/>
          <p:nvPr/>
        </p:nvGrpSpPr>
        <p:grpSpPr bwMode="auto">
          <a:xfrm>
            <a:off x="4790803" y="1929119"/>
            <a:ext cx="1981531" cy="1174205"/>
            <a:chOff x="0" y="0"/>
            <a:chExt cx="1981531" cy="1174205"/>
          </a:xfrm>
        </p:grpSpPr>
        <p:sp>
          <p:nvSpPr>
            <p:cNvPr id="507202662" name="Freeform 7"/>
            <p:cNvSpPr/>
            <p:nvPr/>
          </p:nvSpPr>
          <p:spPr bwMode="auto">
            <a:xfrm rot="550967">
              <a:off x="0" y="0"/>
              <a:ext cx="1981531" cy="1174205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rgbClr val="FCBCFE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600">
                <a:ea typeface="ＭＳ Ｐゴシック"/>
              </a:endParaRPr>
            </a:p>
          </p:txBody>
        </p:sp>
        <p:sp>
          <p:nvSpPr>
            <p:cNvPr id="440421879" name="Rektangel 53"/>
            <p:cNvSpPr>
              <a:spLocks noChangeArrowheads="1"/>
            </p:cNvSpPr>
            <p:nvPr/>
          </p:nvSpPr>
          <p:spPr bwMode="auto">
            <a:xfrm>
              <a:off x="249810" y="248744"/>
              <a:ext cx="1402932" cy="5791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publie un data paper</a:t>
              </a:r>
              <a:endParaRPr lang="fr-FR">
                <a:latin typeface="Arial"/>
                <a:cs typeface="Arial"/>
              </a:endParaRPr>
            </a:p>
          </p:txBody>
        </p:sp>
      </p:grpSp>
      <p:grpSp>
        <p:nvGrpSpPr>
          <p:cNvPr id="1724919215" name="Group 7"/>
          <p:cNvGrpSpPr/>
          <p:nvPr/>
        </p:nvGrpSpPr>
        <p:grpSpPr bwMode="auto">
          <a:xfrm>
            <a:off x="2097495" y="4832528"/>
            <a:ext cx="3347679" cy="1511158"/>
            <a:chOff x="4513479" y="2594491"/>
            <a:chExt cx="1782694" cy="1494998"/>
          </a:xfrm>
        </p:grpSpPr>
        <p:sp>
          <p:nvSpPr>
            <p:cNvPr id="930256237" name="Freeform 7"/>
            <p:cNvSpPr/>
            <p:nvPr/>
          </p:nvSpPr>
          <p:spPr bwMode="auto">
            <a:xfrm flipH="1">
              <a:off x="4513479" y="2594491"/>
              <a:ext cx="1782694" cy="1494998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600">
                <a:ea typeface="ＭＳ Ｐゴシック"/>
              </a:endParaRPr>
            </a:p>
          </p:txBody>
        </p:sp>
        <p:sp>
          <p:nvSpPr>
            <p:cNvPr id="1202367406" name="Rektangel 53"/>
            <p:cNvSpPr>
              <a:spLocks noChangeArrowheads="1"/>
            </p:cNvSpPr>
            <p:nvPr/>
          </p:nvSpPr>
          <p:spPr bwMode="auto">
            <a:xfrm rot="370792">
              <a:off x="4695868" y="2768431"/>
              <a:ext cx="1487854" cy="10656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veux préserver et valoriser les données collectées par un collègue qui part de mon labo</a:t>
              </a:r>
              <a:endParaRPr lang="en-AU" sz="1600">
                <a:solidFill>
                  <a:srgbClr val="080808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93145618" name="Group 2"/>
          <p:cNvGrpSpPr/>
          <p:nvPr/>
        </p:nvGrpSpPr>
        <p:grpSpPr bwMode="auto">
          <a:xfrm>
            <a:off x="6952938" y="4991724"/>
            <a:ext cx="3281459" cy="1279954"/>
            <a:chOff x="0" y="0"/>
            <a:chExt cx="3281459" cy="1279954"/>
          </a:xfrm>
        </p:grpSpPr>
        <p:sp>
          <p:nvSpPr>
            <p:cNvPr id="1328808776" name="Freeform 7"/>
            <p:cNvSpPr/>
            <p:nvPr/>
          </p:nvSpPr>
          <p:spPr bwMode="auto">
            <a:xfrm>
              <a:off x="0" y="0"/>
              <a:ext cx="3281459" cy="1279954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 fill="norm" stroke="1" extrusionOk="0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sz="1600">
                <a:ea typeface="ＭＳ Ｐゴシック"/>
              </a:endParaRPr>
            </a:p>
          </p:txBody>
        </p:sp>
        <p:sp>
          <p:nvSpPr>
            <p:cNvPr id="766316035" name="Rektangel 53"/>
            <p:cNvSpPr>
              <a:spLocks noChangeArrowheads="1"/>
            </p:cNvSpPr>
            <p:nvPr/>
          </p:nvSpPr>
          <p:spPr bwMode="auto">
            <a:xfrm rot="21219698">
              <a:off x="396148" y="164625"/>
              <a:ext cx="2684007" cy="822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defTabSz="801687">
                <a:defRPr/>
              </a:pPr>
              <a:r>
                <a:rPr lang="fr-FR" sz="1600">
                  <a:solidFill>
                    <a:srgbClr val="080808"/>
                  </a:solidFill>
                  <a:latin typeface="Arial"/>
                  <a:cs typeface="Arial"/>
                </a:rPr>
                <a:t>Je veux rendre visible les données à la production desquelles j’ai contribué</a:t>
              </a:r>
              <a:endParaRPr lang="fr-FR" sz="1600">
                <a:latin typeface="Arial"/>
                <a:cs typeface="Arial"/>
              </a:endParaRPr>
            </a:p>
          </p:txBody>
        </p:sp>
      </p:grpSp>
      <p:pic>
        <p:nvPicPr>
          <p:cNvPr id="35" name="Image 34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0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2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7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91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14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37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57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Organisation de l’entrepôt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829734" y="4149079"/>
            <a:ext cx="5181601" cy="198144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 b="1">
                <a:latin typeface="Arial"/>
                <a:cs typeface="Arial"/>
              </a:rPr>
              <a:t>Espace générique</a:t>
            </a:r>
            <a:endParaRPr/>
          </a:p>
          <a:p>
            <a:pPr>
              <a:defRPr/>
            </a:pPr>
            <a:r>
              <a:rPr lang="fr-FR" sz="2100">
                <a:latin typeface="Arial"/>
                <a:cs typeface="Arial"/>
              </a:rPr>
              <a:t>Dépôt possible quand pas d’espace institutionnel</a:t>
            </a:r>
            <a:endParaRPr/>
          </a:p>
          <a:p>
            <a:pPr>
              <a:defRPr/>
            </a:pPr>
            <a:r>
              <a:rPr lang="fr-FR" sz="2100">
                <a:latin typeface="Arial"/>
                <a:cs typeface="Arial"/>
              </a:rPr>
              <a:t>Validation avant publication</a:t>
            </a:r>
            <a:endParaRPr/>
          </a:p>
        </p:txBody>
      </p:sp>
      <p:sp>
        <p:nvSpPr>
          <p:cNvPr id="5" name="Espace réservé du contenu 4"/>
          <p:cNvSpPr>
            <a:spLocks noGrp="1"/>
          </p:cNvSpPr>
          <p:nvPr>
            <p:ph idx="16"/>
          </p:nvPr>
        </p:nvSpPr>
        <p:spPr bwMode="auto">
          <a:xfrm>
            <a:off x="6096000" y="4149079"/>
            <a:ext cx="5257800" cy="198144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 b="1">
                <a:latin typeface="Arial"/>
                <a:cs typeface="Arial"/>
              </a:rPr>
              <a:t>Espaces institutionnels</a:t>
            </a:r>
            <a:endParaRPr/>
          </a:p>
          <a:p>
            <a:pPr>
              <a:defRPr/>
            </a:pPr>
            <a:r>
              <a:rPr lang="fr-FR" sz="2100">
                <a:latin typeface="Arial"/>
                <a:cs typeface="Arial"/>
              </a:rPr>
              <a:t>Paramétrages gérés par les institutions</a:t>
            </a:r>
            <a:endParaRPr lang="fr-FR" sz="2100" b="1">
              <a:latin typeface="Arial"/>
              <a:cs typeface="Arial"/>
            </a:endParaRPr>
          </a:p>
        </p:txBody>
      </p:sp>
      <p:pic>
        <p:nvPicPr>
          <p:cNvPr id="11" name="Image 10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9755" y="2021729"/>
            <a:ext cx="11212490" cy="1838582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 bwMode="auto">
          <a:xfrm>
            <a:off x="3575718" y="2132855"/>
            <a:ext cx="7778081" cy="160407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1127448" y="2132855"/>
            <a:ext cx="2376264" cy="1604069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817582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9FEC60-3727-D4DC-00AD-1818CB159F12}" type="slidenum">
              <a:rPr lang="fr-FR"/>
              <a:t/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8882271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Dataverse, moteur de l’entrepôt et du catalogue</a:t>
            </a:r>
            <a:endParaRPr/>
          </a:p>
        </p:txBody>
      </p:sp>
      <p:sp>
        <p:nvSpPr>
          <p:cNvPr id="11" name="Espace réservé du contenu 2"/>
          <p:cNvSpPr txBox="1">
            <a:spLocks noGrp="1"/>
          </p:cNvSpPr>
          <p:nvPr>
            <p:ph idx="16"/>
          </p:nvPr>
        </p:nvSpPr>
        <p:spPr bwMode="auto">
          <a:xfrm>
            <a:off x="7334271" y="2339635"/>
            <a:ext cx="4019527" cy="4018829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/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lang="fr-FR">
                <a:latin typeface="Arial"/>
                <a:cs typeface="Arial"/>
              </a:rPr>
              <a:t>Projet Open Source</a:t>
            </a:r>
            <a:endParaRPr/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lang="fr-FR">
                <a:latin typeface="Arial"/>
                <a:cs typeface="Arial"/>
              </a:rPr>
              <a:t>Conçu par Harvard</a:t>
            </a:r>
            <a:endParaRPr/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lang="fr-FR">
                <a:latin typeface="Arial"/>
                <a:cs typeface="Arial"/>
              </a:rPr>
              <a:t>34 Institutions (18 pays)</a:t>
            </a:r>
            <a:br>
              <a:rPr lang="fr-FR">
                <a:latin typeface="Arial"/>
                <a:cs typeface="Arial"/>
              </a:rPr>
            </a:br>
            <a:r>
              <a:rPr lang="fr-FR">
                <a:latin typeface="Arial"/>
                <a:cs typeface="Arial"/>
              </a:rPr>
              <a:t>dans la gouvernance</a:t>
            </a:r>
            <a:br>
              <a:rPr lang="fr-FR">
                <a:latin typeface="Arial"/>
                <a:cs typeface="Arial"/>
              </a:rPr>
            </a:br>
            <a:r>
              <a:rPr lang="fr-FR">
                <a:latin typeface="Arial"/>
                <a:cs typeface="Arial"/>
              </a:rPr>
              <a:t>(dont INRAE et le CNRS)</a:t>
            </a:r>
            <a:endParaRPr/>
          </a:p>
        </p:txBody>
      </p:sp>
      <p:sp>
        <p:nvSpPr>
          <p:cNvPr id="10" name=" 2143127214"/>
          <p:cNvSpPr/>
          <p:nvPr/>
        </p:nvSpPr>
        <p:spPr bwMode="auto">
          <a:xfrm>
            <a:off x="1810431" y="5448774"/>
            <a:ext cx="3224166" cy="27467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sz="1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Source : </a:t>
            </a:r>
            <a:r>
              <a:rPr sz="1200" u="sng">
                <a:solidFill>
                  <a:srgbClr val="000000"/>
                </a:solidFill>
                <a:latin typeface="Arial"/>
                <a:ea typeface="Calibri"/>
                <a:cs typeface="Arial"/>
                <a:hlinkClick r:id="rId2" tooltip="https://dataverse.org/"/>
              </a:rPr>
              <a:t>https://dataverse.org/</a:t>
            </a:r>
            <a:r>
              <a:rPr sz="1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- </a:t>
            </a:r>
            <a:r>
              <a:rPr lang="fr-FR" sz="1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06/02/2024</a:t>
            </a:r>
            <a:endParaRPr>
              <a:latin typeface="Arial"/>
              <a:cs typeface="Arial"/>
            </a:endParaRPr>
          </a:p>
        </p:txBody>
      </p:sp>
      <p:pic>
        <p:nvPicPr>
          <p:cNvPr id="12" name="Espace réservé du contenu 1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48598" y="1779190"/>
            <a:ext cx="3152603" cy="1024101"/>
          </a:xfrm>
          <a:prstGeom prst="rect">
            <a:avLst/>
          </a:prstGeom>
        </p:spPr>
      </p:pic>
      <p:pic>
        <p:nvPicPr>
          <p:cNvPr id="24" name="Picture 4" descr="RÃ©sultat de recherche d'images pour &quot;harvard&quot;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413460" y="3630887"/>
            <a:ext cx="735138" cy="735138"/>
          </a:xfrm>
          <a:prstGeom prst="rect">
            <a:avLst/>
          </a:prstGeom>
          <a:noFill/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413460" y="2849520"/>
            <a:ext cx="735138" cy="735138"/>
          </a:xfrm>
          <a:prstGeom prst="rect">
            <a:avLst/>
          </a:prstGeom>
        </p:spPr>
      </p:pic>
      <p:pic>
        <p:nvPicPr>
          <p:cNvPr id="43" name="Graphique 2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413460" y="4412254"/>
            <a:ext cx="735138" cy="770256"/>
          </a:xfrm>
          <a:prstGeom prst="rect">
            <a:avLst/>
          </a:prstGeom>
        </p:spPr>
      </p:pic>
      <p:pic>
        <p:nvPicPr>
          <p:cNvPr id="53556338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478369" y="1889320"/>
            <a:ext cx="5884686" cy="3390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184382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55319C-1B82-E350-BB5E-9C812C858D90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10525124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solidFill>
                  <a:srgbClr val="00A3A6"/>
                </a:solidFill>
                <a:latin typeface="Marianne"/>
                <a:ea typeface="Calibri Light"/>
                <a:cs typeface="Calibri Light"/>
              </a:rPr>
              <a:t>Contributions de l’entrepôt et des déposants</a:t>
            </a:r>
            <a:endParaRPr lang="fr-FR">
              <a:latin typeface="Marianne"/>
            </a:endParaRPr>
          </a:p>
        </p:txBody>
      </p:sp>
      <p:sp>
        <p:nvSpPr>
          <p:cNvPr id="5" name="ZoneTexte 4"/>
          <p:cNvSpPr txBox="1"/>
          <p:nvPr/>
        </p:nvSpPr>
        <p:spPr bwMode="auto">
          <a:xfrm>
            <a:off x="1703512" y="2077546"/>
            <a:ext cx="10488488" cy="80445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Entrepôt</a:t>
            </a:r>
            <a:r>
              <a:rPr lang="fr-FR" sz="2100">
                <a:latin typeface="Arial"/>
                <a:cs typeface="Arial"/>
              </a:rPr>
              <a:t> : DOI ; métadonnées indiquant l’identifiant ; entrepôt permettant la recherche</a:t>
            </a:r>
            <a:endParaRPr/>
          </a:p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Déposant</a:t>
            </a:r>
            <a:r>
              <a:rPr lang="fr-FR" sz="2100">
                <a:latin typeface="Arial"/>
                <a:cs typeface="Arial"/>
              </a:rPr>
              <a:t> : </a:t>
            </a:r>
            <a:r>
              <a:rPr lang="fr-FR" sz="2100">
                <a:solidFill>
                  <a:srgbClr val="4CAF50"/>
                </a:solidFill>
                <a:latin typeface="Arial"/>
                <a:cs typeface="Arial"/>
              </a:rPr>
              <a:t>métadonnées riches et utilisant des vocabulaires</a:t>
            </a:r>
            <a:r>
              <a:rPr lang="fr-FR" sz="2100">
                <a:solidFill>
                  <a:srgbClr val="00B050"/>
                </a:solidFill>
                <a:latin typeface="Arial"/>
                <a:cs typeface="Arial"/>
              </a:rPr>
              <a:t> </a:t>
            </a:r>
            <a:endParaRPr lang="fr-FR" sz="210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 bwMode="auto">
          <a:xfrm>
            <a:off x="1703512" y="3157404"/>
            <a:ext cx="10488488" cy="80445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Entrepôt</a:t>
            </a:r>
            <a:r>
              <a:rPr lang="fr-FR" sz="2100">
                <a:latin typeface="Arial"/>
                <a:cs typeface="Arial"/>
              </a:rPr>
              <a:t> : données accessibles avec le DOI ; métadonnées toujours disponibles</a:t>
            </a:r>
            <a:endParaRPr/>
          </a:p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Déposant</a:t>
            </a:r>
            <a:r>
              <a:rPr lang="fr-FR" sz="2100">
                <a:latin typeface="Arial"/>
                <a:cs typeface="Arial"/>
              </a:rPr>
              <a:t> : </a:t>
            </a:r>
            <a:r>
              <a:rPr lang="fr-FR" sz="2100">
                <a:solidFill>
                  <a:srgbClr val="4CAF50"/>
                </a:solidFill>
                <a:latin typeface="Arial"/>
                <a:cs typeface="Arial"/>
              </a:rPr>
              <a:t>données ouvertes (éventuellement sous conditions)</a:t>
            </a:r>
            <a:endParaRPr lang="fr-FR" sz="2100"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 bwMode="auto">
          <a:xfrm>
            <a:off x="1703512" y="4132333"/>
            <a:ext cx="10488488" cy="80445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Entrepôt</a:t>
            </a:r>
            <a:r>
              <a:rPr lang="fr-FR" sz="2100">
                <a:latin typeface="Arial"/>
                <a:cs typeface="Arial"/>
              </a:rPr>
              <a:t> : métadonnées standardisées et </a:t>
            </a:r>
            <a:r>
              <a:rPr lang="fr-FR" sz="2100" i="1">
                <a:latin typeface="Arial"/>
                <a:cs typeface="Arial"/>
              </a:rPr>
              <a:t>machine readable</a:t>
            </a:r>
            <a:endParaRPr/>
          </a:p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Déposant</a:t>
            </a:r>
            <a:r>
              <a:rPr lang="fr-FR" sz="2100">
                <a:latin typeface="Arial"/>
                <a:cs typeface="Arial"/>
              </a:rPr>
              <a:t> : </a:t>
            </a:r>
            <a:r>
              <a:rPr lang="fr-FR" sz="2100">
                <a:solidFill>
                  <a:srgbClr val="4CAF50"/>
                </a:solidFill>
                <a:latin typeface="Arial"/>
                <a:cs typeface="Arial"/>
              </a:rPr>
              <a:t>format de fichiers ouverts et </a:t>
            </a:r>
            <a:r>
              <a:rPr lang="fr-FR" sz="2100" i="1">
                <a:solidFill>
                  <a:srgbClr val="4CAF50"/>
                </a:solidFill>
                <a:latin typeface="Arial"/>
                <a:cs typeface="Arial"/>
              </a:rPr>
              <a:t>machine-readable</a:t>
            </a:r>
            <a:r>
              <a:rPr lang="fr-FR" sz="2100">
                <a:solidFill>
                  <a:srgbClr val="4CAF50"/>
                </a:solidFill>
                <a:latin typeface="Arial"/>
                <a:cs typeface="Arial"/>
              </a:rPr>
              <a:t> ; vocabulaires avec URI </a:t>
            </a:r>
            <a:endParaRPr lang="fr-FR" sz="210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 bwMode="auto">
          <a:xfrm>
            <a:off x="1703512" y="5107262"/>
            <a:ext cx="10488488" cy="80445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Entrepôt</a:t>
            </a:r>
            <a:r>
              <a:rPr lang="fr-FR" sz="2100">
                <a:latin typeface="Arial"/>
                <a:cs typeface="Arial"/>
              </a:rPr>
              <a:t> : licences disponibles</a:t>
            </a:r>
            <a:endParaRPr/>
          </a:p>
          <a:p>
            <a:pPr>
              <a:lnSpc>
                <a:spcPct val="114999"/>
              </a:lnSpc>
              <a:defRPr/>
            </a:pPr>
            <a:r>
              <a:rPr lang="fr-FR" sz="2100" b="1">
                <a:latin typeface="Arial"/>
                <a:cs typeface="Arial"/>
              </a:rPr>
              <a:t>Déposant</a:t>
            </a:r>
            <a:r>
              <a:rPr lang="fr-FR" sz="2100">
                <a:latin typeface="Arial"/>
                <a:cs typeface="Arial"/>
              </a:rPr>
              <a:t> : </a:t>
            </a:r>
            <a:r>
              <a:rPr lang="fr-FR" sz="2100">
                <a:solidFill>
                  <a:srgbClr val="4CAF50"/>
                </a:solidFill>
                <a:latin typeface="Arial"/>
                <a:cs typeface="Arial"/>
              </a:rPr>
              <a:t>provenance des données ; standards correspondant à la communauté</a:t>
            </a:r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7368" y="1916907"/>
            <a:ext cx="1209674" cy="7619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7368" y="2991505"/>
            <a:ext cx="1228725" cy="7143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7368" y="4018479"/>
            <a:ext cx="1200150" cy="685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07368" y="5016878"/>
            <a:ext cx="1238249" cy="7429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368" y="6363871"/>
            <a:ext cx="2371533" cy="61055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7368" y="5877170"/>
            <a:ext cx="834204" cy="514235"/>
          </a:xfrm>
          <a:prstGeom prst="rect">
            <a:avLst/>
          </a:prstGeom>
        </p:spPr>
      </p:pic>
      <p:pic>
        <p:nvPicPr>
          <p:cNvPr id="15" name="Image 14">
            <a:hlinkClick r:id="rId8"/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04772" y="5342936"/>
            <a:ext cx="8287052" cy="527660"/>
          </a:xfrm>
        </p:spPr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Les concepts clés de l’entrepôt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689969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E3090C-FAE6-81F3-E937-FFCC376059B6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749004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Éléments de contenus dans l'entrepôt</a:t>
            </a:r>
            <a:endParaRPr/>
          </a:p>
        </p:txBody>
      </p:sp>
      <p:pic>
        <p:nvPicPr>
          <p:cNvPr id="10" name="Image 9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15251" y="2096224"/>
            <a:ext cx="8712968" cy="99202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 bwMode="auto">
          <a:xfrm>
            <a:off x="8597127" y="2217636"/>
            <a:ext cx="1733993" cy="7367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100">
                <a:solidFill>
                  <a:srgbClr val="C55B28"/>
                </a:solidFill>
                <a:latin typeface="Arial"/>
                <a:cs typeface="Arial"/>
              </a:rPr>
              <a:t>Collection </a:t>
            </a:r>
            <a:endParaRPr sz="2100">
              <a:solidFill>
                <a:srgbClr val="C55B28"/>
              </a:solidFill>
              <a:latin typeface="Arial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015251" y="4868262"/>
            <a:ext cx="8712968" cy="1235351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 bwMode="auto">
          <a:xfrm>
            <a:off x="8597128" y="5100100"/>
            <a:ext cx="1733993" cy="77167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1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Fichier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015251" y="3266992"/>
            <a:ext cx="8712968" cy="1422525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 bwMode="auto">
          <a:xfrm>
            <a:off x="8597126" y="3465903"/>
            <a:ext cx="1733993" cy="10247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100">
                <a:solidFill>
                  <a:srgbClr val="337AB7"/>
                </a:solidFill>
                <a:latin typeface="Arial"/>
                <a:cs typeface="Arial"/>
              </a:rPr>
              <a:t>Jeu de données</a:t>
            </a:r>
            <a:endParaRPr sz="2100">
              <a:solidFill>
                <a:srgbClr val="337AB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795325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4F54AC-AE1F-74FA-6DEF-E79A7500F970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La collection (ou </a:t>
            </a:r>
            <a:r>
              <a:rPr lang="fr-FR" i="1">
                <a:latin typeface="Marianne"/>
              </a:rPr>
              <a:t>dataverse</a:t>
            </a:r>
            <a:r>
              <a:rPr lang="fr-FR">
                <a:latin typeface="Marianne"/>
              </a:rPr>
              <a:t>)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5767268" y="2419434"/>
            <a:ext cx="5596058" cy="39618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>
                <a:latin typeface="Arial"/>
                <a:cs typeface="Arial"/>
              </a:rPr>
              <a:t>Collection de jeux de données et/ou de sous-collections</a:t>
            </a:r>
            <a:endParaRPr/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Gestion et paramétrages indépendants de la collection parente</a:t>
            </a:r>
            <a:endParaRPr/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 b="0">
                <a:latin typeface="Arial"/>
                <a:cs typeface="Arial"/>
              </a:rPr>
              <a:t>Classe virtuelle </a:t>
            </a:r>
            <a:r>
              <a:rPr lang="fr-FR" sz="2400" b="1">
                <a:latin typeface="Arial"/>
                <a:cs typeface="Arial"/>
              </a:rPr>
              <a:t>Administrer une collection</a:t>
            </a:r>
            <a:r>
              <a:rPr lang="fr-FR" sz="2400" b="0">
                <a:latin typeface="Arial"/>
                <a:cs typeface="Arial"/>
              </a:rPr>
              <a:t> disponible</a:t>
            </a:r>
            <a:endParaRPr/>
          </a:p>
        </p:txBody>
      </p:sp>
      <p:grpSp>
        <p:nvGrpSpPr>
          <p:cNvPr id="7" name="Groupe 6"/>
          <p:cNvGrpSpPr/>
          <p:nvPr/>
        </p:nvGrpSpPr>
        <p:grpSpPr bwMode="auto">
          <a:xfrm>
            <a:off x="899469" y="2282358"/>
            <a:ext cx="3900513" cy="3709066"/>
            <a:chOff x="0" y="0"/>
            <a:chExt cx="3900513" cy="3709066"/>
          </a:xfrm>
          <a:solidFill>
            <a:schemeClr val="bg1"/>
          </a:solidFill>
        </p:grpSpPr>
        <p:sp>
          <p:nvSpPr>
            <p:cNvPr id="8" name="Flèche droite 7"/>
            <p:cNvSpPr/>
            <p:nvPr/>
          </p:nvSpPr>
          <p:spPr bwMode="auto">
            <a:xfrm rot="3936412">
              <a:off x="1926839" y="781524"/>
              <a:ext cx="690950" cy="28088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9" name="Cube 8"/>
            <p:cNvSpPr/>
            <p:nvPr/>
          </p:nvSpPr>
          <p:spPr bwMode="auto">
            <a:xfrm>
              <a:off x="1774046" y="1356471"/>
              <a:ext cx="1281499" cy="474134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350">
                  <a:solidFill>
                    <a:srgbClr val="C00000"/>
                  </a:solidFill>
                </a:rPr>
                <a:t>Dataverse</a:t>
              </a:r>
              <a:endParaRPr/>
            </a:p>
          </p:txBody>
        </p:sp>
        <p:sp>
          <p:nvSpPr>
            <p:cNvPr id="10" name="Flèche droite 9"/>
            <p:cNvSpPr/>
            <p:nvPr/>
          </p:nvSpPr>
          <p:spPr bwMode="auto">
            <a:xfrm rot="7272661">
              <a:off x="497115" y="790742"/>
              <a:ext cx="751784" cy="2825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11" name="Cube 10"/>
            <p:cNvSpPr/>
            <p:nvPr/>
          </p:nvSpPr>
          <p:spPr bwMode="auto">
            <a:xfrm>
              <a:off x="933787" y="0"/>
              <a:ext cx="1440000" cy="4680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0"/>
            <a:lstStyle/>
            <a:p>
              <a:pPr algn="ctr">
                <a:defRPr/>
              </a:pPr>
              <a:r>
                <a:rPr lang="fr-FR" sz="1350">
                  <a:solidFill>
                    <a:srgbClr val="ED7D31"/>
                  </a:solidFill>
                  <a:latin typeface="Arial"/>
                  <a:cs typeface="Arial"/>
                </a:rPr>
                <a:t>Collection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12" name="Cube 11"/>
            <p:cNvSpPr/>
            <p:nvPr/>
          </p:nvSpPr>
          <p:spPr bwMode="auto">
            <a:xfrm>
              <a:off x="1911558" y="1497726"/>
              <a:ext cx="1345638" cy="474134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>
                <a:defRPr/>
              </a:pPr>
              <a:r>
                <a:rPr lang="fr-FR" sz="1350">
                  <a:solidFill>
                    <a:srgbClr val="C00000"/>
                  </a:solidFill>
                </a:rPr>
                <a:t>Dataverse</a:t>
              </a:r>
              <a:endParaRPr/>
            </a:p>
          </p:txBody>
        </p:sp>
        <p:sp>
          <p:nvSpPr>
            <p:cNvPr id="13" name="Cube 12"/>
            <p:cNvSpPr/>
            <p:nvPr/>
          </p:nvSpPr>
          <p:spPr bwMode="auto">
            <a:xfrm>
              <a:off x="2049071" y="1638982"/>
              <a:ext cx="1512738" cy="4680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0"/>
            <a:lstStyle/>
            <a:p>
              <a:pPr algn="ctr">
                <a:defRPr/>
              </a:pPr>
              <a:r>
                <a:rPr lang="fr-FR" sz="1350">
                  <a:solidFill>
                    <a:srgbClr val="ED7D31"/>
                  </a:solidFill>
                  <a:latin typeface="Arial"/>
                  <a:cs typeface="Arial"/>
                </a:rPr>
                <a:t>Sous-collection</a:t>
              </a:r>
              <a:endParaRPr>
                <a:latin typeface="Arial"/>
                <a:cs typeface="Arial"/>
              </a:endParaRPr>
            </a:p>
          </p:txBody>
        </p:sp>
        <p:sp>
          <p:nvSpPr>
            <p:cNvPr id="14" name="Flèche droite 13"/>
            <p:cNvSpPr/>
            <p:nvPr/>
          </p:nvSpPr>
          <p:spPr bwMode="auto">
            <a:xfrm rot="7272661">
              <a:off x="2232820" y="2216538"/>
              <a:ext cx="267178" cy="2252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15" name="Cube 14"/>
            <p:cNvSpPr/>
            <p:nvPr/>
          </p:nvSpPr>
          <p:spPr bwMode="auto">
            <a:xfrm>
              <a:off x="2531943" y="2513811"/>
              <a:ext cx="1368570" cy="468000"/>
            </a:xfrm>
            <a:prstGeom prst="cube">
              <a:avLst>
                <a:gd name="adj" fmla="val 25000"/>
              </a:avLst>
            </a:prstGeom>
            <a:grpFill/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0"/>
            <a:lstStyle/>
            <a:p>
              <a:pPr algn="ctr">
                <a:defRPr/>
              </a:pPr>
              <a:r>
                <a:rPr lang="fr-FR" sz="1350">
                  <a:solidFill>
                    <a:srgbClr val="ED7D31"/>
                  </a:solidFill>
                </a:rPr>
                <a:t>Sous-collection</a:t>
              </a:r>
              <a:endParaRPr/>
            </a:p>
          </p:txBody>
        </p:sp>
        <p:sp>
          <p:nvSpPr>
            <p:cNvPr id="16" name="Flèche droite 15"/>
            <p:cNvSpPr/>
            <p:nvPr/>
          </p:nvSpPr>
          <p:spPr bwMode="auto">
            <a:xfrm rot="3110455">
              <a:off x="2662296" y="2216538"/>
              <a:ext cx="267178" cy="2252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669950" y="3251831"/>
              <a:ext cx="457478" cy="4572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" sz="2400" b="1">
                  <a:solidFill>
                    <a:srgbClr val="4472C4"/>
                  </a:solidFill>
                </a:rPr>
                <a:t>…</a:t>
              </a:r>
              <a:endParaRPr lang="fr-FR" sz="2400" b="1">
                <a:solidFill>
                  <a:srgbClr val="4472C4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932501" y="3251831"/>
              <a:ext cx="493999" cy="45723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anchor="ctr" anchorCtr="0">
              <a:spAutoFit/>
            </a:bodyPr>
            <a:lstStyle/>
            <a:p>
              <a:pPr>
                <a:defRPr/>
              </a:pPr>
              <a:r>
                <a:rPr lang="fr" sz="2400" b="1">
                  <a:solidFill>
                    <a:srgbClr val="ED7D31"/>
                  </a:solidFill>
                </a:rPr>
                <a:t>…</a:t>
              </a:r>
              <a:endParaRPr lang="fr-FR" sz="2400" b="1">
                <a:solidFill>
                  <a:srgbClr val="ED7D31"/>
                </a:solidFill>
              </a:endParaRPr>
            </a:p>
          </p:txBody>
        </p:sp>
        <p:sp>
          <p:nvSpPr>
            <p:cNvPr id="19" name="Flèche droite 18"/>
            <p:cNvSpPr/>
            <p:nvPr/>
          </p:nvSpPr>
          <p:spPr bwMode="auto">
            <a:xfrm rot="5400000">
              <a:off x="3022782" y="3109496"/>
              <a:ext cx="267177" cy="20165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20" name="Flèche droite 19"/>
            <p:cNvSpPr/>
            <p:nvPr/>
          </p:nvSpPr>
          <p:spPr bwMode="auto">
            <a:xfrm rot="5400000">
              <a:off x="1722106" y="3097716"/>
              <a:ext cx="267177" cy="2252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grpSp>
          <p:nvGrpSpPr>
            <p:cNvPr id="21" name="Groupe 20"/>
            <p:cNvGrpSpPr/>
            <p:nvPr/>
          </p:nvGrpSpPr>
          <p:grpSpPr bwMode="auto">
            <a:xfrm>
              <a:off x="0" y="1326704"/>
              <a:ext cx="1086595" cy="775049"/>
              <a:chOff x="0" y="0"/>
              <a:chExt cx="1086595" cy="775049"/>
            </a:xfrm>
            <a:grpFill/>
          </p:grpSpPr>
          <p:sp>
            <p:nvSpPr>
              <p:cNvPr id="25" name="Rectangle 30"/>
              <p:cNvSpPr/>
              <p:nvPr/>
            </p:nvSpPr>
            <p:spPr bwMode="auto">
              <a:xfrm>
                <a:off x="0" y="0"/>
                <a:ext cx="822705" cy="618674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ln>
                <a:solidFill>
                  <a:srgbClr val="327AB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sp>
            <p:nvSpPr>
              <p:cNvPr id="26" name="Rectangle 30"/>
              <p:cNvSpPr/>
              <p:nvPr/>
            </p:nvSpPr>
            <p:spPr bwMode="auto">
              <a:xfrm>
                <a:off x="126378" y="70627"/>
                <a:ext cx="822705" cy="618674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ln>
                <a:solidFill>
                  <a:srgbClr val="327AB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sp>
            <p:nvSpPr>
              <p:cNvPr id="27" name="Rectangle 30"/>
              <p:cNvSpPr/>
              <p:nvPr/>
            </p:nvSpPr>
            <p:spPr bwMode="auto">
              <a:xfrm>
                <a:off x="240743" y="156375"/>
                <a:ext cx="845852" cy="618674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ln>
                <a:solidFill>
                  <a:srgbClr val="327AB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327AB7"/>
                    </a:solidFill>
                    <a:latin typeface="Arial"/>
                    <a:cs typeface="Arial"/>
                  </a:rPr>
                  <a:t>Jeu de données</a:t>
                </a:r>
                <a:endParaRPr>
                  <a:latin typeface="Arial"/>
                  <a:cs typeface="Arial"/>
                </a:endParaRPr>
              </a:p>
            </p:txBody>
          </p:sp>
        </p:grpSp>
        <p:grpSp>
          <p:nvGrpSpPr>
            <p:cNvPr id="22" name="Groupe 21"/>
            <p:cNvGrpSpPr/>
            <p:nvPr/>
          </p:nvGrpSpPr>
          <p:grpSpPr bwMode="auto">
            <a:xfrm>
              <a:off x="1441376" y="2384307"/>
              <a:ext cx="1059968" cy="695463"/>
              <a:chOff x="-72896" y="0"/>
              <a:chExt cx="1059968" cy="695463"/>
            </a:xfrm>
            <a:grpFill/>
          </p:grpSpPr>
          <p:sp>
            <p:nvSpPr>
              <p:cNvPr id="23" name="Rectangle 30"/>
              <p:cNvSpPr/>
              <p:nvPr/>
            </p:nvSpPr>
            <p:spPr bwMode="auto">
              <a:xfrm>
                <a:off x="-72896" y="0"/>
                <a:ext cx="792087" cy="619200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grpFill/>
              <a:ln>
                <a:solidFill>
                  <a:srgbClr val="327AB7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/>
              </a:p>
            </p:txBody>
          </p:sp>
          <p:sp>
            <p:nvSpPr>
              <p:cNvPr id="24" name="Rectangle 30"/>
              <p:cNvSpPr/>
              <p:nvPr/>
            </p:nvSpPr>
            <p:spPr bwMode="auto">
              <a:xfrm>
                <a:off x="71120" y="76263"/>
                <a:ext cx="915952" cy="619200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grpFill/>
              <a:ln>
                <a:solidFill>
                  <a:srgbClr val="327AB7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327AB7"/>
                    </a:solidFill>
                    <a:latin typeface="Arial"/>
                    <a:cs typeface="Arial"/>
                  </a:rPr>
                  <a:t>Jeu de données</a:t>
                </a:r>
                <a:endParaRPr>
                  <a:latin typeface="Arial"/>
                  <a:cs typeface="Arial"/>
                </a:endParaRPr>
              </a:p>
            </p:txBody>
          </p:sp>
        </p:grpSp>
      </p:grpSp>
      <p:pic>
        <p:nvPicPr>
          <p:cNvPr id="29" name="Image 28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174953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794708B-ADB9-7A52-3D39-C80B509A8A7F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 </a:t>
            </a:r>
            <a:r>
              <a:rPr lang="fr">
                <a:latin typeface="Marianne"/>
              </a:rPr>
              <a:t>jeu de données (ou </a:t>
            </a:r>
            <a:r>
              <a:rPr lang="fr" i="1">
                <a:latin typeface="Marianne"/>
              </a:rPr>
              <a:t>dataset</a:t>
            </a:r>
            <a:r>
              <a:rPr lang="fr">
                <a:latin typeface="Marianne"/>
              </a:rPr>
              <a:t>)</a:t>
            </a:r>
            <a:endParaRPr lang="fr-FR">
              <a:latin typeface="Marianne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838197" y="2052311"/>
            <a:ext cx="10525124" cy="370549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fr-FR" sz="2400" u="sng">
                <a:latin typeface="Arial"/>
                <a:cs typeface="Arial"/>
              </a:rPr>
              <a:t>Définition</a:t>
            </a:r>
            <a:r>
              <a:rPr lang="fr-FR" sz="2400" u="none">
                <a:latin typeface="Arial"/>
                <a:cs typeface="Arial"/>
              </a:rPr>
              <a:t> :</a:t>
            </a:r>
            <a:endParaRPr/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 b="1">
                <a:latin typeface="Arial"/>
                <a:cs typeface="Arial"/>
              </a:rPr>
              <a:t>« </a:t>
            </a:r>
            <a:r>
              <a:rPr lang="fr-FR" sz="2400" b="1" i="1">
                <a:latin typeface="Arial"/>
                <a:cs typeface="Arial"/>
              </a:rPr>
              <a:t>Agrégation, sous une forme lisible, de données brutes ou dérivées présentant une certaine "unité", rassemblées pour former un ensemble cohérent</a:t>
            </a:r>
            <a:r>
              <a:rPr lang="fr-FR" sz="2400" b="1">
                <a:latin typeface="Arial"/>
                <a:cs typeface="Arial"/>
              </a:rPr>
              <a:t>. »</a:t>
            </a:r>
            <a:endParaRPr/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1400">
                <a:latin typeface="Arial"/>
                <a:cs typeface="Arial"/>
              </a:rPr>
              <a:t>Rémi Gaillard, 2014. </a:t>
            </a:r>
            <a:r>
              <a:rPr lang="fr-FR" sz="1400" b="0" i="0" u="none" strike="noStrike" cap="none" spc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 « De l’</a:t>
            </a:r>
            <a:r>
              <a:rPr lang="fr-FR" sz="1400" b="0" i="1" u="none" strike="noStrike" cap="none" spc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Open data</a:t>
            </a:r>
            <a:r>
              <a:rPr lang="fr-FR" sz="1400" b="0" i="0" u="none" strike="noStrike" cap="none" spc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 à l’</a:t>
            </a:r>
            <a:r>
              <a:rPr lang="fr-FR" sz="1400" b="0" i="1" u="none" strike="noStrike" cap="none" spc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Open research data</a:t>
            </a:r>
            <a:r>
              <a:rPr lang="fr-FR" sz="1400" b="0" i="0" u="none" strike="noStrike" cap="none" spc="0">
                <a:solidFill>
                  <a:schemeClr val="tx1"/>
                </a:solidFill>
                <a:latin typeface="Arial"/>
                <a:ea typeface="Times New Roman"/>
                <a:cs typeface="Arial"/>
              </a:rPr>
              <a:t> : quelle(s) politique(s) pour les données de recherche ? », Bibliothèque numérique de l'enss</a:t>
            </a:r>
            <a:r>
              <a:rPr lang="fr-FR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ib</a:t>
            </a:r>
            <a:r>
              <a:rPr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, Permalien</a:t>
            </a:r>
            <a:r>
              <a:rPr sz="1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 : </a:t>
            </a:r>
            <a:r>
              <a:rPr lang="fr-FR" sz="14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https://www.enssib.fr/bibliotheque-numerique/documents/64131-de-l-open-data-a-l-open-research-data-quelles-politiques-pour-les-donnees-de-recherche.pdf"/>
              </a:rPr>
              <a:t>https://www.enssib.fr/bibliotheque-numerique/documents/64131-de-l-open-data-a-l-open-research-data-quelles-politiques-pour-les-donnees-de-recherche.pdf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endParaRPr lang="fr-FR" sz="1400" u="sng">
              <a:latin typeface="Arial"/>
              <a:cs typeface="Arial"/>
            </a:endParaRPr>
          </a:p>
        </p:txBody>
      </p:sp>
      <p:pic>
        <p:nvPicPr>
          <p:cNvPr id="7" name="Image 6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020735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B9F0DFF-6DCA-392E-A3B1-EEF8E99D8007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5689850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 </a:t>
            </a:r>
            <a:r>
              <a:rPr lang="fr">
                <a:latin typeface="Marianne"/>
              </a:rPr>
              <a:t>jeu de données (ou </a:t>
            </a:r>
            <a:r>
              <a:rPr lang="fr" i="1">
                <a:latin typeface="Marianne"/>
              </a:rPr>
              <a:t>dataset</a:t>
            </a:r>
            <a:r>
              <a:rPr lang="fr">
                <a:latin typeface="Marianne"/>
              </a:rPr>
              <a:t>)</a:t>
            </a:r>
            <a:endParaRPr lang="fr-FR">
              <a:latin typeface="Marianne"/>
            </a:endParaRPr>
          </a:p>
          <a:p>
            <a:pPr>
              <a:defRPr/>
            </a:pPr>
            <a:endParaRPr lang="fr-FR"/>
          </a:p>
        </p:txBody>
      </p:sp>
      <p:pic>
        <p:nvPicPr>
          <p:cNvPr id="17" name="Espace réservé du contenu 16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92391" y="2087419"/>
            <a:ext cx="5625777" cy="3734877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7" name="Espace réservé du contenu 3"/>
          <p:cNvSpPr>
            <a:spLocks noGrp="1"/>
          </p:cNvSpPr>
          <p:nvPr>
            <p:ph idx="16"/>
          </p:nvPr>
        </p:nvSpPr>
        <p:spPr bwMode="auto">
          <a:xfrm>
            <a:off x="6456040" y="1779190"/>
            <a:ext cx="489776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600">
                <a:latin typeface="Arial"/>
                <a:cs typeface="Arial"/>
              </a:rPr>
              <a:t>Identifié par un DOI ⇒ Citable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600">
                <a:latin typeface="Arial"/>
                <a:cs typeface="Arial"/>
              </a:rPr>
              <a:t>Décrit par des Métadonnées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600">
                <a:latin typeface="Arial"/>
                <a:cs typeface="Arial"/>
              </a:rPr>
              <a:t>Comprenant des Fichiers :</a:t>
            </a:r>
            <a:endParaRPr/>
          </a:p>
          <a:p>
            <a:pPr lvl="1">
              <a:lnSpc>
                <a:spcPct val="100000"/>
              </a:lnSpc>
              <a:buClr>
                <a:schemeClr val="tx1"/>
              </a:buClr>
              <a:defRPr/>
            </a:pPr>
            <a:r>
              <a:rPr lang="fr-FR" sz="2300" b="0">
                <a:solidFill>
                  <a:srgbClr val="C55B28"/>
                </a:solidFill>
                <a:latin typeface="Arial"/>
                <a:cs typeface="Arial"/>
              </a:rPr>
              <a:t>Nombre max illimité 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300" b="0">
                <a:latin typeface="Arial"/>
                <a:cs typeface="Arial"/>
              </a:rPr>
              <a:t>Si données pas dans l’entrepôt ⇒ Utiliser la Métadonnée 	    « </a:t>
            </a:r>
            <a:r>
              <a:rPr lang="fr-FR" sz="2300">
                <a:latin typeface="Arial"/>
                <a:cs typeface="Arial"/>
              </a:rPr>
              <a:t>Lien vers les données</a:t>
            </a:r>
            <a:r>
              <a:rPr lang="fr-FR" sz="2300" b="0">
                <a:latin typeface="Arial"/>
                <a:cs typeface="Arial"/>
              </a:rPr>
              <a:t> »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600">
                <a:latin typeface="Arial"/>
                <a:cs typeface="Arial"/>
              </a:rPr>
              <a:t>Conditions d’utilisation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600">
                <a:latin typeface="Arial"/>
                <a:cs typeface="Arial"/>
              </a:rPr>
              <a:t>Gestion des versions</a:t>
            </a:r>
            <a:endParaRPr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741872" y="5543001"/>
            <a:ext cx="1882578" cy="23305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pic>
        <p:nvPicPr>
          <p:cNvPr id="18" name="Image 17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 fichier (ou </a:t>
            </a:r>
            <a:r>
              <a:rPr lang="fr-FR" i="1">
                <a:latin typeface="Marianne"/>
              </a:rPr>
              <a:t>file</a:t>
            </a:r>
            <a:r>
              <a:rPr lang="fr-FR">
                <a:latin typeface="Marianne"/>
              </a:rPr>
              <a:t>)</a:t>
            </a:r>
            <a:endParaRPr/>
          </a:p>
        </p:txBody>
      </p:sp>
      <p:pic>
        <p:nvPicPr>
          <p:cNvPr id="4" name="Espace réservé du contenu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91052" y="2492896"/>
            <a:ext cx="6841050" cy="2649288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7032102" y="2284008"/>
            <a:ext cx="5083697" cy="334249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Toujours dans un </a:t>
            </a:r>
            <a:r>
              <a:rPr lang="fr-FR" sz="2400" b="1">
                <a:latin typeface="Arial"/>
                <a:cs typeface="Arial"/>
              </a:rPr>
              <a:t>jeu de données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DOI attribué / fichier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Métadonnées spécifiques</a:t>
            </a:r>
            <a:endParaRPr/>
          </a:p>
          <a:p>
            <a:pPr>
              <a:lnSpc>
                <a:spcPct val="150000"/>
              </a:lnSpc>
              <a:buClr>
                <a:schemeClr val="tx1"/>
              </a:buClr>
              <a:defRPr/>
            </a:pP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Taille Max 50 Go</a:t>
            </a:r>
            <a:endParaRPr/>
          </a:p>
        </p:txBody>
      </p:sp>
      <p:pic>
        <p:nvPicPr>
          <p:cNvPr id="10" name="Image 9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227719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639180-6BA9-4D17-E0FB-96089EA0CD45}" type="slidenum">
              <a:rPr lang="fr-FR"/>
              <a:t/>
            </a:fld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838200" y="1482136"/>
            <a:ext cx="5632937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cap="small">
                <a:latin typeface="Marianne"/>
              </a:rPr>
              <a:t>Dans cette présentation :</a:t>
            </a:r>
            <a:endParaRPr/>
          </a:p>
        </p:txBody>
      </p:sp>
      <p:sp>
        <p:nvSpPr>
          <p:cNvPr id="14" name="Espace réservé du contenu 13"/>
          <p:cNvSpPr>
            <a:spLocks noGrp="1"/>
          </p:cNvSpPr>
          <p:nvPr>
            <p:ph idx="13"/>
          </p:nvPr>
        </p:nvSpPr>
        <p:spPr bwMode="auto">
          <a:xfrm>
            <a:off x="838198" y="2075541"/>
            <a:ext cx="5811077" cy="311674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/>
          </a:bodyPr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  <a:defRPr/>
            </a:pPr>
            <a:r>
              <a:rPr lang="fr-FR" cap="small">
                <a:latin typeface="Marianne"/>
                <a:cs typeface="Arial"/>
              </a:rPr>
              <a:t>Présentation générale</a:t>
            </a:r>
            <a:endParaRPr lang="fr-FR" sz="2800" b="0" i="1" cap="small">
              <a:latin typeface="Marianne"/>
              <a:cs typeface="Arial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  <a:defRPr/>
            </a:pPr>
            <a:r>
              <a:rPr lang="fr-FR" cap="small">
                <a:latin typeface="Marianne"/>
                <a:cs typeface="Arial"/>
              </a:rPr>
              <a:t> Concepts clés</a:t>
            </a:r>
            <a:endParaRPr/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  <a:defRPr/>
            </a:pPr>
            <a:r>
              <a:rPr lang="fr-FR" cap="small">
                <a:latin typeface="Marianne"/>
                <a:cs typeface="Arial"/>
              </a:rPr>
              <a:t> Utilisation de l’entrepôt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513600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7CA186-A7BD-5F41-6978-F872988BEDA6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 fichier (ou </a:t>
            </a:r>
            <a:r>
              <a:rPr lang="fr-FR" i="1">
                <a:latin typeface="Marianne"/>
              </a:rPr>
              <a:t>file</a:t>
            </a:r>
            <a:r>
              <a:rPr lang="fr-FR">
                <a:latin typeface="Marianne"/>
              </a:rPr>
              <a:t>)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Prévisualisation de fichiers</a:t>
            </a:r>
            <a:endParaRPr/>
          </a:p>
          <a:p>
            <a:pPr marL="685800" lvl="2" indent="0">
              <a:lnSpc>
                <a:spcPct val="100000"/>
              </a:lnSpc>
              <a:buNone/>
              <a:defRPr/>
            </a:pPr>
            <a:r>
              <a:rPr lang="fr-FR" sz="2100" u="none">
                <a:latin typeface="Arial"/>
                <a:cs typeface="Arial"/>
              </a:rPr>
              <a:t>Voir la diapositive : </a:t>
            </a:r>
            <a:r>
              <a:rPr lang="fr-FR" sz="2100" b="1">
                <a:latin typeface="Arial"/>
                <a:cs typeface="Arial"/>
              </a:rPr>
              <a:t>Prévisualisation des fichiers</a:t>
            </a:r>
            <a:endParaRPr/>
          </a:p>
          <a:p>
            <a:pPr marL="685800" lvl="2" indent="0">
              <a:lnSpc>
                <a:spcPct val="100000"/>
              </a:lnSpc>
              <a:buNone/>
              <a:defRPr/>
            </a:pPr>
            <a:endParaRPr lang="fr-FR" sz="2400" b="1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Pour fichiers tabulés (R Data, Stata, SPSS, csv, tsv, xlsx)</a:t>
            </a:r>
            <a:endParaRPr/>
          </a:p>
          <a:p>
            <a:pPr lvl="1">
              <a:lnSpc>
                <a:spcPct val="100000"/>
              </a:lnSpc>
              <a:buClr>
                <a:schemeClr val="tx1"/>
              </a:buClr>
              <a:defRPr/>
            </a:pPr>
            <a:r>
              <a:rPr lang="fr-FR" sz="2100" b="0">
                <a:solidFill>
                  <a:srgbClr val="C55B28"/>
                </a:solidFill>
                <a:latin typeface="Arial"/>
                <a:cs typeface="Arial"/>
              </a:rPr>
              <a:t>Taille max 500 Mo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Conversion en fichier .tab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Extraction d’informations sur les variables</a:t>
            </a:r>
            <a:endParaRPr/>
          </a:p>
          <a:p>
            <a:pPr marL="742950" lvl="2" indent="0">
              <a:lnSpc>
                <a:spcPct val="100000"/>
              </a:lnSpc>
              <a:buNone/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cs typeface="Arial"/>
              </a:rPr>
              <a:t>Voir la diapositive :</a:t>
            </a:r>
            <a:r>
              <a:rPr lang="fr-FR" sz="1700" b="0" u="none">
                <a:latin typeface="Arial"/>
                <a:cs typeface="Arial"/>
              </a:rPr>
              <a:t> </a:t>
            </a:r>
            <a:r>
              <a:rPr lang="fr-FR" sz="2000" b="1" i="0" u="sng" strike="noStrike" cap="none" spc="0">
                <a:solidFill>
                  <a:schemeClr val="tx1"/>
                </a:solidFill>
                <a:latin typeface="Arial"/>
                <a:cs typeface="Arial"/>
              </a:rPr>
              <a:t>Exploration des fichiers de données tabulées</a:t>
            </a:r>
            <a:endParaRPr/>
          </a:p>
        </p:txBody>
      </p:sp>
      <p:pic>
        <p:nvPicPr>
          <p:cNvPr id="7" name="Image 6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13125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0F4309-1ECE-68D2-6E4C-D822E0F1A1F7}" type="slidenum">
              <a:rPr lang="fr-FR"/>
              <a:t/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838198" y="1092942"/>
            <a:ext cx="4929066" cy="36512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Organisation de l’entrepôt</a:t>
            </a:r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53157" y="1540002"/>
            <a:ext cx="8428220" cy="5056932"/>
          </a:xfrm>
          <a:prstGeom prst="rect">
            <a:avLst/>
          </a:prstGeom>
        </p:spPr>
      </p:pic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Illustration</a:t>
            </a:r>
            <a:endParaRPr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5"/>
            <a:ext cx="592138" cy="365125"/>
          </a:xfrm>
        </p:spPr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212465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080F7C-45AB-1415-8604-68AB91430797}" type="slidenum">
              <a:rPr lang="fr-FR"/>
              <a:t/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838198" y="1299573"/>
            <a:ext cx="6985992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Une Collection de projet européen</a:t>
            </a:r>
            <a:endParaRPr/>
          </a:p>
        </p:txBody>
      </p:sp>
      <p:pic>
        <p:nvPicPr>
          <p:cNvPr id="7" name="Espace réservé du contenu 6"/>
          <p:cNvPicPr>
            <a:picLocks noChangeAspect="1" noGrp="1"/>
          </p:cNvPicPr>
          <p:nvPr>
            <p:ph idx="13"/>
          </p:nvPr>
        </p:nvPicPr>
        <p:blipFill>
          <a:blip r:embed="rId2"/>
          <a:stretch/>
        </p:blipFill>
        <p:spPr bwMode="auto">
          <a:xfrm>
            <a:off x="838198" y="1664698"/>
            <a:ext cx="7044983" cy="4894107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164637"/>
            <a:ext cx="807468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Un jeu de données de cette collection</a:t>
            </a:r>
            <a:endParaRPr lang="fr-FR"/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198" y="1601456"/>
            <a:ext cx="7130008" cy="4922816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763496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BB95ED-0B92-9195-D1D2-07EB22A5B770}" type="slidenum">
              <a:rPr lang="fr-FR"/>
              <a:t/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838198" y="1195363"/>
            <a:ext cx="6193904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fichiers du jeu de données</a:t>
            </a:r>
            <a:endParaRPr/>
          </a:p>
        </p:txBody>
      </p:sp>
      <p:pic>
        <p:nvPicPr>
          <p:cNvPr id="9" name="Image 8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198" y="1675390"/>
            <a:ext cx="7130008" cy="4922816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6" name="Rectangle à coins arrondis 5"/>
          <p:cNvSpPr/>
          <p:nvPr/>
        </p:nvSpPr>
        <p:spPr bwMode="auto">
          <a:xfrm>
            <a:off x="983431" y="6265513"/>
            <a:ext cx="502114" cy="28803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19535" y="2214646"/>
            <a:ext cx="7362499" cy="3737404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260291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94DFA4-5859-A283-079C-57195C162416}" type="slidenum">
              <a:rPr lang="fr-FR"/>
              <a:t/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838197" y="1226088"/>
            <a:ext cx="9002165" cy="3651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5000" lnSpcReduction="3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métadonnées qui décrivent le jeu de données</a:t>
            </a:r>
            <a:endParaRPr/>
          </a:p>
        </p:txBody>
      </p:sp>
      <p:pic>
        <p:nvPicPr>
          <p:cNvPr id="9" name="Image 8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198" y="1669339"/>
            <a:ext cx="7130008" cy="4922816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6" name="Rectangle à coins arrondis 5"/>
          <p:cNvSpPr/>
          <p:nvPr/>
        </p:nvSpPr>
        <p:spPr bwMode="auto">
          <a:xfrm>
            <a:off x="1487487" y="6275411"/>
            <a:ext cx="720080" cy="277641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60424" y="1924838"/>
            <a:ext cx="6480720" cy="4417920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062273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DFF4B-0BA3-322A-A993-DF417634D692}" type="slidenum">
              <a:rPr lang="fr-FR"/>
              <a:t/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838198" y="1205605"/>
            <a:ext cx="10245132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conditions d’accès et d’utilisation du jeu de données</a:t>
            </a:r>
            <a:endParaRPr/>
          </a:p>
        </p:txBody>
      </p:sp>
      <p:pic>
        <p:nvPicPr>
          <p:cNvPr id="9" name="Image 8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198" y="1642212"/>
            <a:ext cx="7130008" cy="4922816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6" name="Rectangle à coins arrondis 5"/>
          <p:cNvSpPr/>
          <p:nvPr/>
        </p:nvSpPr>
        <p:spPr bwMode="auto">
          <a:xfrm>
            <a:off x="2207567" y="6240754"/>
            <a:ext cx="648072" cy="23844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60424" y="3236824"/>
            <a:ext cx="8011088" cy="1733591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939661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E5B30DD-B29B-67B1-65E2-116947821206}" type="slidenum">
              <a:rPr lang="fr-FR"/>
              <a:t/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838198" y="1185121"/>
            <a:ext cx="5977880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versions du jeu de données</a:t>
            </a:r>
            <a:endParaRPr/>
          </a:p>
        </p:txBody>
      </p:sp>
      <p:pic>
        <p:nvPicPr>
          <p:cNvPr id="9" name="Image 8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198" y="1582347"/>
            <a:ext cx="7130008" cy="4922816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6" name="Rectangle à coins arrondis 5"/>
          <p:cNvSpPr/>
          <p:nvPr/>
        </p:nvSpPr>
        <p:spPr bwMode="auto">
          <a:xfrm>
            <a:off x="2855639" y="6188419"/>
            <a:ext cx="432048" cy="221109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69949" y="2748336"/>
            <a:ext cx="8088638" cy="2590838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Les métadonnées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5394216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197" y="1482134"/>
            <a:ext cx="4929066" cy="36512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Mieux vous connaitre</a:t>
            </a:r>
            <a:endParaRPr/>
          </a:p>
        </p:txBody>
      </p:sp>
      <p:sp>
        <p:nvSpPr>
          <p:cNvPr id="1013167256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7" y="2052308"/>
            <a:ext cx="10525124" cy="31851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/>
              <a:t>Qui a déjà déposé un jeu de données dans un entrepôt 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5"/>
          </p:nvPr>
        </p:nvSpPr>
        <p:spPr bwMode="auto">
          <a:xfrm>
            <a:off x="838197" y="1185273"/>
            <a:ext cx="5181600" cy="36512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métadonnées en bref</a:t>
            </a:r>
            <a:endParaRPr/>
          </a:p>
        </p:txBody>
      </p:sp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8040216" y="2067222"/>
            <a:ext cx="3313584" cy="4063306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Données décrivant les données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Facilite la découverte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Pour </a:t>
            </a:r>
            <a:r>
              <a:rPr lang="fr-FR" sz="2400" b="1">
                <a:latin typeface="Arial"/>
                <a:cs typeface="Arial"/>
              </a:rPr>
              <a:t>comprendre</a:t>
            </a:r>
            <a:r>
              <a:rPr lang="fr-FR" sz="2400">
                <a:latin typeface="Arial"/>
                <a:cs typeface="Arial"/>
              </a:rPr>
              <a:t> les données et les </a:t>
            </a:r>
            <a:r>
              <a:rPr lang="fr-FR" sz="2400" b="1">
                <a:latin typeface="Arial"/>
                <a:cs typeface="Arial"/>
              </a:rPr>
              <a:t>conditions de production</a:t>
            </a:r>
            <a:endParaRPr/>
          </a:p>
          <a:p>
            <a:pPr marL="0" indent="0">
              <a:buNone/>
              <a:defRPr/>
            </a:pPr>
            <a:endParaRPr lang="fr-FR"/>
          </a:p>
        </p:txBody>
      </p:sp>
      <p:pic>
        <p:nvPicPr>
          <p:cNvPr id="10" name="Image 9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197" y="1550397"/>
            <a:ext cx="7202018" cy="4895574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344139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9D09FD9-10D4-AD1E-A046-EB4EF080061B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838198" y="1205605"/>
            <a:ext cx="713000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Blocs de métadonnées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838198" y="1706060"/>
            <a:ext cx="11090448" cy="476106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>
                <a:latin typeface="Arial"/>
                <a:cs typeface="Arial"/>
              </a:rPr>
              <a:t>Métadonnées générales :</a:t>
            </a:r>
            <a:endParaRPr lang="fr-FR" i="1">
              <a:latin typeface="Arial"/>
              <a:cs typeface="Arial"/>
            </a:endParaRPr>
          </a:p>
          <a:p>
            <a:pPr lvl="1">
              <a:buClr>
                <a:srgbClr val="143356"/>
              </a:buClr>
              <a:defRPr/>
            </a:pP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6 sont </a:t>
            </a:r>
            <a:r>
              <a:rPr lang="fr-FR" b="0">
                <a:solidFill>
                  <a:srgbClr val="C55B28"/>
                </a:solidFill>
                <a:latin typeface="Arial"/>
                <a:cs typeface="Arial"/>
              </a:rPr>
              <a:t>obligatoires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 :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Titre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Auteur Nom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Point de contact Courriel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Description Texte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Sujet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Type de données</a:t>
            </a:r>
            <a:endParaRPr/>
          </a:p>
          <a:p>
            <a:pPr lvl="1">
              <a:buClr>
                <a:srgbClr val="143356"/>
              </a:buClr>
              <a:defRPr/>
            </a:pP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liens avec d’autres objets (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Lien vers les données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Autre identifiant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Publication associée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,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Jeu de données associé</a:t>
            </a: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)</a:t>
            </a:r>
            <a:endParaRPr/>
          </a:p>
          <a:p>
            <a:pPr lvl="1">
              <a:buClr>
                <a:srgbClr val="143356"/>
              </a:buClr>
              <a:defRPr/>
            </a:pPr>
            <a:r>
              <a:rPr lang="fr-FR" b="0">
                <a:solidFill>
                  <a:srgbClr val="275662"/>
                </a:solidFill>
                <a:latin typeface="Arial"/>
                <a:cs typeface="Arial"/>
              </a:rPr>
              <a:t>etc.</a:t>
            </a:r>
            <a:endParaRPr/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Métadonnées spécifiques :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géospatiales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de sciences humaines et sociales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de science de la vie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de revue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de ressources sémantiques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d’astronomie et astrophysique</a:t>
            </a:r>
            <a:endParaRPr/>
          </a:p>
          <a:p>
            <a:pPr lvl="1">
              <a:defRPr/>
            </a:pPr>
            <a:r>
              <a:rPr lang="fr-FR" b="0" i="1">
                <a:latin typeface="Arial"/>
                <a:cs typeface="Arial"/>
              </a:rPr>
              <a:t>Métadonnées de workflow de calcul</a:t>
            </a:r>
            <a:endParaRPr/>
          </a:p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  <p:sp>
        <p:nvSpPr>
          <p:cNvPr id="7" name="Rectangle à coins arrondis 9"/>
          <p:cNvSpPr/>
          <p:nvPr/>
        </p:nvSpPr>
        <p:spPr bwMode="auto">
          <a:xfrm>
            <a:off x="8627021" y="4086593"/>
            <a:ext cx="2736304" cy="1052539"/>
          </a:xfrm>
          <a:prstGeom prst="roundRect">
            <a:avLst>
              <a:gd name="adj" fmla="val 16667"/>
            </a:avLst>
          </a:prstGeom>
          <a:solidFill>
            <a:srgbClr val="00A3A6"/>
          </a:solidFill>
          <a:ln>
            <a:solidFill>
              <a:srgbClr val="00A3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>
                <a:latin typeface="Arial"/>
                <a:cs typeface="Arial"/>
              </a:rPr>
              <a:t>Conformes aux </a:t>
            </a:r>
            <a:r>
              <a:rPr lang="fr-FR" sz="1600" b="1">
                <a:latin typeface="Arial"/>
                <a:cs typeface="Arial"/>
              </a:rPr>
              <a:t>standards</a:t>
            </a:r>
            <a:r>
              <a:rPr lang="fr-FR" sz="1600">
                <a:latin typeface="Arial"/>
                <a:cs typeface="Arial"/>
              </a:rPr>
              <a:t> DDI , Dublin Core, DataCite, ISA-TAB</a:t>
            </a:r>
            <a:endParaRPr>
              <a:latin typeface="Arial"/>
              <a:cs typeface="Arial"/>
            </a:endParaRPr>
          </a:p>
        </p:txBody>
      </p:sp>
      <p:pic>
        <p:nvPicPr>
          <p:cNvPr id="9" name="Image 8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modèles</a:t>
            </a:r>
            <a:endParaRPr/>
          </a:p>
        </p:txBody>
      </p:sp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7847760" y="1732959"/>
            <a:ext cx="4256260" cy="439756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5000" lnSpcReduction="3000"/>
          </a:bodyPr>
          <a:lstStyle/>
          <a:p>
            <a:pPr marL="0" indent="0">
              <a:buNone/>
              <a:defRPr/>
            </a:pPr>
            <a:endParaRPr lang="fr-FR">
              <a:solidFill>
                <a:srgbClr val="37635F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>
                <a:solidFill>
                  <a:srgbClr val="37635F"/>
                </a:solidFill>
                <a:latin typeface="Arial"/>
                <a:cs typeface="Arial"/>
              </a:rPr>
              <a:t>Créés par les administrateurs d’une collection</a:t>
            </a:r>
            <a:endParaRPr lang="fr-FR">
              <a:latin typeface="Arial"/>
              <a:cs typeface="Arial"/>
            </a:endParaRPr>
          </a:p>
          <a:p>
            <a:pPr>
              <a:defRPr/>
            </a:pPr>
            <a:endParaRPr lang="fr-FR">
              <a:latin typeface="Arial"/>
              <a:cs typeface="Arial"/>
            </a:endParaRPr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Pré-saisir des métadonnées</a:t>
            </a:r>
            <a:endParaRPr/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>
              <a:defRPr/>
            </a:pPr>
            <a:r>
              <a:rPr lang="fr-FR">
                <a:latin typeface="Arial"/>
                <a:cs typeface="Arial"/>
              </a:rPr>
              <a:t>Dans une collection :</a:t>
            </a:r>
            <a:endParaRPr/>
          </a:p>
          <a:p>
            <a:pPr lvl="1">
              <a:lnSpc>
                <a:spcPct val="100000"/>
              </a:lnSpc>
              <a:buClr>
                <a:srgbClr val="143356"/>
              </a:buClr>
              <a:defRPr/>
            </a:pPr>
            <a:r>
              <a:rPr lang="fr-FR" sz="2500" b="0">
                <a:solidFill>
                  <a:srgbClr val="275662"/>
                </a:solidFill>
                <a:latin typeface="Arial"/>
                <a:cs typeface="Arial"/>
              </a:rPr>
              <a:t>Plusieurs modèles possibles</a:t>
            </a:r>
            <a:endParaRPr/>
          </a:p>
          <a:p>
            <a:pPr lvl="1">
              <a:lnSpc>
                <a:spcPct val="100000"/>
              </a:lnSpc>
              <a:buClr>
                <a:srgbClr val="143356"/>
              </a:buClr>
              <a:defRPr/>
            </a:pPr>
            <a:r>
              <a:rPr lang="fr-FR" sz="2500" b="0">
                <a:solidFill>
                  <a:srgbClr val="275662"/>
                </a:solidFill>
                <a:latin typeface="Arial"/>
                <a:cs typeface="Arial"/>
              </a:rPr>
              <a:t>Modèle par défaut possible</a:t>
            </a:r>
            <a:endParaRPr/>
          </a:p>
        </p:txBody>
      </p:sp>
      <p:sp>
        <p:nvSpPr>
          <p:cNvPr id="10" name="ZoneTexte 9"/>
          <p:cNvSpPr txBox="1"/>
          <p:nvPr/>
        </p:nvSpPr>
        <p:spPr bwMode="auto">
          <a:xfrm>
            <a:off x="1343551" y="1760387"/>
            <a:ext cx="3919691" cy="6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Utilisation du modèle à la </a:t>
            </a:r>
            <a:r>
              <a:rPr lang="fr-FR" b="1" u="sng">
                <a:solidFill>
                  <a:srgbClr val="C55B28"/>
                </a:solidFill>
                <a:latin typeface="Arial"/>
                <a:cs typeface="Arial"/>
              </a:rPr>
              <a:t>création</a:t>
            </a: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 du jeu de données</a:t>
            </a:r>
            <a:endParaRPr/>
          </a:p>
        </p:txBody>
      </p:sp>
      <p:sp>
        <p:nvSpPr>
          <p:cNvPr id="11" name="Organigramme : Extraire 10"/>
          <p:cNvSpPr/>
          <p:nvPr/>
        </p:nvSpPr>
        <p:spPr bwMode="auto">
          <a:xfrm>
            <a:off x="832916" y="1988748"/>
            <a:ext cx="394477" cy="411756"/>
          </a:xfrm>
          <a:prstGeom prst="flowChartExtract">
            <a:avLst/>
          </a:prstGeom>
          <a:solidFill>
            <a:srgbClr val="C55B28"/>
          </a:solidFill>
          <a:ln>
            <a:solidFill>
              <a:srgbClr val="C55B28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180000" numCol="1" spcCol="0" rtlCol="0" fromWordArt="0" anchor="ctr" anchorCtr="0" forceAA="0" compatLnSpc="0"/>
          <a:lstStyle/>
          <a:p>
            <a:pPr algn="ctr">
              <a:defRPr/>
            </a:pPr>
            <a:r>
              <a:rPr lang="fr-FR" sz="2800" b="1">
                <a:solidFill>
                  <a:schemeClr val="bg1"/>
                </a:solidFill>
              </a:rPr>
              <a:t>!</a:t>
            </a:r>
            <a:endParaRPr lang="fr-FR" sz="2000" b="1">
              <a:solidFill>
                <a:schemeClr val="bg1"/>
              </a:solidFill>
            </a:endParaRPr>
          </a:p>
        </p:txBody>
      </p:sp>
      <p:pic>
        <p:nvPicPr>
          <p:cNvPr id="9" name="Image 8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198" y="2610062"/>
            <a:ext cx="6936974" cy="3957727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Les droits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377938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6AEF5F-05F4-F955-416F-54C23DFAB843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246573"/>
            <a:ext cx="929024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droits associés aux jeux de données et fichiers</a:t>
            </a:r>
            <a:endParaRPr/>
          </a:p>
        </p:txBody>
      </p:sp>
      <p:pic>
        <p:nvPicPr>
          <p:cNvPr id="8" name="Image 7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198" y="1687526"/>
            <a:ext cx="8525608" cy="4837817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7" name="Rectangle à coins arrondis 6"/>
          <p:cNvSpPr/>
          <p:nvPr/>
        </p:nvSpPr>
        <p:spPr bwMode="auto">
          <a:xfrm>
            <a:off x="6320407" y="2040379"/>
            <a:ext cx="504056" cy="43924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7095762" y="2040379"/>
            <a:ext cx="504055" cy="32214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Droits dans l’entrepôt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829734" y="1779189"/>
            <a:ext cx="3970121" cy="224417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1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100">
                <a:latin typeface="Arial"/>
                <a:cs typeface="Arial"/>
              </a:rPr>
              <a:t>Droits définis par le Centre de Ressources Entrepôt-Catalogue</a:t>
            </a:r>
            <a:endParaRPr/>
          </a:p>
        </p:txBody>
      </p:sp>
      <p:sp>
        <p:nvSpPr>
          <p:cNvPr id="5" name="Espace réservé du contenu 4"/>
          <p:cNvSpPr>
            <a:spLocks noGrp="1"/>
          </p:cNvSpPr>
          <p:nvPr>
            <p:ph idx="16"/>
          </p:nvPr>
        </p:nvSpPr>
        <p:spPr bwMode="auto">
          <a:xfrm>
            <a:off x="5997668" y="1779190"/>
            <a:ext cx="5356131" cy="224417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1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100">
                <a:latin typeface="Arial"/>
                <a:cs typeface="Arial"/>
              </a:rPr>
              <a:t>Droits définis par l’institution</a:t>
            </a:r>
            <a:endParaRPr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100">
              <a:latin typeface="Arial"/>
              <a:cs typeface="Arial"/>
            </a:endParaRPr>
          </a:p>
        </p:txBody>
      </p:sp>
      <p:sp>
        <p:nvSpPr>
          <p:cNvPr id="10" name="Flèche vers le bas 9"/>
          <p:cNvSpPr/>
          <p:nvPr/>
        </p:nvSpPr>
        <p:spPr bwMode="auto">
          <a:xfrm>
            <a:off x="2209518" y="2879785"/>
            <a:ext cx="369111" cy="6480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55B28"/>
          </a:solidFill>
          <a:ln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3210305" y="5833236"/>
            <a:ext cx="7147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>
                <a:latin typeface="Arial"/>
                <a:cs typeface="Arial"/>
              </a:rPr>
              <a:t>Si pas accès au bouton </a:t>
            </a:r>
            <a:r>
              <a:rPr lang="fr-FR" sz="1600" b="1">
                <a:latin typeface="Arial"/>
                <a:cs typeface="Arial"/>
              </a:rPr>
              <a:t>Déposer des données</a:t>
            </a:r>
            <a:r>
              <a:rPr lang="fr-FR" sz="1600">
                <a:latin typeface="Arial"/>
                <a:cs typeface="Arial"/>
              </a:rPr>
              <a:t>, contacter un administrateur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09678" y="5809855"/>
            <a:ext cx="1296063" cy="385316"/>
          </a:xfrm>
          <a:prstGeom prst="rect">
            <a:avLst/>
          </a:prstGeom>
        </p:spPr>
      </p:pic>
      <p:sp>
        <p:nvSpPr>
          <p:cNvPr id="14" name="Flèche vers le bas 13"/>
          <p:cNvSpPr/>
          <p:nvPr/>
        </p:nvSpPr>
        <p:spPr bwMode="auto">
          <a:xfrm>
            <a:off x="7248127" y="2887950"/>
            <a:ext cx="369111" cy="6480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55B28"/>
          </a:solidFill>
          <a:ln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 bwMode="auto">
          <a:xfrm>
            <a:off x="1747619" y="5736666"/>
            <a:ext cx="8539381" cy="537284"/>
          </a:xfrm>
          <a:prstGeom prst="rect">
            <a:avLst/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" name="Image 15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11064" y="3603929"/>
            <a:ext cx="11212490" cy="1838582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 bwMode="auto">
          <a:xfrm>
            <a:off x="1095374" y="3641358"/>
            <a:ext cx="2376264" cy="172819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543644" y="3659124"/>
            <a:ext cx="7778081" cy="172819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Connexion à l’entrepôt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146485"/>
            <a:ext cx="4929066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Page d’accueil de l’entrepôt</a:t>
            </a:r>
            <a:endParaRPr/>
          </a:p>
        </p:txBody>
      </p:sp>
      <p:cxnSp>
        <p:nvCxnSpPr>
          <p:cNvPr id="22" name="Connecteur droit 21"/>
          <p:cNvCxnSpPr>
            <a:cxnSpLocks/>
          </p:cNvCxnSpPr>
          <p:nvPr/>
        </p:nvCxnSpPr>
        <p:spPr bwMode="auto">
          <a:xfrm>
            <a:off x="9408368" y="1835541"/>
            <a:ext cx="0" cy="5259610"/>
          </a:xfrm>
          <a:prstGeom prst="line">
            <a:avLst/>
          </a:prstGeom>
          <a:ln w="28575">
            <a:solidFill>
              <a:srgbClr val="C55B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cxnSpLocks/>
          </p:cNvCxnSpPr>
          <p:nvPr/>
        </p:nvCxnSpPr>
        <p:spPr bwMode="auto">
          <a:xfrm>
            <a:off x="2927648" y="1847263"/>
            <a:ext cx="0" cy="5259610"/>
          </a:xfrm>
          <a:prstGeom prst="line">
            <a:avLst/>
          </a:prstGeom>
          <a:ln w="38100">
            <a:solidFill>
              <a:srgbClr val="C55B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 bwMode="auto">
          <a:xfrm>
            <a:off x="576004" y="4701024"/>
            <a:ext cx="2239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>
                <a:solidFill>
                  <a:srgbClr val="C55B28"/>
                </a:solidFill>
              </a:rPr>
              <a:t>Recherche et</a:t>
            </a:r>
            <a:endParaRPr/>
          </a:p>
          <a:p>
            <a:pPr algn="r">
              <a:defRPr/>
            </a:pPr>
            <a:r>
              <a:rPr lang="fr-FR">
                <a:solidFill>
                  <a:srgbClr val="C55B28"/>
                </a:solidFill>
              </a:rPr>
              <a:t>Recherche avancée</a:t>
            </a:r>
            <a:endParaRPr/>
          </a:p>
        </p:txBody>
      </p:sp>
      <p:sp>
        <p:nvSpPr>
          <p:cNvPr id="26" name="ZoneTexte 25"/>
          <p:cNvSpPr txBox="1"/>
          <p:nvPr/>
        </p:nvSpPr>
        <p:spPr bwMode="auto">
          <a:xfrm>
            <a:off x="9552384" y="2971590"/>
            <a:ext cx="22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</a:rPr>
              <a:t>Contact</a:t>
            </a:r>
            <a:endParaRPr/>
          </a:p>
        </p:txBody>
      </p:sp>
      <p:sp>
        <p:nvSpPr>
          <p:cNvPr id="27" name="ZoneTexte 26"/>
          <p:cNvSpPr txBox="1"/>
          <p:nvPr/>
        </p:nvSpPr>
        <p:spPr bwMode="auto">
          <a:xfrm>
            <a:off x="9552384" y="5662366"/>
            <a:ext cx="22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</a:rPr>
              <a:t>Contenus</a:t>
            </a:r>
            <a:endParaRPr/>
          </a:p>
        </p:txBody>
      </p:sp>
      <p:sp>
        <p:nvSpPr>
          <p:cNvPr id="28" name="ZoneTexte 27"/>
          <p:cNvSpPr txBox="1"/>
          <p:nvPr/>
        </p:nvSpPr>
        <p:spPr bwMode="auto">
          <a:xfrm>
            <a:off x="9552384" y="1609026"/>
            <a:ext cx="22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</a:rPr>
              <a:t>Inscription, connexion</a:t>
            </a:r>
            <a:endParaRPr/>
          </a:p>
        </p:txBody>
      </p:sp>
      <p:sp>
        <p:nvSpPr>
          <p:cNvPr id="29" name="ZoneTexte 28"/>
          <p:cNvSpPr txBox="1"/>
          <p:nvPr/>
        </p:nvSpPr>
        <p:spPr bwMode="auto">
          <a:xfrm>
            <a:off x="576004" y="5829428"/>
            <a:ext cx="22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>
                <a:solidFill>
                  <a:srgbClr val="C55B28"/>
                </a:solidFill>
              </a:rPr>
              <a:t>Facettes</a:t>
            </a:r>
            <a:endParaRPr/>
          </a:p>
        </p:txBody>
      </p:sp>
      <p:sp>
        <p:nvSpPr>
          <p:cNvPr id="30" name="ZoneTexte 29"/>
          <p:cNvSpPr txBox="1"/>
          <p:nvPr/>
        </p:nvSpPr>
        <p:spPr bwMode="auto">
          <a:xfrm>
            <a:off x="576004" y="4275322"/>
            <a:ext cx="22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fr-FR">
                <a:solidFill>
                  <a:srgbClr val="C55B28"/>
                </a:solidFill>
              </a:rPr>
              <a:t>Carrousel</a:t>
            </a:r>
            <a:endParaRPr/>
          </a:p>
        </p:txBody>
      </p:sp>
      <p:pic>
        <p:nvPicPr>
          <p:cNvPr id="21" name="Image 20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14953" y="1763533"/>
            <a:ext cx="5031198" cy="6524836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 bwMode="auto">
          <a:xfrm>
            <a:off x="3495991" y="5205396"/>
            <a:ext cx="1231857" cy="165260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C55B28"/>
              </a:solidFill>
            </a:endParaRPr>
          </a:p>
        </p:txBody>
      </p:sp>
      <p:sp>
        <p:nvSpPr>
          <p:cNvPr id="15" name="Accolade fermante 14"/>
          <p:cNvSpPr/>
          <p:nvPr/>
        </p:nvSpPr>
        <p:spPr bwMode="auto">
          <a:xfrm>
            <a:off x="8462270" y="5454198"/>
            <a:ext cx="227896" cy="1423220"/>
          </a:xfrm>
          <a:prstGeom prst="rightBrace">
            <a:avLst>
              <a:gd name="adj1" fmla="val 8333"/>
              <a:gd name="adj2" fmla="val 28252"/>
            </a:avLst>
          </a:prstGeom>
          <a:ln w="28575" cmpd="sng">
            <a:solidFill>
              <a:srgbClr val="C55B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C55B28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3534177" y="4176041"/>
            <a:ext cx="4928093" cy="666944"/>
          </a:xfrm>
          <a:prstGeom prst="roundRect">
            <a:avLst>
              <a:gd name="adj" fmla="val 16667"/>
            </a:avLst>
          </a:prstGeom>
          <a:blipFill>
            <a:blip r:embed="rId5"/>
            <a:stretch/>
          </a:blipFill>
          <a:ln w="28575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C55B28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7750306" y="1763533"/>
            <a:ext cx="795846" cy="2148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C55B28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3514953" y="4901618"/>
            <a:ext cx="1832255" cy="24514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7824192" y="3068960"/>
            <a:ext cx="288032" cy="17459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67070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105138-4354-186D-B5C3-AD951D8494DA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211679"/>
            <a:ext cx="893020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 connexion avec le LDAP institutionnel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197" y="1781853"/>
            <a:ext cx="6801663" cy="1362941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6" name="Rectangle à coins arrondis 5"/>
          <p:cNvSpPr/>
          <p:nvPr/>
        </p:nvSpPr>
        <p:spPr bwMode="auto">
          <a:xfrm>
            <a:off x="7032247" y="1786509"/>
            <a:ext cx="607614" cy="27045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86A428"/>
              </a:solidFill>
            </a:endParaRPr>
          </a:p>
        </p:txBody>
      </p:sp>
      <p:pic>
        <p:nvPicPr>
          <p:cNvPr id="9" name="Image 8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436142" y="2851966"/>
            <a:ext cx="6366256" cy="3680143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cxnSp>
        <p:nvCxnSpPr>
          <p:cNvPr id="7" name="Connecteur en arc 6"/>
          <p:cNvCxnSpPr>
            <a:cxnSpLocks/>
            <a:stCxn id="6" idx="1"/>
          </p:cNvCxnSpPr>
          <p:nvPr/>
        </p:nvCxnSpPr>
        <p:spPr bwMode="auto">
          <a:xfrm rot="10800000" flipV="1">
            <a:off x="6168007" y="1921737"/>
            <a:ext cx="864240" cy="930229"/>
          </a:xfrm>
          <a:prstGeom prst="curvedConnector2">
            <a:avLst/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5"/>
          </p:nvPr>
        </p:nvSpPr>
        <p:spPr bwMode="auto">
          <a:xfrm>
            <a:off x="843974" y="1221494"/>
            <a:ext cx="7994103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La connexion avec son identifiant ORCID</a:t>
            </a:r>
            <a:endParaRPr/>
          </a:p>
        </p:txBody>
      </p:sp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8195697" y="1632845"/>
            <a:ext cx="3323194" cy="4351338"/>
          </a:xfrm>
        </p:spPr>
        <p:txBody>
          <a:bodyPr>
            <a:normAutofit/>
          </a:bodyPr>
          <a:lstStyle/>
          <a:p>
            <a:pPr marL="0" indent="0" defTabSz="457200">
              <a:buClr>
                <a:srgbClr val="C55B28"/>
              </a:buClr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 defTabSz="457200">
              <a:buClr>
                <a:srgbClr val="C55B28"/>
              </a:buClr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 defTabSz="457200">
              <a:buClr>
                <a:srgbClr val="C55B28"/>
              </a:buClr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 defTabSz="457200">
              <a:buClr>
                <a:srgbClr val="C55B28"/>
              </a:buClr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 defTabSz="457200">
              <a:buClr>
                <a:srgbClr val="C55B28"/>
              </a:buClr>
              <a:buNone/>
              <a:defRPr/>
            </a:pP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Pas de droit par défaut</a:t>
            </a:r>
            <a:endParaRPr/>
          </a:p>
          <a:p>
            <a:pPr marL="0" indent="0" defTabSz="457200">
              <a:buClr>
                <a:srgbClr val="C55B28"/>
              </a:buClr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 defTabSz="457200">
              <a:buClr>
                <a:srgbClr val="C55B28"/>
              </a:buClr>
              <a:buNone/>
              <a:defRPr/>
            </a:pPr>
            <a:r>
              <a:rPr lang="fr-FR" sz="2400">
                <a:latin typeface="Arial"/>
                <a:cs typeface="Arial"/>
              </a:rPr>
              <a:t>Le compte lié à ORCID sera différent du compte lié à la fédération d’identité</a:t>
            </a:r>
            <a:endParaRPr/>
          </a:p>
          <a:p>
            <a:pPr marL="0" indent="0" defTabSz="457200">
              <a:buClr>
                <a:srgbClr val="C55B28"/>
              </a:buClr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>
              <a:defRPr/>
            </a:pPr>
            <a:endParaRPr lang="fr-FR" sz="240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1294" y="1914928"/>
            <a:ext cx="6222119" cy="1246810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1293" y="3355648"/>
            <a:ext cx="4129764" cy="2418268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10" name="Rectangle à coins arrondis 9"/>
          <p:cNvSpPr/>
          <p:nvPr/>
        </p:nvSpPr>
        <p:spPr bwMode="auto">
          <a:xfrm>
            <a:off x="2394412" y="5094863"/>
            <a:ext cx="592390" cy="294524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86A428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59249" y="4265854"/>
            <a:ext cx="3675915" cy="2148341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12" name="Rectangle à coins arrondis 11"/>
          <p:cNvSpPr/>
          <p:nvPr/>
        </p:nvSpPr>
        <p:spPr bwMode="auto">
          <a:xfrm>
            <a:off x="4532634" y="4963963"/>
            <a:ext cx="2190575" cy="34960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86A428"/>
              </a:solidFill>
            </a:endParaRPr>
          </a:p>
        </p:txBody>
      </p:sp>
      <p:sp>
        <p:nvSpPr>
          <p:cNvPr id="13" name="Flèche droite 12"/>
          <p:cNvSpPr/>
          <p:nvPr/>
        </p:nvSpPr>
        <p:spPr bwMode="auto">
          <a:xfrm>
            <a:off x="3321633" y="4962388"/>
            <a:ext cx="636494" cy="2958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55B28"/>
          </a:solidFill>
          <a:ln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00A3A6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6497771" y="1937028"/>
            <a:ext cx="569197" cy="27045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86A428"/>
              </a:solidFill>
            </a:endParaRPr>
          </a:p>
        </p:txBody>
      </p:sp>
      <p:sp>
        <p:nvSpPr>
          <p:cNvPr id="15" name="Organigramme : Extraire 14"/>
          <p:cNvSpPr/>
          <p:nvPr/>
        </p:nvSpPr>
        <p:spPr bwMode="auto">
          <a:xfrm>
            <a:off x="7546844" y="3227307"/>
            <a:ext cx="540000" cy="540000"/>
          </a:xfrm>
          <a:prstGeom prst="flowChartExtract">
            <a:avLst/>
          </a:prstGeom>
          <a:solidFill>
            <a:srgbClr val="C55B28"/>
          </a:solidFill>
          <a:ln>
            <a:solidFill>
              <a:srgbClr val="C55B28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180000" numCol="1" spcCol="0" rtlCol="0" fromWordArt="0" anchor="ctr" anchorCtr="0" forceAA="0" compatLnSpc="0"/>
          <a:lstStyle/>
          <a:p>
            <a:pPr algn="ctr">
              <a:defRPr/>
            </a:pPr>
            <a:r>
              <a:rPr lang="fr-FR" sz="2800" b="1">
                <a:solidFill>
                  <a:schemeClr val="bg1"/>
                </a:solidFill>
              </a:rPr>
              <a:t>!</a:t>
            </a:r>
            <a:endParaRPr lang="fr-FR" sz="2000" b="1">
              <a:solidFill>
                <a:schemeClr val="bg1"/>
              </a:solidFill>
            </a:endParaRPr>
          </a:p>
        </p:txBody>
      </p:sp>
      <p:pic>
        <p:nvPicPr>
          <p:cNvPr id="17" name="Image 16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cxnSp>
        <p:nvCxnSpPr>
          <p:cNvPr id="4" name="Connecteur en arc 3"/>
          <p:cNvCxnSpPr>
            <a:cxnSpLocks/>
            <a:stCxn id="14" idx="1"/>
            <a:endCxn id="9" idx="0"/>
          </p:cNvCxnSpPr>
          <p:nvPr/>
        </p:nvCxnSpPr>
        <p:spPr bwMode="auto">
          <a:xfrm rot="10799989" flipV="1">
            <a:off x="2906175" y="2072256"/>
            <a:ext cx="3591593" cy="1283391"/>
          </a:xfrm>
          <a:prstGeom prst="curvedConnector2">
            <a:avLst/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04772" y="5342936"/>
            <a:ext cx="8067491" cy="5276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cap="small">
                <a:latin typeface="Marianne"/>
              </a:rPr>
              <a:t>Présentation de Recherche Data Gouv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792209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La connexion avec un compte externe</a:t>
            </a:r>
            <a:endParaRPr/>
          </a:p>
        </p:txBody>
      </p:sp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7322310" y="1779190"/>
            <a:ext cx="4769399" cy="4351338"/>
          </a:xfrm>
        </p:spPr>
        <p:txBody>
          <a:bodyPr/>
          <a:lstStyle/>
          <a:p>
            <a:pPr marL="0" indent="0">
              <a:buNone/>
              <a:defRPr/>
            </a:pPr>
            <a:endParaRPr lang="fr-FR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solidFill>
                  <a:srgbClr val="C55B28"/>
                </a:solidFill>
                <a:latin typeface="Arial"/>
                <a:cs typeface="Arial"/>
              </a:rPr>
              <a:t>	Pas de droit par défaut</a:t>
            </a: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200" y="2057808"/>
            <a:ext cx="6222119" cy="1246810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1384" y="2852936"/>
            <a:ext cx="5207875" cy="3757696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226066" y="3717032"/>
            <a:ext cx="3216860" cy="2207313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11" name="Rectangle à coins arrondis 10"/>
          <p:cNvSpPr/>
          <p:nvPr/>
        </p:nvSpPr>
        <p:spPr bwMode="auto">
          <a:xfrm>
            <a:off x="6026210" y="2057808"/>
            <a:ext cx="523983" cy="27045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86A428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7338855" y="5649841"/>
            <a:ext cx="1721986" cy="27045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defRPr/>
            </a:pPr>
            <a:endParaRPr lang="fr-FR" sz="1350">
              <a:solidFill>
                <a:srgbClr val="86A428"/>
              </a:solidFill>
            </a:endParaRPr>
          </a:p>
        </p:txBody>
      </p:sp>
      <p:sp>
        <p:nvSpPr>
          <p:cNvPr id="15" name="Organigramme : Extraire 14"/>
          <p:cNvSpPr/>
          <p:nvPr/>
        </p:nvSpPr>
        <p:spPr bwMode="auto">
          <a:xfrm>
            <a:off x="7738666" y="2780928"/>
            <a:ext cx="452689" cy="439339"/>
          </a:xfrm>
          <a:prstGeom prst="flowChartExtract">
            <a:avLst/>
          </a:prstGeom>
          <a:solidFill>
            <a:srgbClr val="C55B28"/>
          </a:solidFill>
          <a:ln>
            <a:solidFill>
              <a:srgbClr val="C55B28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180000" numCol="1" spcCol="0" rtlCol="0" fromWordArt="0" anchor="ctr" anchorCtr="0" forceAA="0" compatLnSpc="0"/>
          <a:lstStyle/>
          <a:p>
            <a:pPr algn="ctr">
              <a:defRPr/>
            </a:pPr>
            <a:r>
              <a:rPr lang="fr-FR" sz="2800" b="1">
                <a:solidFill>
                  <a:schemeClr val="bg1"/>
                </a:solidFill>
              </a:rPr>
              <a:t>!</a:t>
            </a:r>
            <a:endParaRPr lang="fr-FR" sz="2000" b="1">
              <a:solidFill>
                <a:schemeClr val="bg1"/>
              </a:solidFill>
            </a:endParaRPr>
          </a:p>
        </p:txBody>
      </p:sp>
      <p:pic>
        <p:nvPicPr>
          <p:cNvPr id="17" name="Image 16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cxnSp>
        <p:nvCxnSpPr>
          <p:cNvPr id="16" name="Connecteur en arc 15"/>
          <p:cNvCxnSpPr>
            <a:cxnSpLocks/>
            <a:stCxn id="11" idx="1"/>
            <a:endCxn id="9" idx="0"/>
          </p:cNvCxnSpPr>
          <p:nvPr/>
        </p:nvCxnSpPr>
        <p:spPr bwMode="auto">
          <a:xfrm rot="10800000" flipV="1">
            <a:off x="3155322" y="2193036"/>
            <a:ext cx="2870888" cy="659899"/>
          </a:xfrm>
          <a:prstGeom prst="curvedConnector2">
            <a:avLst/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èche vers le bas 17"/>
          <p:cNvSpPr/>
          <p:nvPr/>
        </p:nvSpPr>
        <p:spPr bwMode="auto">
          <a:xfrm rot="3688978">
            <a:off x="9186619" y="5230960"/>
            <a:ext cx="369111" cy="64807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55B28"/>
          </a:solidFill>
          <a:ln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404772" y="5342936"/>
            <a:ext cx="9472758" cy="527660"/>
          </a:xfrm>
        </p:spPr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Création et gestion de jeux de données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1892" y="2027736"/>
            <a:ext cx="2079386" cy="777144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78978" y="2011647"/>
            <a:ext cx="4130847" cy="3514844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2644848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7B92ED-EB05-D5A0-2DD2-E3C5135C1795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6"/>
            <a:ext cx="6215743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Créer un jeu de données</a:t>
            </a:r>
            <a:endParaRPr/>
          </a:p>
        </p:txBody>
      </p:sp>
      <p:sp>
        <p:nvSpPr>
          <p:cNvPr id="5" name="ZoneTexte 17"/>
          <p:cNvSpPr txBox="1"/>
          <p:nvPr/>
        </p:nvSpPr>
        <p:spPr bwMode="auto">
          <a:xfrm>
            <a:off x="2829608" y="2623475"/>
            <a:ext cx="4756390" cy="8727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sz="2100">
                <a:solidFill>
                  <a:srgbClr val="37635F"/>
                </a:solidFill>
                <a:latin typeface="Arial"/>
                <a:cs typeface="Arial"/>
              </a:rPr>
              <a:t>Premier lot de métadonnées </a:t>
            </a:r>
            <a:endParaRPr sz="2100">
              <a:solidFill>
                <a:srgbClr val="37635F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100">
                <a:solidFill>
                  <a:srgbClr val="37635F"/>
                </a:solidFill>
                <a:latin typeface="Arial"/>
                <a:cs typeface="Arial"/>
              </a:rPr>
              <a:t>+ Fichiers ou Lien vers les données </a:t>
            </a:r>
            <a:endParaRPr sz="2100">
              <a:solidFill>
                <a:srgbClr val="37635F"/>
              </a:solidFill>
              <a:latin typeface="Arial"/>
              <a:cs typeface="Arial"/>
            </a:endParaRPr>
          </a:p>
        </p:txBody>
      </p:sp>
      <p:sp>
        <p:nvSpPr>
          <p:cNvPr id="6" name="Edit File"/>
          <p:cNvSpPr>
            <a:spLocks noChangeAspect="1" noEditPoints="1"/>
          </p:cNvSpPr>
          <p:nvPr/>
        </p:nvSpPr>
        <p:spPr bwMode="auto">
          <a:xfrm>
            <a:off x="3857012" y="3496194"/>
            <a:ext cx="884575" cy="959065"/>
          </a:xfrm>
          <a:custGeom>
            <a:avLst/>
            <a:gdLst>
              <a:gd name="T0" fmla="*/ 0 w 623"/>
              <a:gd name="T1" fmla="*/ 0 h 669"/>
              <a:gd name="T2" fmla="*/ 0 w 623"/>
              <a:gd name="T3" fmla="*/ 640 h 669"/>
              <a:gd name="T4" fmla="*/ 226 w 623"/>
              <a:gd name="T5" fmla="*/ 640 h 669"/>
              <a:gd name="T6" fmla="*/ 226 w 623"/>
              <a:gd name="T7" fmla="*/ 613 h 669"/>
              <a:gd name="T8" fmla="*/ 26 w 623"/>
              <a:gd name="T9" fmla="*/ 613 h 669"/>
              <a:gd name="T10" fmla="*/ 26 w 623"/>
              <a:gd name="T11" fmla="*/ 26 h 669"/>
              <a:gd name="T12" fmla="*/ 266 w 623"/>
              <a:gd name="T13" fmla="*/ 26 h 669"/>
              <a:gd name="T14" fmla="*/ 266 w 623"/>
              <a:gd name="T15" fmla="*/ 213 h 669"/>
              <a:gd name="T16" fmla="*/ 453 w 623"/>
              <a:gd name="T17" fmla="*/ 213 h 669"/>
              <a:gd name="T18" fmla="*/ 453 w 623"/>
              <a:gd name="T19" fmla="*/ 360 h 669"/>
              <a:gd name="T20" fmla="*/ 480 w 623"/>
              <a:gd name="T21" fmla="*/ 360 h 669"/>
              <a:gd name="T22" fmla="*/ 480 w 623"/>
              <a:gd name="T23" fmla="*/ 194 h 669"/>
              <a:gd name="T24" fmla="*/ 285 w 623"/>
              <a:gd name="T25" fmla="*/ 0 h 669"/>
              <a:gd name="T26" fmla="*/ 0 w 623"/>
              <a:gd name="T27" fmla="*/ 0 h 669"/>
              <a:gd name="T28" fmla="*/ 293 w 623"/>
              <a:gd name="T29" fmla="*/ 45 h 669"/>
              <a:gd name="T30" fmla="*/ 434 w 623"/>
              <a:gd name="T31" fmla="*/ 186 h 669"/>
              <a:gd name="T32" fmla="*/ 293 w 623"/>
              <a:gd name="T33" fmla="*/ 186 h 669"/>
              <a:gd name="T34" fmla="*/ 293 w 623"/>
              <a:gd name="T35" fmla="*/ 45 h 669"/>
              <a:gd name="T36" fmla="*/ 559 w 623"/>
              <a:gd name="T37" fmla="*/ 332 h 669"/>
              <a:gd name="T38" fmla="*/ 511 w 623"/>
              <a:gd name="T39" fmla="*/ 358 h 669"/>
              <a:gd name="T40" fmla="*/ 305 w 623"/>
              <a:gd name="T41" fmla="*/ 564 h 669"/>
              <a:gd name="T42" fmla="*/ 302 w 623"/>
              <a:gd name="T43" fmla="*/ 569 h 669"/>
              <a:gd name="T44" fmla="*/ 279 w 623"/>
              <a:gd name="T45" fmla="*/ 649 h 669"/>
              <a:gd name="T46" fmla="*/ 295 w 623"/>
              <a:gd name="T47" fmla="*/ 666 h 669"/>
              <a:gd name="T48" fmla="*/ 375 w 623"/>
              <a:gd name="T49" fmla="*/ 645 h 669"/>
              <a:gd name="T50" fmla="*/ 381 w 623"/>
              <a:gd name="T51" fmla="*/ 641 h 669"/>
              <a:gd name="T52" fmla="*/ 592 w 623"/>
              <a:gd name="T53" fmla="*/ 432 h 669"/>
              <a:gd name="T54" fmla="*/ 597 w 623"/>
              <a:gd name="T55" fmla="*/ 348 h 669"/>
              <a:gd name="T56" fmla="*/ 559 w 623"/>
              <a:gd name="T57" fmla="*/ 332 h 669"/>
              <a:gd name="T58" fmla="*/ 530 w 623"/>
              <a:gd name="T59" fmla="*/ 376 h 669"/>
              <a:gd name="T60" fmla="*/ 570 w 623"/>
              <a:gd name="T61" fmla="*/ 416 h 669"/>
              <a:gd name="T62" fmla="*/ 365 w 623"/>
              <a:gd name="T63" fmla="*/ 620 h 669"/>
              <a:gd name="T64" fmla="*/ 326 w 623"/>
              <a:gd name="T65" fmla="*/ 582 h 669"/>
              <a:gd name="T66" fmla="*/ 326 w 623"/>
              <a:gd name="T67" fmla="*/ 580 h 669"/>
              <a:gd name="T68" fmla="*/ 530 w 623"/>
              <a:gd name="T69" fmla="*/ 376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23" h="669" fill="norm" stroke="1" extrusionOk="0">
                <a:moveTo>
                  <a:pt x="0" y="0"/>
                </a:moveTo>
                <a:lnTo>
                  <a:pt x="0" y="640"/>
                </a:lnTo>
                <a:lnTo>
                  <a:pt x="226" y="640"/>
                </a:lnTo>
                <a:cubicBezTo>
                  <a:pt x="245" y="640"/>
                  <a:pt x="245" y="613"/>
                  <a:pt x="226" y="613"/>
                </a:cubicBezTo>
                <a:lnTo>
                  <a:pt x="26" y="613"/>
                </a:lnTo>
                <a:lnTo>
                  <a:pt x="26" y="26"/>
                </a:lnTo>
                <a:lnTo>
                  <a:pt x="266" y="26"/>
                </a:lnTo>
                <a:lnTo>
                  <a:pt x="266" y="213"/>
                </a:lnTo>
                <a:lnTo>
                  <a:pt x="453" y="213"/>
                </a:lnTo>
                <a:lnTo>
                  <a:pt x="453" y="360"/>
                </a:lnTo>
                <a:cubicBezTo>
                  <a:pt x="453" y="378"/>
                  <a:pt x="480" y="378"/>
                  <a:pt x="480" y="360"/>
                </a:cubicBezTo>
                <a:lnTo>
                  <a:pt x="480" y="194"/>
                </a:lnTo>
                <a:lnTo>
                  <a:pt x="285" y="0"/>
                </a:lnTo>
                <a:lnTo>
                  <a:pt x="0" y="0"/>
                </a:lnTo>
                <a:close/>
                <a:moveTo>
                  <a:pt x="293" y="45"/>
                </a:moveTo>
                <a:lnTo>
                  <a:pt x="434" y="186"/>
                </a:lnTo>
                <a:lnTo>
                  <a:pt x="293" y="186"/>
                </a:lnTo>
                <a:lnTo>
                  <a:pt x="293" y="45"/>
                </a:lnTo>
                <a:close/>
                <a:moveTo>
                  <a:pt x="559" y="332"/>
                </a:moveTo>
                <a:cubicBezTo>
                  <a:pt x="536" y="334"/>
                  <a:pt x="524" y="342"/>
                  <a:pt x="511" y="358"/>
                </a:cubicBezTo>
                <a:lnTo>
                  <a:pt x="305" y="564"/>
                </a:lnTo>
                <a:cubicBezTo>
                  <a:pt x="303" y="565"/>
                  <a:pt x="302" y="567"/>
                  <a:pt x="302" y="569"/>
                </a:cubicBezTo>
                <a:lnTo>
                  <a:pt x="279" y="649"/>
                </a:lnTo>
                <a:cubicBezTo>
                  <a:pt x="276" y="659"/>
                  <a:pt x="285" y="669"/>
                  <a:pt x="295" y="666"/>
                </a:cubicBezTo>
                <a:lnTo>
                  <a:pt x="375" y="645"/>
                </a:lnTo>
                <a:cubicBezTo>
                  <a:pt x="378" y="644"/>
                  <a:pt x="380" y="643"/>
                  <a:pt x="381" y="641"/>
                </a:cubicBezTo>
                <a:lnTo>
                  <a:pt x="592" y="432"/>
                </a:lnTo>
                <a:cubicBezTo>
                  <a:pt x="623" y="401"/>
                  <a:pt x="622" y="372"/>
                  <a:pt x="597" y="348"/>
                </a:cubicBezTo>
                <a:cubicBezTo>
                  <a:pt x="587" y="337"/>
                  <a:pt x="573" y="332"/>
                  <a:pt x="559" y="332"/>
                </a:cubicBezTo>
                <a:close/>
                <a:moveTo>
                  <a:pt x="530" y="376"/>
                </a:moveTo>
                <a:lnTo>
                  <a:pt x="570" y="416"/>
                </a:lnTo>
                <a:lnTo>
                  <a:pt x="365" y="620"/>
                </a:lnTo>
                <a:lnTo>
                  <a:pt x="326" y="582"/>
                </a:lnTo>
                <a:lnTo>
                  <a:pt x="326" y="580"/>
                </a:lnTo>
                <a:lnTo>
                  <a:pt x="530" y="37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900">
              <a:latin typeface="Segoe UI"/>
              <a:cs typeface="Segoe UI"/>
            </a:endParaRPr>
          </a:p>
        </p:txBody>
      </p:sp>
      <p:cxnSp>
        <p:nvCxnSpPr>
          <p:cNvPr id="8" name="Connecteur en arc 7"/>
          <p:cNvCxnSpPr>
            <a:cxnSpLocks/>
          </p:cNvCxnSpPr>
          <p:nvPr/>
        </p:nvCxnSpPr>
        <p:spPr bwMode="auto">
          <a:xfrm rot="16199998" flipH="1">
            <a:off x="2266242" y="2310553"/>
            <a:ext cx="1091994" cy="2059298"/>
          </a:xfrm>
          <a:prstGeom prst="curvedConnector2">
            <a:avLst/>
          </a:prstGeom>
          <a:ln w="38100" cmpd="sng">
            <a:solidFill>
              <a:srgbClr val="C55B2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5"/>
          <p:cNvSpPr txBox="1"/>
          <p:nvPr/>
        </p:nvSpPr>
        <p:spPr bwMode="auto">
          <a:xfrm>
            <a:off x="1293300" y="4519991"/>
            <a:ext cx="5760640" cy="689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57200">
              <a:defRPr/>
            </a:pPr>
            <a:r>
              <a:rPr lang="fr-FR" sz="2100">
                <a:solidFill>
                  <a:srgbClr val="37635F"/>
                </a:solidFill>
                <a:latin typeface="Arial"/>
                <a:cs typeface="Arial"/>
              </a:rPr>
              <a:t>Pour renseigner les autres groupes de métadonnées : </a:t>
            </a:r>
            <a:r>
              <a:rPr lang="fr-FR" sz="2100" b="1">
                <a:solidFill>
                  <a:srgbClr val="C55B28"/>
                </a:solidFill>
                <a:latin typeface="Arial"/>
                <a:cs typeface="Arial"/>
              </a:rPr>
              <a:t>Modifier les métadonnées</a:t>
            </a:r>
            <a:endParaRPr sz="2100" b="1">
              <a:solidFill>
                <a:srgbClr val="C55B28"/>
              </a:solidFill>
              <a:latin typeface="Arial"/>
              <a:cs typeface="Arial"/>
            </a:endParaRPr>
          </a:p>
        </p:txBody>
      </p:sp>
      <p:pic>
        <p:nvPicPr>
          <p:cNvPr id="14" name="Image 13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687988427" name="Image 68798842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724558" y="5337499"/>
            <a:ext cx="2171700" cy="400050"/>
          </a:xfrm>
          <a:prstGeom prst="rect">
            <a:avLst/>
          </a:prstGeom>
          <a:ln w="28575">
            <a:solidFill>
              <a:srgbClr val="C55B28"/>
            </a:solidFill>
            <a:prstDash val="solid"/>
          </a:ln>
        </p:spPr>
      </p:pic>
      <p:cxnSp>
        <p:nvCxnSpPr>
          <p:cNvPr id="12" name="Connecteur en arc 14"/>
          <p:cNvCxnSpPr>
            <a:cxnSpLocks/>
          </p:cNvCxnSpPr>
          <p:nvPr/>
        </p:nvCxnSpPr>
        <p:spPr bwMode="auto">
          <a:xfrm>
            <a:off x="4704670" y="4004604"/>
            <a:ext cx="2105737" cy="1275759"/>
          </a:xfrm>
          <a:prstGeom prst="curvedConnector2">
            <a:avLst/>
          </a:prstGeom>
          <a:ln w="38100" cmpd="sng">
            <a:solidFill>
              <a:srgbClr val="C55B2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16040580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78977" y="2011646"/>
            <a:ext cx="4130847" cy="3514843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8786194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Modifier le jeu de données (contributeur)</a:t>
            </a:r>
            <a:endParaRPr/>
          </a:p>
        </p:txBody>
      </p:sp>
      <p:sp>
        <p:nvSpPr>
          <p:cNvPr id="5" name="Espace réservé du contenu 4"/>
          <p:cNvSpPr>
            <a:spLocks noGrp="1"/>
          </p:cNvSpPr>
          <p:nvPr>
            <p:ph idx="16"/>
          </p:nvPr>
        </p:nvSpPr>
        <p:spPr bwMode="auto">
          <a:xfrm>
            <a:off x="6096000" y="1996048"/>
            <a:ext cx="5257800" cy="44134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Fichiers (téléverser)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Métadonnées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Conditions d’utilisation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Vignettes + Widgets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Supprimer le jeu de données</a:t>
            </a: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 (1)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latin typeface="Arial"/>
                <a:cs typeface="Arial"/>
              </a:rPr>
              <a:t>ou 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latin typeface="Arial"/>
                <a:cs typeface="Arial"/>
              </a:rPr>
              <a:t>Supprimer la version provisoire </a:t>
            </a: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(2)</a:t>
            </a:r>
            <a:endParaRPr/>
          </a:p>
        </p:txBody>
      </p:sp>
      <p:sp>
        <p:nvSpPr>
          <p:cNvPr id="7" name="Rectangle 11"/>
          <p:cNvSpPr/>
          <p:nvPr/>
        </p:nvSpPr>
        <p:spPr bwMode="auto">
          <a:xfrm>
            <a:off x="3212040" y="5146749"/>
            <a:ext cx="217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(2)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jeu de données </a:t>
            </a:r>
            <a:br>
              <a:rPr lang="fr-FR">
                <a:solidFill>
                  <a:srgbClr val="275662"/>
                </a:solidFill>
                <a:latin typeface="Arial"/>
                <a:cs typeface="Arial"/>
              </a:rPr>
            </a:br>
            <a:r>
              <a:rPr lang="fr-FR" b="1">
                <a:solidFill>
                  <a:srgbClr val="275662"/>
                </a:solidFill>
                <a:latin typeface="Arial"/>
                <a:cs typeface="Arial"/>
              </a:rPr>
              <a:t>publié</a:t>
            </a:r>
            <a:endParaRPr>
              <a:solidFill>
                <a:srgbClr val="275662"/>
              </a:solidFill>
              <a:latin typeface="Arial"/>
              <a:cs typeface="Arial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3172618" y="2650809"/>
            <a:ext cx="2025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(1)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jeu de données </a:t>
            </a:r>
            <a:endParaRPr/>
          </a:p>
          <a:p>
            <a:pPr>
              <a:defRPr/>
            </a:pPr>
            <a:r>
              <a:rPr lang="fr-FR" b="1">
                <a:solidFill>
                  <a:srgbClr val="275662"/>
                </a:solidFill>
                <a:latin typeface="Arial"/>
                <a:cs typeface="Arial"/>
              </a:rPr>
              <a:t>non publié</a:t>
            </a:r>
            <a:endParaRPr>
              <a:solidFill>
                <a:srgbClr val="275662"/>
              </a:solidFill>
              <a:latin typeface="Arial"/>
              <a:cs typeface="Arial"/>
            </a:endParaRPr>
          </a:p>
        </p:txBody>
      </p:sp>
      <p:pic>
        <p:nvPicPr>
          <p:cNvPr id="11" name="Image 10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4960" y="1996048"/>
            <a:ext cx="2530059" cy="2232853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4959" y="4359239"/>
            <a:ext cx="2530059" cy="2232853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9301490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Modifier le jeu de données (curateur)</a:t>
            </a:r>
            <a:endParaRPr/>
          </a:p>
        </p:txBody>
      </p:sp>
      <p:sp>
        <p:nvSpPr>
          <p:cNvPr id="5" name="Espace réservé du contenu 4"/>
          <p:cNvSpPr>
            <a:spLocks noGrp="1"/>
          </p:cNvSpPr>
          <p:nvPr>
            <p:ph idx="16"/>
          </p:nvPr>
        </p:nvSpPr>
        <p:spPr bwMode="auto">
          <a:xfrm>
            <a:off x="6096000" y="1779190"/>
            <a:ext cx="5257800" cy="46303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Fichiers (téléverser)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Métadonnées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Conditions d’utilisation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Autorisation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URL privée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Vignettes + Widgets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Supprimer le jeu de données </a:t>
            </a: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(1)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latin typeface="Arial"/>
                <a:cs typeface="Arial"/>
              </a:rPr>
              <a:t>ou 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latin typeface="Arial"/>
                <a:cs typeface="Arial"/>
              </a:rPr>
              <a:t>Retirer le jeu de données de la diffusion </a:t>
            </a: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(2)</a:t>
            </a:r>
            <a:endParaRPr/>
          </a:p>
        </p:txBody>
      </p:sp>
      <p:sp>
        <p:nvSpPr>
          <p:cNvPr id="7" name="Rectangle 11"/>
          <p:cNvSpPr/>
          <p:nvPr/>
        </p:nvSpPr>
        <p:spPr bwMode="auto">
          <a:xfrm>
            <a:off x="3267905" y="5294508"/>
            <a:ext cx="217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(2)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jeu de données </a:t>
            </a:r>
            <a:br>
              <a:rPr lang="fr-FR">
                <a:solidFill>
                  <a:srgbClr val="275662"/>
                </a:solidFill>
                <a:latin typeface="Arial"/>
                <a:cs typeface="Arial"/>
              </a:rPr>
            </a:br>
            <a:r>
              <a:rPr lang="fr-FR" b="1">
                <a:solidFill>
                  <a:srgbClr val="275662"/>
                </a:solidFill>
                <a:latin typeface="Arial"/>
                <a:cs typeface="Arial"/>
              </a:rPr>
              <a:t>publié</a:t>
            </a:r>
            <a:endParaRPr>
              <a:solidFill>
                <a:srgbClr val="275662"/>
              </a:solidFill>
              <a:latin typeface="Arial"/>
              <a:cs typeface="Arial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3287746" y="2742069"/>
            <a:ext cx="2099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(1) </a:t>
            </a:r>
            <a:r>
              <a:rPr lang="fr-FR">
                <a:solidFill>
                  <a:srgbClr val="275662"/>
                </a:solidFill>
                <a:latin typeface="Arial"/>
                <a:cs typeface="Arial"/>
              </a:rPr>
              <a:t>jeu de données </a:t>
            </a:r>
            <a:endParaRPr/>
          </a:p>
          <a:p>
            <a:pPr>
              <a:defRPr/>
            </a:pPr>
            <a:r>
              <a:rPr lang="fr-FR" b="1">
                <a:solidFill>
                  <a:srgbClr val="275662"/>
                </a:solidFill>
                <a:latin typeface="Arial"/>
                <a:cs typeface="Arial"/>
              </a:rPr>
              <a:t>non publié</a:t>
            </a:r>
            <a:endParaRPr>
              <a:solidFill>
                <a:srgbClr val="275662"/>
              </a:solidFill>
              <a:latin typeface="Arial"/>
              <a:cs typeface="Arial"/>
            </a:endParaRPr>
          </a:p>
        </p:txBody>
      </p:sp>
      <p:pic>
        <p:nvPicPr>
          <p:cNvPr id="11" name="Image 10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9718" y="1779190"/>
            <a:ext cx="2373149" cy="2572095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59718" y="4460694"/>
            <a:ext cx="2655962" cy="2313961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Téléverser un ou des fichiers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2248595" y="2052312"/>
            <a:ext cx="9114730" cy="45450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>
                <a:latin typeface="Arial"/>
                <a:cs typeface="Arial"/>
              </a:rPr>
              <a:t>Menu </a:t>
            </a:r>
            <a:r>
              <a:rPr lang="fr-FR" sz="2400" b="1">
                <a:solidFill>
                  <a:srgbClr val="C55B28"/>
                </a:solidFill>
                <a:latin typeface="Arial"/>
                <a:cs typeface="Arial"/>
              </a:rPr>
              <a:t>Modifier le jeu de données </a:t>
            </a:r>
            <a:r>
              <a:rPr lang="fr-FR" sz="2400">
                <a:latin typeface="Arial"/>
                <a:cs typeface="Arial"/>
              </a:rPr>
              <a:t>ou onglet </a:t>
            </a:r>
            <a:r>
              <a:rPr lang="fr-FR" sz="2400" b="1">
                <a:solidFill>
                  <a:srgbClr val="C55B28"/>
                </a:solidFill>
                <a:latin typeface="Arial"/>
                <a:cs typeface="Arial"/>
              </a:rPr>
              <a:t>Fichier</a:t>
            </a:r>
            <a:endParaRPr/>
          </a:p>
          <a:p>
            <a:pPr lvl="1">
              <a:defRPr/>
            </a:pPr>
            <a:r>
              <a:rPr lang="fr-FR" sz="2200" b="0">
                <a:solidFill>
                  <a:srgbClr val="275662"/>
                </a:solidFill>
                <a:latin typeface="Arial"/>
                <a:cs typeface="Arial"/>
              </a:rPr>
              <a:t>Si fichiers déposés dans l'entrepôt</a:t>
            </a:r>
            <a:endParaRPr/>
          </a:p>
          <a:p>
            <a:pPr marL="457200" lvl="1" indent="0">
              <a:buNone/>
              <a:defRPr/>
            </a:pPr>
            <a:r>
              <a:rPr lang="fr-FR" sz="2100" b="0"/>
              <a:t>⇒</a:t>
            </a: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 Alors respecter les bonnes pratiques :</a:t>
            </a:r>
            <a:endParaRPr/>
          </a:p>
          <a:p>
            <a:pPr lvl="2">
              <a:defRPr/>
            </a:pPr>
            <a:r>
              <a:rPr lang="fr-FR" sz="2100" u="none">
                <a:solidFill>
                  <a:srgbClr val="275662"/>
                </a:solidFill>
                <a:latin typeface="Arial"/>
                <a:cs typeface="Arial"/>
              </a:rPr>
              <a:t>Formats des fichiers</a:t>
            </a:r>
            <a:endParaRPr/>
          </a:p>
          <a:p>
            <a:pPr lvl="2">
              <a:defRPr/>
            </a:pPr>
            <a:r>
              <a:rPr lang="fr-FR" sz="2100" u="none">
                <a:solidFill>
                  <a:srgbClr val="275662"/>
                </a:solidFill>
                <a:latin typeface="Arial"/>
                <a:cs typeface="Arial"/>
              </a:rPr>
              <a:t>Règles pour l’ingestion</a:t>
            </a:r>
            <a:r>
              <a:rPr lang="fr-FR" sz="2100" u="none">
                <a:solidFill>
                  <a:srgbClr val="275662"/>
                </a:solidFill>
                <a:latin typeface="Arial"/>
                <a:cs typeface="Arial"/>
              </a:rPr>
              <a:t> (voir «  </a:t>
            </a:r>
            <a:r>
              <a:rPr lang="fr-FR" sz="2100" u="sng">
                <a:solidFill>
                  <a:srgbClr val="275662"/>
                </a:solidFill>
                <a:latin typeface="Arial"/>
                <a:cs typeface="Arial"/>
                <a:hlinkClick r:id="rId2" tooltip="https://recherche.preproduction.inrae.fr/fr/categorie/9/guide/deposer-un-jeu-de-donnees#Cas+des+fichiers+de+donn%C3%A9es+tabul%C3%A9es"/>
              </a:rPr>
              <a:t>Cas des fichiers de données tabulées</a:t>
            </a:r>
            <a:r>
              <a:rPr lang="fr-FR" sz="2100" u="none">
                <a:solidFill>
                  <a:srgbClr val="275662"/>
                </a:solidFill>
                <a:latin typeface="Arial"/>
                <a:cs typeface="Arial"/>
              </a:rPr>
              <a:t> » dans le guide : </a:t>
            </a:r>
            <a:r>
              <a:rPr lang="fr-FR" sz="2100" u="sng">
                <a:solidFill>
                  <a:srgbClr val="0070C0"/>
                </a:solidFill>
                <a:latin typeface="Arial"/>
                <a:cs typeface="Arial"/>
                <a:hlinkClick r:id="rId3" tooltip="https://recherche.preproduction.inrae.fr/fr/categorie/9/guide/deposer-un-jeu-de-donnees"/>
              </a:rPr>
              <a:t>Déposer un jeu de données</a:t>
            </a:r>
            <a:r>
              <a:rPr lang="fr-FR" sz="2100" u="none">
                <a:solidFill>
                  <a:srgbClr val="275662"/>
                </a:solidFill>
                <a:latin typeface="Arial"/>
                <a:cs typeface="Arial"/>
              </a:rPr>
              <a:t>)</a:t>
            </a:r>
            <a:endParaRPr/>
          </a:p>
          <a:p>
            <a:pPr lvl="2">
              <a:defRPr/>
            </a:pPr>
            <a:r>
              <a:rPr lang="fr-FR" sz="2100" u="none">
                <a:solidFill>
                  <a:srgbClr val="275662"/>
                </a:solidFill>
                <a:latin typeface="Arial"/>
                <a:cs typeface="Arial"/>
              </a:rPr>
              <a:t>Autres bonnes pratiques</a:t>
            </a:r>
            <a:r>
              <a:rPr lang="fr-FR" sz="2100" u="none">
                <a:solidFill>
                  <a:srgbClr val="275662"/>
                </a:solidFill>
                <a:latin typeface="Arial"/>
                <a:cs typeface="Arial"/>
              </a:rPr>
              <a:t> (voir le guide </a:t>
            </a:r>
            <a:r>
              <a:rPr lang="fr-FR" sz="2100" u="sng">
                <a:solidFill>
                  <a:srgbClr val="275662"/>
                </a:solidFill>
                <a:latin typeface="Arial"/>
                <a:cs typeface="Arial"/>
                <a:hlinkClick r:id="rId4" tooltip="https://recherche.preproduction.inrae.fr/fr/categorie/9/guide/avant-de-deposer"/>
              </a:rPr>
              <a:t>Avant de déposer</a:t>
            </a:r>
            <a:r>
              <a:rPr lang="fr-FR" sz="2100" u="none">
                <a:solidFill>
                  <a:srgbClr val="275662"/>
                </a:solidFill>
                <a:latin typeface="Arial"/>
                <a:cs typeface="Arial"/>
              </a:rPr>
              <a:t>)</a:t>
            </a:r>
            <a:endParaRPr u="none"/>
          </a:p>
          <a:p>
            <a:pPr>
              <a:defRPr/>
            </a:pPr>
            <a:endParaRPr lang="fr-FR" sz="2400" b="1">
              <a:solidFill>
                <a:srgbClr val="C55B28"/>
              </a:solidFill>
              <a:latin typeface="Arial"/>
              <a:cs typeface="Arial"/>
            </a:endParaRPr>
          </a:p>
          <a:p>
            <a:pPr lvl="1">
              <a:defRPr/>
            </a:pPr>
            <a:r>
              <a:rPr lang="fr-FR" sz="2200" b="0">
                <a:solidFill>
                  <a:srgbClr val="275662"/>
                </a:solidFill>
                <a:latin typeface="Arial"/>
                <a:cs typeface="Arial"/>
              </a:rPr>
              <a:t>Si fichiers pas déposés dans l'entrepôt</a:t>
            </a:r>
            <a:endParaRPr sz="2200"/>
          </a:p>
          <a:p>
            <a:pPr marL="457200" lvl="1" indent="0">
              <a:buNone/>
              <a:defRPr/>
            </a:pPr>
            <a:r>
              <a:rPr lang="fr-FR" sz="2100" b="0"/>
              <a:t>⇒ </a:t>
            </a: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Alors renseigner la métadonnée :</a:t>
            </a:r>
            <a:endParaRPr/>
          </a:p>
          <a:p>
            <a:pPr marL="457200" lvl="1" indent="0">
              <a:buNone/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	« </a:t>
            </a:r>
            <a:r>
              <a:rPr lang="fr-FR" sz="2100">
                <a:solidFill>
                  <a:srgbClr val="275662"/>
                </a:solidFill>
                <a:latin typeface="Arial"/>
                <a:cs typeface="Arial"/>
              </a:rPr>
              <a:t>Lien vers les données</a:t>
            </a: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 »</a:t>
            </a:r>
            <a:endParaRPr/>
          </a:p>
        </p:txBody>
      </p:sp>
      <p:grpSp>
        <p:nvGrpSpPr>
          <p:cNvPr id="5" name="Groupe 4"/>
          <p:cNvGrpSpPr/>
          <p:nvPr/>
        </p:nvGrpSpPr>
        <p:grpSpPr bwMode="auto">
          <a:xfrm>
            <a:off x="838198" y="2105822"/>
            <a:ext cx="1750982" cy="2288902"/>
            <a:chOff x="864957" y="2152041"/>
            <a:chExt cx="1750982" cy="2288902"/>
          </a:xfrm>
        </p:grpSpPr>
        <p:grpSp>
          <p:nvGrpSpPr>
            <p:cNvPr id="6" name="Groupe 5"/>
            <p:cNvGrpSpPr/>
            <p:nvPr/>
          </p:nvGrpSpPr>
          <p:grpSpPr bwMode="auto">
            <a:xfrm>
              <a:off x="864957" y="2152041"/>
              <a:ext cx="1479409" cy="1972487"/>
              <a:chOff x="5459486" y="1876233"/>
              <a:chExt cx="2017638" cy="2690105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5459486" y="1978413"/>
                <a:ext cx="1880559" cy="2587924"/>
              </a:xfrm>
              <a:prstGeom prst="rect">
                <a:avLst/>
              </a:prstGeom>
              <a:noFill/>
              <a:ln w="7620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" name="Triangle rectangle 9"/>
              <p:cNvSpPr/>
              <p:nvPr/>
            </p:nvSpPr>
            <p:spPr bwMode="auto">
              <a:xfrm>
                <a:off x="6674641" y="2033684"/>
                <a:ext cx="609840" cy="585310"/>
              </a:xfrm>
              <a:prstGeom prst="rtTriangle">
                <a:avLst/>
              </a:prstGeom>
              <a:noFill/>
              <a:ln w="76200">
                <a:solidFill>
                  <a:srgbClr val="77777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1" name="Triangle rectangle 10"/>
              <p:cNvSpPr/>
              <p:nvPr/>
            </p:nvSpPr>
            <p:spPr bwMode="auto">
              <a:xfrm rot="10800000">
                <a:off x="6557162" y="1876233"/>
                <a:ext cx="919963" cy="87153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12" name="Groupe 11"/>
              <p:cNvGrpSpPr/>
              <p:nvPr/>
            </p:nvGrpSpPr>
            <p:grpSpPr bwMode="auto">
              <a:xfrm>
                <a:off x="5704441" y="3126368"/>
                <a:ext cx="1390650" cy="971551"/>
                <a:chOff x="4367213" y="3138487"/>
                <a:chExt cx="1390650" cy="971551"/>
              </a:xfrm>
            </p:grpSpPr>
            <p:sp>
              <p:nvSpPr>
                <p:cNvPr id="13" name="Rectangle 12"/>
                <p:cNvSpPr/>
                <p:nvPr/>
              </p:nvSpPr>
              <p:spPr bwMode="auto">
                <a:xfrm>
                  <a:off x="4367213" y="3272376"/>
                  <a:ext cx="1390650" cy="837662"/>
                </a:xfrm>
                <a:prstGeom prst="rect">
                  <a:avLst/>
                </a:prstGeom>
                <a:noFill/>
                <a:ln w="57150"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4860961" y="3272376"/>
                  <a:ext cx="461447" cy="837662"/>
                </a:xfrm>
                <a:prstGeom prst="rect">
                  <a:avLst/>
                </a:prstGeom>
                <a:noFill/>
                <a:ln w="57150"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 rot="5400000">
                  <a:off x="4908774" y="2984729"/>
                  <a:ext cx="307527" cy="1390650"/>
                </a:xfrm>
                <a:prstGeom prst="rect">
                  <a:avLst/>
                </a:prstGeom>
                <a:noFill/>
                <a:ln w="57150"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 rot="5400000">
                  <a:off x="5010529" y="2495170"/>
                  <a:ext cx="104015" cy="1390650"/>
                </a:xfrm>
                <a:prstGeom prst="rect">
                  <a:avLst/>
                </a:prstGeom>
                <a:solidFill>
                  <a:srgbClr val="7B7B7B"/>
                </a:solidFill>
                <a:ln w="57150">
                  <a:solidFill>
                    <a:srgbClr val="7B7B7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</p:grpSp>
        <p:sp>
          <p:nvSpPr>
            <p:cNvPr id="7" name="Ellipse 6"/>
            <p:cNvSpPr/>
            <p:nvPr/>
          </p:nvSpPr>
          <p:spPr bwMode="auto">
            <a:xfrm>
              <a:off x="1956061" y="3781065"/>
              <a:ext cx="659878" cy="65987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Croix 7"/>
            <p:cNvSpPr/>
            <p:nvPr/>
          </p:nvSpPr>
          <p:spPr bwMode="auto">
            <a:xfrm>
              <a:off x="2084425" y="3909428"/>
              <a:ext cx="403150" cy="403150"/>
            </a:xfrm>
            <a:prstGeom prst="plus">
              <a:avLst>
                <a:gd name="adj" fmla="val 33663"/>
              </a:avLst>
            </a:prstGeom>
            <a:solidFill>
              <a:srgbClr val="777777"/>
            </a:solidFill>
            <a:ln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18" name="Image 17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052854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793949-4503-49FD-9F45-E5616BF87CDF}" type="slidenum">
              <a:rPr lang="fr-FR"/>
              <a:t/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Gérer les fichiers</a:t>
            </a:r>
            <a:endParaRPr/>
          </a:p>
        </p:txBody>
      </p:sp>
      <p:sp>
        <p:nvSpPr>
          <p:cNvPr id="11" name="Espace réservé du contenu 10"/>
          <p:cNvSpPr>
            <a:spLocks noGrp="1"/>
          </p:cNvSpPr>
          <p:nvPr>
            <p:ph idx="13"/>
          </p:nvPr>
        </p:nvSpPr>
        <p:spPr bwMode="auto">
          <a:xfrm>
            <a:off x="838198" y="4437862"/>
            <a:ext cx="10525125" cy="1909186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fr-FR" sz="2600">
                <a:latin typeface="Arial"/>
                <a:cs typeface="Arial"/>
              </a:rPr>
              <a:t>Modifier les fichiers</a:t>
            </a:r>
            <a:endParaRPr/>
          </a:p>
          <a:p>
            <a:pPr lvl="1">
              <a:defRPr/>
            </a:pPr>
            <a:r>
              <a:rPr lang="fr-FR" sz="2300" b="0">
                <a:latin typeface="Arial"/>
                <a:cs typeface="Arial"/>
              </a:rPr>
              <a:t>Métadonnées fichier (nom, chemin d’accès, description, provenance, libellés)</a:t>
            </a:r>
            <a:endParaRPr/>
          </a:p>
          <a:p>
            <a:pPr lvl="1">
              <a:defRPr/>
            </a:pPr>
            <a:r>
              <a:rPr lang="fr-FR" sz="2300" b="0">
                <a:latin typeface="Arial"/>
                <a:cs typeface="Arial"/>
              </a:rPr>
              <a:t>Restreindre accès au fichier</a:t>
            </a:r>
            <a:endParaRPr/>
          </a:p>
          <a:p>
            <a:pPr lvl="1">
              <a:defRPr/>
            </a:pPr>
            <a:r>
              <a:rPr lang="fr-FR" sz="2300" b="0">
                <a:latin typeface="Arial"/>
                <a:cs typeface="Arial"/>
              </a:rPr>
              <a:t>Supprimer</a:t>
            </a:r>
            <a:endParaRPr/>
          </a:p>
          <a:p>
            <a:pPr lvl="1">
              <a:defRPr/>
            </a:pPr>
            <a:r>
              <a:rPr lang="fr-FR" sz="2300" b="0">
                <a:latin typeface="Arial"/>
                <a:cs typeface="Arial"/>
              </a:rPr>
              <a:t>Remplacer </a:t>
            </a:r>
            <a:r>
              <a:rPr lang="fr-FR" sz="2300" b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(présent uniquement sur la page du fichier)</a:t>
            </a:r>
            <a:endParaRPr/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838200" y="1847263"/>
            <a:ext cx="4321696" cy="285593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Onglet « Fichier » (page du jeu de données)</a:t>
            </a:r>
            <a:endParaRPr/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5767266" y="1847261"/>
            <a:ext cx="4701477" cy="285595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Menu « Modifier les fichiers » (page du fichier)</a:t>
            </a:r>
            <a:endParaRPr/>
          </a:p>
        </p:txBody>
      </p:sp>
      <p:pic>
        <p:nvPicPr>
          <p:cNvPr id="9" name="Image 8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13222" y="2289996"/>
            <a:ext cx="1771650" cy="1990725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836890" y="2289996"/>
            <a:ext cx="2562225" cy="2324100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134997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94B702-EEAD-6F52-80C6-A31C6AE5AF1E}" type="slidenum">
              <a:rPr lang="fr-FR"/>
              <a:t/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Embargo</a:t>
            </a:r>
            <a:endParaRPr/>
          </a:p>
        </p:txBody>
      </p:sp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9264351" y="1779189"/>
            <a:ext cx="2664294" cy="261160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100">
                <a:latin typeface="Arial"/>
                <a:cs typeface="Arial"/>
              </a:rPr>
              <a:t>Permet de </a:t>
            </a:r>
            <a:r>
              <a:rPr lang="fr-FR" sz="2100">
                <a:solidFill>
                  <a:srgbClr val="C55B28"/>
                </a:solidFill>
                <a:latin typeface="Arial"/>
                <a:cs typeface="Arial"/>
              </a:rPr>
              <a:t>restreindre</a:t>
            </a:r>
            <a:r>
              <a:rPr lang="fr-FR" sz="2100">
                <a:latin typeface="Arial"/>
                <a:cs typeface="Arial"/>
              </a:rPr>
              <a:t> l’accès jusqu’à une date définie (</a:t>
            </a:r>
            <a:r>
              <a:rPr lang="fr-FR" sz="2100">
                <a:solidFill>
                  <a:srgbClr val="C55B28"/>
                </a:solidFill>
                <a:latin typeface="Arial"/>
                <a:cs typeface="Arial"/>
              </a:rPr>
              <a:t>max. 18 mois</a:t>
            </a:r>
            <a:r>
              <a:rPr lang="fr-FR" sz="2100">
                <a:latin typeface="Arial"/>
                <a:cs typeface="Arial"/>
              </a:rPr>
              <a:t>).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197" y="1832700"/>
            <a:ext cx="1771650" cy="1990725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8197" y="4130583"/>
            <a:ext cx="2562225" cy="2324100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47727" y="1832700"/>
            <a:ext cx="5505450" cy="3133725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10" name="Rectangle 9"/>
          <p:cNvSpPr/>
          <p:nvPr/>
        </p:nvSpPr>
        <p:spPr bwMode="auto">
          <a:xfrm>
            <a:off x="5231904" y="3501008"/>
            <a:ext cx="720080" cy="2160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600055" y="4634638"/>
            <a:ext cx="2247900" cy="2066925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11" name="Rectangle à coins arrondis 10"/>
          <p:cNvSpPr/>
          <p:nvPr/>
        </p:nvSpPr>
        <p:spPr bwMode="auto">
          <a:xfrm>
            <a:off x="5159895" y="3482511"/>
            <a:ext cx="1800200" cy="34091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5" name="Connecteur en arc 14"/>
          <p:cNvCxnSpPr>
            <a:cxnSpLocks/>
            <a:stCxn id="11" idx="3"/>
            <a:endCxn id="9" idx="0"/>
          </p:cNvCxnSpPr>
          <p:nvPr/>
        </p:nvCxnSpPr>
        <p:spPr bwMode="auto">
          <a:xfrm>
            <a:off x="6960096" y="3652968"/>
            <a:ext cx="763910" cy="981670"/>
          </a:xfrm>
          <a:prstGeom prst="curvedConnector2">
            <a:avLst/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 bwMode="auto">
          <a:xfrm>
            <a:off x="1166613" y="3266487"/>
            <a:ext cx="752922" cy="21602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941602" y="5642751"/>
            <a:ext cx="752922" cy="21602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0" name="Connecteur en arc 19"/>
          <p:cNvCxnSpPr>
            <a:cxnSpLocks/>
            <a:stCxn id="4" idx="3"/>
          </p:cNvCxnSpPr>
          <p:nvPr/>
        </p:nvCxnSpPr>
        <p:spPr bwMode="auto">
          <a:xfrm>
            <a:off x="2609847" y="2881574"/>
            <a:ext cx="1037879" cy="571500"/>
          </a:xfrm>
          <a:prstGeom prst="curvedConnector3">
            <a:avLst>
              <a:gd name="adj1" fmla="val 50000"/>
            </a:avLst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rc 22"/>
          <p:cNvCxnSpPr>
            <a:cxnSpLocks/>
            <a:stCxn id="5" idx="3"/>
            <a:endCxn id="8" idx="1"/>
          </p:cNvCxnSpPr>
          <p:nvPr/>
        </p:nvCxnSpPr>
        <p:spPr bwMode="auto">
          <a:xfrm flipV="1">
            <a:off x="3400422" y="3399563"/>
            <a:ext cx="247304" cy="1893069"/>
          </a:xfrm>
          <a:prstGeom prst="curvedConnector3">
            <a:avLst>
              <a:gd name="adj1" fmla="val 50000"/>
            </a:avLst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759189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88BEED-A0E2-3E91-BE23-032095DD16DB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Conditions d’utilisation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6"/>
          </p:nvPr>
        </p:nvSpPr>
        <p:spPr bwMode="auto">
          <a:xfrm>
            <a:off x="1210449" y="4481772"/>
            <a:ext cx="9867471" cy="229288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Licence : La même </a:t>
            </a:r>
            <a:r>
              <a:rPr lang="fr-FR" sz="2400" b="1">
                <a:latin typeface="Arial"/>
                <a:cs typeface="Arial"/>
              </a:rPr>
              <a:t>pour tous</a:t>
            </a:r>
            <a:r>
              <a:rPr lang="fr-FR" sz="2400">
                <a:latin typeface="Arial"/>
                <a:cs typeface="Arial"/>
              </a:rPr>
              <a:t> les fichiers d’un même jeu de données</a:t>
            </a:r>
            <a:endParaRPr/>
          </a:p>
          <a:p>
            <a:pPr marL="0" indent="0">
              <a:buNone/>
              <a:defRPr/>
            </a:pPr>
            <a:endParaRPr sz="1600"/>
          </a:p>
          <a:p>
            <a:pPr lvl="1">
              <a:defRPr/>
            </a:pPr>
            <a:r>
              <a:rPr lang="fr-FR" sz="2100" b="0">
                <a:latin typeface="Arial"/>
                <a:cs typeface="Arial"/>
              </a:rPr>
              <a:t>Par défaut licence ouverte etalab 2.0 </a:t>
            </a:r>
            <a:endParaRPr/>
          </a:p>
          <a:p>
            <a:pPr lvl="1">
              <a:defRPr/>
            </a:pPr>
            <a:r>
              <a:rPr lang="fr-FR" sz="2100" b="0">
                <a:latin typeface="Arial"/>
                <a:cs typeface="Arial"/>
              </a:rPr>
              <a:t>Paramétrable </a:t>
            </a:r>
            <a:r>
              <a:rPr lang="fr-FR" sz="2100" b="0" i="1">
                <a:latin typeface="Arial"/>
                <a:cs typeface="Arial"/>
              </a:rPr>
              <a:t>via</a:t>
            </a:r>
            <a:r>
              <a:rPr lang="fr-FR" sz="2100" b="0">
                <a:latin typeface="Arial"/>
                <a:cs typeface="Arial"/>
              </a:rPr>
              <a:t> Modifier / Conditions d’utilisations</a:t>
            </a:r>
            <a:endParaRPr/>
          </a:p>
          <a:p>
            <a:pPr marL="0" indent="0">
              <a:buNone/>
              <a:defRPr/>
            </a:pPr>
            <a:endParaRPr lang="fr-FR"/>
          </a:p>
        </p:txBody>
      </p:sp>
      <p:pic>
        <p:nvPicPr>
          <p:cNvPr id="9" name="Image 8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3580826" name="Image 358082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2792" y="2103445"/>
            <a:ext cx="11582399" cy="2038349"/>
          </a:xfrm>
          <a:prstGeom prst="rect">
            <a:avLst/>
          </a:prstGeom>
          <a:ln w="28575">
            <a:solidFill>
              <a:srgbClr val="C55B28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7381964" name="Image 1537381963"/>
          <p:cNvPicPr>
            <a:picLocks noChangeAspect="1"/>
          </p:cNvPicPr>
          <p:nvPr/>
        </p:nvPicPr>
        <p:blipFill>
          <a:blip r:embed="rId2"/>
          <a:srcRect l="663" t="0" r="846" b="5662"/>
          <a:stretch/>
        </p:blipFill>
        <p:spPr bwMode="auto">
          <a:xfrm>
            <a:off x="386805" y="2052311"/>
            <a:ext cx="7015975" cy="1103521"/>
          </a:xfrm>
          <a:prstGeom prst="rect">
            <a:avLst/>
          </a:prstGeom>
          <a:ln w="28575">
            <a:solidFill>
              <a:srgbClr val="C55B28"/>
            </a:solidFill>
            <a:prstDash val="solid"/>
          </a:ln>
        </p:spPr>
      </p:pic>
      <p:sp>
        <p:nvSpPr>
          <p:cNvPr id="213241024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504504C-1104-AB36-0CA1-B2A6D58F84C2}" type="slidenum">
              <a:rPr lang="fr-FR"/>
              <a:t/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Registre des visiteurs</a:t>
            </a:r>
            <a:endParaRPr/>
          </a:p>
        </p:txBody>
      </p:sp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7659054" y="2139281"/>
            <a:ext cx="4318079" cy="338986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Accessible </a:t>
            </a:r>
            <a:r>
              <a:rPr lang="fr-FR" sz="2400" i="1">
                <a:latin typeface="Arial"/>
                <a:cs typeface="Arial"/>
              </a:rPr>
              <a:t>via</a:t>
            </a:r>
            <a:r>
              <a:rPr lang="fr-FR" sz="2400">
                <a:latin typeface="Arial"/>
                <a:cs typeface="Arial"/>
              </a:rPr>
              <a:t> :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latin typeface="Arial"/>
                <a:cs typeface="Arial"/>
              </a:rPr>
              <a:t>Conditions d’utilisation</a:t>
            </a:r>
            <a:endParaRPr/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Le </a:t>
            </a:r>
            <a:r>
              <a:rPr lang="fr-FR" sz="2400" b="1">
                <a:latin typeface="Arial"/>
                <a:cs typeface="Arial"/>
              </a:rPr>
              <a:t>registre des visiteurs</a:t>
            </a:r>
            <a:endParaRPr/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(</a:t>
            </a:r>
            <a:r>
              <a:rPr lang="fr-FR" sz="2400" i="1">
                <a:latin typeface="Arial"/>
                <a:cs typeface="Arial"/>
              </a:rPr>
              <a:t>guestbook) </a:t>
            </a:r>
            <a:endParaRPr lang="fr-FR" sz="2400"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>
                <a:latin typeface="Arial"/>
                <a:cs typeface="Arial"/>
              </a:rPr>
              <a:t>Il permet de </a:t>
            </a:r>
            <a:r>
              <a:rPr lang="fr-FR" sz="2100">
                <a:solidFill>
                  <a:srgbClr val="C55B28"/>
                </a:solidFill>
                <a:latin typeface="Arial"/>
                <a:cs typeface="Arial"/>
              </a:rPr>
              <a:t>demander des informations</a:t>
            </a:r>
            <a:r>
              <a:rPr lang="fr-FR" sz="2100">
                <a:latin typeface="Arial"/>
                <a:cs typeface="Arial"/>
              </a:rPr>
              <a:t> aux personnes souhaitant utiliser un fichier</a:t>
            </a:r>
            <a:endParaRPr sz="2100"/>
          </a:p>
        </p:txBody>
      </p:sp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sp>
        <p:nvSpPr>
          <p:cNvPr id="13" name="Rectangle à coins arrondis 2"/>
          <p:cNvSpPr/>
          <p:nvPr/>
        </p:nvSpPr>
        <p:spPr bwMode="auto">
          <a:xfrm>
            <a:off x="5483707" y="2780447"/>
            <a:ext cx="1812236" cy="301416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47159312" name="Image 16471593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418391" y="3296333"/>
            <a:ext cx="4984390" cy="3189777"/>
          </a:xfrm>
          <a:prstGeom prst="rect">
            <a:avLst/>
          </a:prstGeom>
          <a:ln w="28575">
            <a:solidFill>
              <a:srgbClr val="C55B28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9938320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L’écosystème Recherche Data Gouv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6559937" y="2052312"/>
            <a:ext cx="5296702" cy="425700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fr-FR" b="1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fr-FR" sz="2400" b="1">
                <a:latin typeface="Arial"/>
                <a:cs typeface="Arial"/>
              </a:rPr>
              <a:t>4</a:t>
            </a:r>
            <a:r>
              <a:rPr lang="fr-FR" sz="2400">
                <a:latin typeface="Arial"/>
                <a:cs typeface="Arial"/>
              </a:rPr>
              <a:t> Modules d’accompagnement :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Ateliers de la donnée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Centres de référence thématiques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Centres de référence établissement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Centres de ressources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fr-FR" sz="2400" b="1">
                <a:latin typeface="Arial"/>
                <a:cs typeface="Arial"/>
              </a:rPr>
              <a:t>2</a:t>
            </a:r>
            <a:r>
              <a:rPr lang="fr-FR" sz="2400">
                <a:latin typeface="Arial"/>
                <a:cs typeface="Arial"/>
              </a:rPr>
              <a:t> Modules de partage :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Entrepôt 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Catalogue (à venir)</a:t>
            </a:r>
            <a:endParaRPr/>
          </a:p>
        </p:txBody>
      </p:sp>
      <p:pic>
        <p:nvPicPr>
          <p:cNvPr id="1026" name="Picture 2" descr="http://recherche.data.gouv.fr/uploads/general/Images/Logos/Macarons/EN/Ecosysteme_avec%20macarons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9416" y="2053773"/>
            <a:ext cx="5721737" cy="46384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50505" y="2804733"/>
            <a:ext cx="6068802" cy="3759388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8406" y="4076826"/>
            <a:ext cx="1626538" cy="48276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96192" y="2937141"/>
            <a:ext cx="2655962" cy="2313961"/>
          </a:xfrm>
          <a:prstGeom prst="rect">
            <a:avLst/>
          </a:prstGeom>
          <a:ln w="28575">
            <a:noFill/>
          </a:ln>
        </p:spPr>
      </p:pic>
      <p:sp>
        <p:nvSpPr>
          <p:cNvPr id="198382401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ADA050-47FD-03DB-1BF6-AC3CEB2ED527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9401070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Autorisations accordées sur un jeu de données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Assigner un rôle à des utilisateurs ou à des groupes (réservé au curateur)</a:t>
            </a:r>
            <a:endParaRPr/>
          </a:p>
        </p:txBody>
      </p:sp>
      <p:sp>
        <p:nvSpPr>
          <p:cNvPr id="10" name="Rectangle à coins arrondis 13"/>
          <p:cNvSpPr/>
          <p:nvPr/>
        </p:nvSpPr>
        <p:spPr bwMode="auto">
          <a:xfrm>
            <a:off x="8182553" y="3108374"/>
            <a:ext cx="1664357" cy="221028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" name="Image 15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138082" y="2804733"/>
            <a:ext cx="3638206" cy="2740754"/>
          </a:xfrm>
          <a:prstGeom prst="rect">
            <a:avLst/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à coins arrondis 8"/>
          <p:cNvSpPr/>
          <p:nvPr/>
        </p:nvSpPr>
        <p:spPr bwMode="auto">
          <a:xfrm>
            <a:off x="188406" y="4053311"/>
            <a:ext cx="2513060" cy="230036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722006" y="3744598"/>
            <a:ext cx="4055656" cy="2531899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cxnSp>
        <p:nvCxnSpPr>
          <p:cNvPr id="12" name="Connecteur en arc 11"/>
          <p:cNvCxnSpPr>
            <a:cxnSpLocks/>
            <a:stCxn id="13" idx="0"/>
          </p:cNvCxnSpPr>
          <p:nvPr/>
        </p:nvCxnSpPr>
        <p:spPr bwMode="auto">
          <a:xfrm rot="5400000" flipH="1" flipV="1">
            <a:off x="4396533" y="267292"/>
            <a:ext cx="834423" cy="6737617"/>
          </a:xfrm>
          <a:prstGeom prst="curvedConnector2">
            <a:avLst/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/>
          <p:cNvCxnSpPr>
            <a:cxnSpLocks/>
            <a:stCxn id="10" idx="2"/>
            <a:endCxn id="3" idx="0"/>
          </p:cNvCxnSpPr>
          <p:nvPr/>
        </p:nvCxnSpPr>
        <p:spPr bwMode="auto">
          <a:xfrm rot="16199998" flipH="1">
            <a:off x="9174685" y="3169449"/>
            <a:ext cx="415195" cy="735102"/>
          </a:xfrm>
          <a:prstGeom prst="curvedConnector3">
            <a:avLst>
              <a:gd name="adj1" fmla="val 50000"/>
            </a:avLst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3716" y="3882342"/>
            <a:ext cx="1626538" cy="48276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21557" y="2742592"/>
            <a:ext cx="2655962" cy="2313961"/>
          </a:xfrm>
          <a:prstGeom prst="rect">
            <a:avLst/>
          </a:prstGeom>
          <a:ln w="28575">
            <a:noFill/>
          </a:ln>
        </p:spPr>
      </p:pic>
      <p:sp>
        <p:nvSpPr>
          <p:cNvPr id="78154328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008D912-58F4-0B81-58B7-36FA696363B4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7321062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Autorisations accordées sur un fichier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Accorder l’accès à un fichier restreint (réservé au curateur)</a:t>
            </a:r>
            <a:endParaRPr/>
          </a:p>
        </p:txBody>
      </p:sp>
      <p:pic>
        <p:nvPicPr>
          <p:cNvPr id="8" name="Imag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102492" y="2573342"/>
            <a:ext cx="6511396" cy="3449698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9" name="Rectangle à coins arrondis 8"/>
          <p:cNvSpPr/>
          <p:nvPr/>
        </p:nvSpPr>
        <p:spPr bwMode="auto">
          <a:xfrm>
            <a:off x="1362588" y="3875856"/>
            <a:ext cx="952383" cy="247867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à coins arrondis 13"/>
          <p:cNvSpPr/>
          <p:nvPr/>
        </p:nvSpPr>
        <p:spPr bwMode="auto">
          <a:xfrm>
            <a:off x="8743998" y="2915286"/>
            <a:ext cx="1744854" cy="200722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" name="Image 16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263353" y="2562512"/>
            <a:ext cx="3672408" cy="2740754"/>
          </a:xfrm>
          <a:prstGeom prst="rect">
            <a:avLst/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" name="Image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647771" y="3637038"/>
            <a:ext cx="6372389" cy="2622889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15" name="Rectangle à coins arrondis 8"/>
          <p:cNvSpPr/>
          <p:nvPr/>
        </p:nvSpPr>
        <p:spPr bwMode="auto">
          <a:xfrm>
            <a:off x="388252" y="4123723"/>
            <a:ext cx="684627" cy="229607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4" name="Connecteur en arc 13"/>
          <p:cNvCxnSpPr>
            <a:cxnSpLocks/>
            <a:stCxn id="9" idx="0"/>
            <a:endCxn id="10" idx="1"/>
          </p:cNvCxnSpPr>
          <p:nvPr/>
        </p:nvCxnSpPr>
        <p:spPr bwMode="auto">
          <a:xfrm rot="5400000" flipH="1" flipV="1">
            <a:off x="4861284" y="-6856"/>
            <a:ext cx="860209" cy="6905218"/>
          </a:xfrm>
          <a:prstGeom prst="curvedConnector2">
            <a:avLst/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/>
          <p:cNvCxnSpPr>
            <a:cxnSpLocks/>
            <a:stCxn id="10" idx="2"/>
            <a:endCxn id="13" idx="0"/>
          </p:cNvCxnSpPr>
          <p:nvPr/>
        </p:nvCxnSpPr>
        <p:spPr bwMode="auto">
          <a:xfrm rot="5400000">
            <a:off x="8964681" y="2985294"/>
            <a:ext cx="521030" cy="782459"/>
          </a:xfrm>
          <a:prstGeom prst="curvedConnector3">
            <a:avLst>
              <a:gd name="adj1" fmla="val 50000"/>
            </a:avLst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186925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1AA344-EEFF-564E-9292-541231453EBC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URL privée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Donner accès à un jeu de données non publié (réservé au curateur)</a:t>
            </a:r>
            <a:endParaRPr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9631" y="3033771"/>
            <a:ext cx="2407831" cy="3260238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8" name="Rectangle à coins arrondis 8"/>
          <p:cNvSpPr/>
          <p:nvPr/>
        </p:nvSpPr>
        <p:spPr bwMode="auto">
          <a:xfrm>
            <a:off x="579775" y="4913206"/>
            <a:ext cx="783771" cy="287071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4" name="Image 13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748498" y="2471584"/>
            <a:ext cx="4575952" cy="2129639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12" name="Rectangle à coins arrondis 8"/>
          <p:cNvSpPr/>
          <p:nvPr/>
        </p:nvSpPr>
        <p:spPr bwMode="auto">
          <a:xfrm>
            <a:off x="2825885" y="4081982"/>
            <a:ext cx="1619091" cy="214591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en arc 2"/>
          <p:cNvCxnSpPr>
            <a:cxnSpLocks/>
            <a:stCxn id="12" idx="2"/>
            <a:endCxn id="27" idx="1"/>
          </p:cNvCxnSpPr>
          <p:nvPr/>
        </p:nvCxnSpPr>
        <p:spPr bwMode="auto">
          <a:xfrm rot="16199998" flipH="1">
            <a:off x="5246622" y="2685381"/>
            <a:ext cx="647672" cy="3870055"/>
          </a:xfrm>
          <a:prstGeom prst="curvedConnector2">
            <a:avLst/>
          </a:prstGeom>
          <a:ln w="28575">
            <a:solidFill>
              <a:srgbClr val="C55B28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505486" y="3717032"/>
            <a:ext cx="4591126" cy="2454425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30" name="Rectangle 29"/>
          <p:cNvSpPr/>
          <p:nvPr/>
        </p:nvSpPr>
        <p:spPr bwMode="auto">
          <a:xfrm>
            <a:off x="7968208" y="5373216"/>
            <a:ext cx="1368152" cy="144016"/>
          </a:xfrm>
          <a:prstGeom prst="rect">
            <a:avLst/>
          </a:prstGeom>
          <a:solidFill>
            <a:srgbClr val="F7F7F9"/>
          </a:solidFill>
          <a:ln>
            <a:solidFill>
              <a:srgbClr val="F7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3" name="Connecteur en arc 32"/>
          <p:cNvCxnSpPr>
            <a:cxnSpLocks/>
            <a:stCxn id="8" idx="0"/>
            <a:endCxn id="2" idx="1"/>
          </p:cNvCxnSpPr>
          <p:nvPr/>
        </p:nvCxnSpPr>
        <p:spPr bwMode="auto">
          <a:xfrm rot="5400000" flipH="1" flipV="1">
            <a:off x="1171678" y="3336387"/>
            <a:ext cx="1376802" cy="1776837"/>
          </a:xfrm>
          <a:prstGeom prst="curvedConnector2">
            <a:avLst/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10358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2994B0-B9B6-78B6-D2E0-6D8F12DF3BED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838200" y="1482136"/>
            <a:ext cx="6121895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URL privée pour accès anonyme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838197" y="2052309"/>
            <a:ext cx="10525124" cy="466142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Donner accès à un jeu de données non publié (réservé au curateur)</a:t>
            </a:r>
            <a:endParaRPr/>
          </a:p>
          <a:p>
            <a:pPr marL="0" indent="0">
              <a:buNone/>
              <a:defRPr/>
            </a:pPr>
            <a:endParaRPr/>
          </a:p>
          <a:p>
            <a:pPr marL="0" indent="0">
              <a:buNone/>
              <a:defRPr/>
            </a:pPr>
            <a:endParaRPr/>
          </a:p>
          <a:p>
            <a:pPr marL="0" indent="0">
              <a:buNone/>
              <a:defRPr/>
            </a:pPr>
            <a:endParaRPr/>
          </a:p>
          <a:p>
            <a:pPr marL="0" indent="0">
              <a:buNone/>
              <a:defRPr/>
            </a:pPr>
            <a:endParaRPr/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		</a:t>
            </a:r>
            <a:endParaRPr/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		Pour une solution anonymisée par</a:t>
            </a:r>
            <a:endParaRPr/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		le Centre de ressource :</a:t>
            </a:r>
            <a:endParaRPr/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			</a:t>
            </a:r>
            <a:r>
              <a:rPr lang="fr-FR" sz="2400" u="sng">
                <a:latin typeface="Arial"/>
                <a:cs typeface="Arial"/>
                <a:hlinkClick r:id="rId2" tooltip="https://recherche.data.gouv.fr/fr/categorie/9/guide/deposer-un-jeu-de-donnees#8"/>
              </a:rPr>
              <a:t>+ d’info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9631" y="3033771"/>
            <a:ext cx="2407831" cy="3260238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8" name="Rectangle à coins arrondis 8"/>
          <p:cNvSpPr/>
          <p:nvPr/>
        </p:nvSpPr>
        <p:spPr bwMode="auto">
          <a:xfrm>
            <a:off x="579775" y="4913206"/>
            <a:ext cx="783771" cy="287071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4" name="Image 13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748498" y="2471584"/>
            <a:ext cx="4575952" cy="2129639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12" name="Rectangle à coins arrondis 8"/>
          <p:cNvSpPr/>
          <p:nvPr/>
        </p:nvSpPr>
        <p:spPr bwMode="auto">
          <a:xfrm>
            <a:off x="4633383" y="4076377"/>
            <a:ext cx="2326713" cy="214591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en arc 2"/>
          <p:cNvCxnSpPr>
            <a:cxnSpLocks/>
            <a:stCxn id="12" idx="2"/>
            <a:endCxn id="9" idx="1"/>
          </p:cNvCxnSpPr>
          <p:nvPr/>
        </p:nvCxnSpPr>
        <p:spPr bwMode="auto">
          <a:xfrm rot="16199998" flipH="1">
            <a:off x="6354971" y="3732736"/>
            <a:ext cx="592282" cy="1708746"/>
          </a:xfrm>
          <a:prstGeom prst="curvedConnector2">
            <a:avLst/>
          </a:prstGeom>
          <a:ln w="28575">
            <a:solidFill>
              <a:srgbClr val="C55B28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505486" y="3644867"/>
            <a:ext cx="4632915" cy="2476766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cxnSp>
        <p:nvCxnSpPr>
          <p:cNvPr id="536315946" name="Connecteur en arc 2"/>
          <p:cNvCxnSpPr>
            <a:cxnSpLocks/>
            <a:stCxn id="8" idx="0"/>
            <a:endCxn id="2" idx="1"/>
          </p:cNvCxnSpPr>
          <p:nvPr/>
        </p:nvCxnSpPr>
        <p:spPr bwMode="auto">
          <a:xfrm rot="16199969">
            <a:off x="1171677" y="3336385"/>
            <a:ext cx="1376802" cy="1776837"/>
          </a:xfrm>
          <a:prstGeom prst="curvedConnector2">
            <a:avLst/>
          </a:prstGeom>
          <a:ln w="28575">
            <a:solidFill>
              <a:srgbClr val="C55B28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607304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90EB037-2535-D12A-4970-AD36F5966F22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Vignettes + Widgets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3195375" y="2052312"/>
            <a:ext cx="8611437" cy="46170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>
                <a:latin typeface="Arial"/>
                <a:cs typeface="Arial"/>
              </a:rPr>
              <a:t>Vignette</a:t>
            </a:r>
            <a:endParaRPr/>
          </a:p>
          <a:p>
            <a:pPr lvl="1"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La vignette est l’image associée à un jeu de données.  </a:t>
            </a:r>
            <a:endParaRPr lang="fr-FR" sz="2100" b="0">
              <a:latin typeface="Arial"/>
              <a:cs typeface="Arial"/>
            </a:endParaRPr>
          </a:p>
          <a:p>
            <a:pPr lvl="1"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Elle reprend par défaut l’image ou l’un des fichiers images contenu dans le jeu de données.</a:t>
            </a:r>
            <a:br>
              <a:rPr lang="fr-FR" sz="2100" b="0">
                <a:solidFill>
                  <a:srgbClr val="275662"/>
                </a:solidFill>
                <a:latin typeface="Arial"/>
                <a:cs typeface="Arial"/>
              </a:rPr>
            </a:b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Pour choisir une autre vignette aller dans le menu </a:t>
            </a:r>
            <a:r>
              <a:rPr lang="fr-FR" sz="2100">
                <a:solidFill>
                  <a:srgbClr val="C55B28"/>
                </a:solidFill>
                <a:latin typeface="Arial"/>
                <a:cs typeface="Arial"/>
              </a:rPr>
              <a:t>Modifier le jeu de données</a:t>
            </a:r>
            <a:r>
              <a:rPr lang="fr-FR" sz="2100" b="0">
                <a:solidFill>
                  <a:srgbClr val="C55B28"/>
                </a:solidFill>
                <a:latin typeface="Arial"/>
                <a:cs typeface="Arial"/>
              </a:rPr>
              <a:t> &gt;</a:t>
            </a: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 </a:t>
            </a:r>
            <a:r>
              <a:rPr lang="fr-FR" sz="2100">
                <a:solidFill>
                  <a:srgbClr val="C55B28"/>
                </a:solidFill>
                <a:latin typeface="Arial"/>
                <a:cs typeface="Arial"/>
              </a:rPr>
              <a:t>Vignettes + Widgets</a:t>
            </a:r>
            <a:endParaRPr/>
          </a:p>
          <a:p>
            <a:pPr marL="0" indent="0"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Widgets </a:t>
            </a:r>
            <a:r>
              <a:rPr lang="fr-FR" sz="2400">
                <a:solidFill>
                  <a:schemeClr val="accent4"/>
                </a:solidFill>
                <a:latin typeface="Arial"/>
                <a:cs typeface="Arial"/>
              </a:rPr>
              <a:t>(si publié)</a:t>
            </a:r>
            <a:endParaRPr>
              <a:solidFill>
                <a:schemeClr val="accent4"/>
              </a:solidFill>
            </a:endParaRPr>
          </a:p>
          <a:p>
            <a:pPr lvl="1"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Génère deux scripts à intégrer dans le code HTML d’un site Web. Ils permettent d’afficher :</a:t>
            </a:r>
            <a:endParaRPr/>
          </a:p>
          <a:p>
            <a:pPr lvl="2">
              <a:defRPr/>
            </a:pPr>
            <a:r>
              <a:rPr lang="fr-FR" sz="2100">
                <a:solidFill>
                  <a:srgbClr val="275662"/>
                </a:solidFill>
                <a:latin typeface="Arial"/>
                <a:cs typeface="Arial"/>
              </a:rPr>
              <a:t>la citation du jeu de données</a:t>
            </a:r>
            <a:endParaRPr/>
          </a:p>
          <a:p>
            <a:pPr lvl="2">
              <a:defRPr/>
            </a:pPr>
            <a:r>
              <a:rPr lang="fr-FR" sz="2100">
                <a:solidFill>
                  <a:srgbClr val="275662"/>
                </a:solidFill>
                <a:latin typeface="Arial"/>
                <a:cs typeface="Arial"/>
              </a:rPr>
              <a:t>la page du jeu de données</a:t>
            </a:r>
            <a:endParaRPr/>
          </a:p>
        </p:txBody>
      </p:sp>
      <p:pic>
        <p:nvPicPr>
          <p:cNvPr id="7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8200" y="2598020"/>
            <a:ext cx="2160000" cy="2730110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8" name="Rectangle à coins arrondis 8"/>
          <p:cNvSpPr/>
          <p:nvPr/>
        </p:nvSpPr>
        <p:spPr bwMode="auto">
          <a:xfrm>
            <a:off x="1155852" y="4310742"/>
            <a:ext cx="1135172" cy="211015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013443" y="2919567"/>
            <a:ext cx="304800" cy="428625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11" name="Image 10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76094052" name="Image 87609405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87347" y="2518440"/>
            <a:ext cx="4428546" cy="2488081"/>
          </a:xfrm>
          <a:prstGeom prst="rect">
            <a:avLst/>
          </a:prstGeom>
          <a:ln w="28575">
            <a:solidFill>
              <a:srgbClr val="C55B28"/>
            </a:solidFill>
            <a:prstDash val="solid"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Publier le jeu de données</a:t>
            </a:r>
            <a:endParaRPr/>
          </a:p>
        </p:txBody>
      </p:sp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 bwMode="auto"/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fr-FR">
                <a:latin typeface="Arial"/>
                <a:ea typeface="Arial"/>
                <a:cs typeface="Arial"/>
              </a:rPr>
              <a:t>Réservé au curateur</a:t>
            </a:r>
            <a:endParaRPr lang="fr-FR" sz="2800">
              <a:latin typeface="Arial"/>
              <a:ea typeface="Arial"/>
              <a:cs typeface="Arial"/>
            </a:endParaRPr>
          </a:p>
          <a:p>
            <a:pPr marL="0" indent="0">
              <a:buNone/>
              <a:defRPr/>
            </a:pPr>
            <a:endParaRPr lang="fr-FR" sz="2800">
              <a:solidFill>
                <a:srgbClr val="C55B28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solidFill>
                <a:srgbClr val="C55B28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solidFill>
                  <a:srgbClr val="C55B28"/>
                </a:solidFill>
                <a:latin typeface="Arial"/>
                <a:ea typeface="Arial"/>
                <a:cs typeface="Arial"/>
              </a:rPr>
              <a:t>Un jeu de données publié ne peut pas être supprimé.</a:t>
            </a: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solidFill>
                  <a:srgbClr val="C55B28"/>
                </a:solidFill>
                <a:latin typeface="Arial"/>
                <a:ea typeface="Arial"/>
                <a:cs typeface="Arial"/>
              </a:rPr>
              <a:t>Il peut être « </a:t>
            </a:r>
            <a:r>
              <a:rPr lang="fr-FR" sz="2400" b="1">
                <a:solidFill>
                  <a:srgbClr val="C55B28"/>
                </a:solidFill>
                <a:latin typeface="Arial"/>
                <a:ea typeface="Arial"/>
                <a:cs typeface="Arial"/>
              </a:rPr>
              <a:t>retiré de la diffusion</a:t>
            </a:r>
            <a:r>
              <a:rPr lang="fr-FR" sz="2400">
                <a:solidFill>
                  <a:srgbClr val="C55B28"/>
                </a:solidFill>
                <a:latin typeface="Arial"/>
                <a:ea typeface="Arial"/>
                <a:cs typeface="Arial"/>
              </a:rPr>
              <a:t> ». </a:t>
            </a:r>
            <a:endParaRPr/>
          </a:p>
          <a:p>
            <a:pPr marL="0" indent="0">
              <a:buNone/>
              <a:defRPr/>
            </a:pPr>
            <a:endParaRPr lang="fr-FR">
              <a:solidFill>
                <a:srgbClr val="C55B28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solidFill>
                  <a:srgbClr val="C55B28"/>
                </a:solidFill>
                <a:latin typeface="Arial"/>
                <a:ea typeface="Arial"/>
                <a:cs typeface="Arial"/>
              </a:rPr>
              <a:t>Exemple : </a:t>
            </a:r>
            <a:r>
              <a:rPr lang="fr-FR" sz="2400" u="sng">
                <a:solidFill>
                  <a:srgbClr val="AA0A2F"/>
                </a:solidFill>
                <a:latin typeface="Arial"/>
                <a:ea typeface="Arial"/>
                <a:cs typeface="Arial"/>
                <a:hlinkClick r:id="rId3" tooltip="https://doi.org/10.15454/PNBXPK"/>
              </a:rPr>
              <a:t>https://doi.org/10.15454/PNBXPK</a:t>
            </a: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1797564" y="3594818"/>
            <a:ext cx="2803502" cy="360039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Organigramme : Extraire 10"/>
          <p:cNvSpPr/>
          <p:nvPr/>
        </p:nvSpPr>
        <p:spPr bwMode="auto">
          <a:xfrm>
            <a:off x="8490858" y="2564904"/>
            <a:ext cx="470435" cy="441224"/>
          </a:xfrm>
          <a:prstGeom prst="flowChartExtract">
            <a:avLst/>
          </a:prstGeom>
          <a:solidFill>
            <a:srgbClr val="C55B28"/>
          </a:solidFill>
          <a:ln>
            <a:solidFill>
              <a:srgbClr val="C55B28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180000" numCol="1" spcCol="0" rtlCol="0" fromWordArt="0" anchor="ctr" anchorCtr="0" forceAA="0" compatLnSpc="0"/>
          <a:lstStyle/>
          <a:p>
            <a:pPr algn="ctr">
              <a:defRPr/>
            </a:pPr>
            <a:r>
              <a:rPr lang="fr-FR" sz="2800" b="1">
                <a:solidFill>
                  <a:schemeClr val="bg1"/>
                </a:solidFill>
                <a:latin typeface="Arial"/>
                <a:cs typeface="Arial"/>
              </a:rPr>
              <a:t>!</a:t>
            </a:r>
            <a:endParaRPr lang="fr-FR" sz="2000" b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Image 9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Versions du jeu de données</a:t>
            </a:r>
            <a:endParaRPr/>
          </a:p>
        </p:txBody>
      </p:sp>
      <p:pic>
        <p:nvPicPr>
          <p:cNvPr id="8" name="Espace réservé du contenu 7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830263" y="2694746"/>
            <a:ext cx="5181600" cy="2521021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8238311" y="1779190"/>
            <a:ext cx="3115489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Le DOI redirige vers </a:t>
            </a:r>
            <a:r>
              <a:rPr lang="fr-FR" sz="2400" b="1" u="sng">
                <a:latin typeface="Arial"/>
                <a:cs typeface="Arial"/>
              </a:rPr>
              <a:t>dernière</a:t>
            </a:r>
            <a:r>
              <a:rPr lang="fr-FR" sz="2400">
                <a:latin typeface="Arial"/>
                <a:cs typeface="Arial"/>
              </a:rPr>
              <a:t> version publiée</a:t>
            </a:r>
            <a:endParaRPr/>
          </a:p>
          <a:p>
            <a:pPr marL="0" indent="0">
              <a:buNone/>
              <a:defRPr/>
            </a:pPr>
            <a:endParaRPr lang="fr-FR" sz="2400"/>
          </a:p>
        </p:txBody>
      </p:sp>
      <p:pic>
        <p:nvPicPr>
          <p:cNvPr id="9" name="Image 8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3453" y="4300821"/>
            <a:ext cx="7572746" cy="1278400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453" y="2052312"/>
            <a:ext cx="7492562" cy="1520703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143933" y="6409532"/>
            <a:ext cx="541303" cy="328419"/>
          </a:xfrm>
        </p:spPr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8215366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Lier un jeu de données à une collection</a:t>
            </a:r>
            <a:endParaRPr/>
          </a:p>
        </p:txBody>
      </p:sp>
      <p:sp>
        <p:nvSpPr>
          <p:cNvPr id="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7896199" y="1779190"/>
            <a:ext cx="4071387" cy="435133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defRPr/>
            </a:pP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Seul l’administrateur</a:t>
            </a:r>
            <a:r>
              <a:rPr lang="fr-FR" sz="2400">
                <a:latin typeface="Arial"/>
                <a:cs typeface="Arial"/>
              </a:rPr>
              <a:t> d’une collection peut y lier des jeux de données (publiés)</a:t>
            </a:r>
            <a:endParaRPr/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solidFill>
                  <a:srgbClr val="37635F"/>
                </a:solidFill>
                <a:latin typeface="Arial"/>
                <a:cs typeface="Arial"/>
              </a:rPr>
              <a:t>Apparaît dans Collection cible icône du lien</a:t>
            </a: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Pour supprimer le lien contacter : </a:t>
            </a:r>
            <a:endParaRPr/>
          </a:p>
          <a:p>
            <a:pPr marL="0" indent="0">
              <a:buNone/>
              <a:defRPr/>
            </a:pPr>
            <a:r>
              <a:rPr lang="fr-FR" sz="2100" u="sng">
                <a:latin typeface="Arial"/>
                <a:cs typeface="Arial"/>
              </a:rPr>
              <a:t>support-recherchedatagouv@inrae.fr</a:t>
            </a:r>
            <a:endParaRPr lang="fr-FR" sz="2100">
              <a:latin typeface="Arial"/>
              <a:cs typeface="Arial"/>
            </a:endParaRPr>
          </a:p>
        </p:txBody>
      </p:sp>
      <p:sp>
        <p:nvSpPr>
          <p:cNvPr id="15" name="Rectangle à coins arrondis 8"/>
          <p:cNvSpPr/>
          <p:nvPr/>
        </p:nvSpPr>
        <p:spPr bwMode="auto">
          <a:xfrm>
            <a:off x="6384032" y="3068960"/>
            <a:ext cx="1080120" cy="144016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à coins arrondis 8"/>
          <p:cNvSpPr/>
          <p:nvPr/>
        </p:nvSpPr>
        <p:spPr bwMode="auto">
          <a:xfrm>
            <a:off x="7561201" y="4365104"/>
            <a:ext cx="221167" cy="233075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7" name="Connecteur en arc 16"/>
          <p:cNvCxnSpPr>
            <a:cxnSpLocks/>
            <a:stCxn id="15" idx="2"/>
            <a:endCxn id="16" idx="1"/>
          </p:cNvCxnSpPr>
          <p:nvPr/>
        </p:nvCxnSpPr>
        <p:spPr bwMode="auto">
          <a:xfrm rot="16199998" flipH="1">
            <a:off x="6608312" y="3528754"/>
            <a:ext cx="1268666" cy="637108"/>
          </a:xfrm>
          <a:prstGeom prst="curvedConnector2">
            <a:avLst/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182223" y="4951885"/>
            <a:ext cx="1296063" cy="385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098296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901D6E-CC1E-7AF4-C022-E4FE7658E482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568984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Générer une ébauche de Data Paper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1" y="4783014"/>
            <a:ext cx="4876303" cy="186899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defRPr/>
            </a:pP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Fonctionnalité spécifique à l’entrepôt Recherche Data Gouv</a:t>
            </a:r>
            <a:endParaRPr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2 modèles disponibles</a:t>
            </a:r>
            <a:endParaRPr/>
          </a:p>
          <a:p>
            <a:pPr lvl="1">
              <a:defRPr/>
            </a:pPr>
            <a:r>
              <a:rPr lang="fr-FR" sz="2100" b="0">
                <a:latin typeface="Arial"/>
                <a:cs typeface="Arial"/>
              </a:rPr>
              <a:t>Recherche Data Gouv</a:t>
            </a:r>
            <a:endParaRPr/>
          </a:p>
          <a:p>
            <a:pPr lvl="1">
              <a:defRPr/>
            </a:pPr>
            <a:r>
              <a:rPr lang="fr-FR" sz="2100" b="0">
                <a:latin typeface="Arial"/>
                <a:cs typeface="Arial"/>
              </a:rPr>
              <a:t>Data in Brief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6320" y="1846374"/>
            <a:ext cx="2966098" cy="4509607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11624" y="2132856"/>
            <a:ext cx="5447166" cy="2574012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cxnSp>
        <p:nvCxnSpPr>
          <p:cNvPr id="7" name="Connecteur en arc 6"/>
          <p:cNvCxnSpPr>
            <a:cxnSpLocks/>
            <a:stCxn id="6" idx="3"/>
            <a:endCxn id="5" idx="1"/>
          </p:cNvCxnSpPr>
          <p:nvPr/>
        </p:nvCxnSpPr>
        <p:spPr bwMode="auto">
          <a:xfrm>
            <a:off x="8158790" y="3419862"/>
            <a:ext cx="817530" cy="681316"/>
          </a:xfrm>
          <a:prstGeom prst="curvedConnector3">
            <a:avLst>
              <a:gd name="adj1" fmla="val 50000"/>
            </a:avLst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 bwMode="auto">
          <a:xfrm>
            <a:off x="119335" y="2132855"/>
            <a:ext cx="2520855" cy="155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/>
              <a:t>Depuis la </a:t>
            </a:r>
            <a:r>
              <a:rPr lang="fr-FR" sz="2400" u="sng">
                <a:hlinkClick r:id="rId4" tooltip="https://entrepot.recherche.data.gouv.fr/dataverse/root"/>
              </a:rPr>
              <a:t>page d’accueil de l’entrepôt</a:t>
            </a:r>
            <a:r>
              <a:rPr lang="fr-FR" sz="2400"/>
              <a:t>, bouton :</a:t>
            </a:r>
            <a:endParaRPr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32523" y="3710653"/>
            <a:ext cx="1514475" cy="390525"/>
          </a:xfrm>
          <a:prstGeom prst="rect">
            <a:avLst/>
          </a:prstGeom>
        </p:spPr>
      </p:pic>
      <p:sp>
        <p:nvSpPr>
          <p:cNvPr id="12" name="Rectangle à coins arrondis 9"/>
          <p:cNvSpPr/>
          <p:nvPr/>
        </p:nvSpPr>
        <p:spPr bwMode="auto">
          <a:xfrm flipV="1">
            <a:off x="219304" y="3755385"/>
            <a:ext cx="1390537" cy="301057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4" name="Connecteur en arc 13"/>
          <p:cNvCxnSpPr>
            <a:cxnSpLocks/>
            <a:stCxn id="12" idx="3"/>
            <a:endCxn id="6" idx="1"/>
          </p:cNvCxnSpPr>
          <p:nvPr/>
        </p:nvCxnSpPr>
        <p:spPr bwMode="auto">
          <a:xfrm flipV="1">
            <a:off x="1609841" y="3419862"/>
            <a:ext cx="1101783" cy="486051"/>
          </a:xfrm>
          <a:prstGeom prst="curvedConnector3">
            <a:avLst>
              <a:gd name="adj1" fmla="val 50000"/>
            </a:avLst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lang="fr-FR" cap="small">
                <a:latin typeface="Marianne"/>
              </a:rPr>
              <a:t>Recherche et exploration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Un projet national</a:t>
            </a:r>
            <a:endParaRPr/>
          </a:p>
        </p:txBody>
      </p:sp>
      <p:pic>
        <p:nvPicPr>
          <p:cNvPr id="6" name="Image 1523320264">
            <a:hlinkClick r:id="rId2"/>
          </p:cNvPr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2087589" y="1779588"/>
            <a:ext cx="2666948" cy="4351337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6"/>
          </p:nvPr>
        </p:nvSpPr>
        <p:spPr bwMode="auto">
          <a:xfrm>
            <a:off x="6096000" y="1779189"/>
            <a:ext cx="5257800" cy="445812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fr-FR" sz="2000">
                <a:latin typeface="Arial"/>
                <a:cs typeface="Arial"/>
              </a:rPr>
              <a:t>Créer </a:t>
            </a:r>
            <a:r>
              <a:rPr lang="fr-FR" sz="2000" b="1">
                <a:latin typeface="Arial"/>
                <a:cs typeface="Arial"/>
              </a:rPr>
              <a:t>Recherche Data Gouv</a:t>
            </a:r>
            <a:r>
              <a:rPr lang="fr-FR" sz="2000">
                <a:latin typeface="Arial"/>
                <a:cs typeface="Arial"/>
              </a:rPr>
              <a:t> qui proposera une offre souveraine et certifiée (</a:t>
            </a:r>
            <a:r>
              <a:rPr lang="fr-FR" sz="2000" i="1" u="sng">
                <a:latin typeface="Arial"/>
                <a:cs typeface="Arial"/>
                <a:hlinkClick r:id="rId4" tooltip="https://www.coretrustseal.org/"/>
              </a:rPr>
              <a:t>Core trust seal</a:t>
            </a:r>
            <a:r>
              <a:rPr lang="fr-FR" sz="2000">
                <a:latin typeface="Arial"/>
                <a:cs typeface="Arial"/>
              </a:rPr>
              <a:t>) de dépôt et de signalement des données de recherche ainsi qu’une </a:t>
            </a:r>
            <a:r>
              <a:rPr lang="fr-FR" sz="2000" b="1">
                <a:latin typeface="Arial"/>
                <a:cs typeface="Arial"/>
              </a:rPr>
              <a:t>offre d’accompagnement des chercheurs</a:t>
            </a:r>
            <a:r>
              <a:rPr lang="fr-FR" sz="2000">
                <a:latin typeface="Arial"/>
                <a:cs typeface="Arial"/>
              </a:rPr>
              <a:t>, à travers:</a:t>
            </a:r>
            <a:endParaRPr/>
          </a:p>
          <a:p>
            <a:pPr algn="just">
              <a:defRPr/>
            </a:pPr>
            <a:r>
              <a:rPr lang="fr-FR" sz="2000">
                <a:latin typeface="Arial"/>
                <a:cs typeface="Arial"/>
              </a:rPr>
              <a:t>un réseau territorial d’« </a:t>
            </a:r>
            <a:r>
              <a:rPr lang="fr-FR" sz="2000" b="1">
                <a:latin typeface="Arial"/>
                <a:cs typeface="Arial"/>
              </a:rPr>
              <a:t>ateliers de la donnée</a:t>
            </a:r>
            <a:r>
              <a:rPr lang="fr-FR" sz="2000">
                <a:latin typeface="Arial"/>
                <a:cs typeface="Arial"/>
              </a:rPr>
              <a:t> » labellisés, mobilisant une large palette de compétences et de métiers pour un accompagnement de proximité ;</a:t>
            </a:r>
            <a:endParaRPr/>
          </a:p>
          <a:p>
            <a:pPr algn="just">
              <a:defRPr/>
            </a:pPr>
            <a:r>
              <a:rPr lang="fr-FR" sz="2000">
                <a:latin typeface="Arial"/>
                <a:cs typeface="Arial"/>
              </a:rPr>
              <a:t>des </a:t>
            </a:r>
            <a:r>
              <a:rPr lang="fr-FR" sz="2000" b="1">
                <a:latin typeface="Arial"/>
                <a:cs typeface="Arial"/>
              </a:rPr>
              <a:t>centres de référence thématiques</a:t>
            </a:r>
            <a:r>
              <a:rPr lang="fr-FR" sz="2000">
                <a:latin typeface="Arial"/>
                <a:cs typeface="Arial"/>
              </a:rPr>
              <a:t> qui définissent les pratiques de gestion, de description et d’ouverture des données propres à une discipline ou un domaine de recherche.</a:t>
            </a:r>
            <a:endParaRPr/>
          </a:p>
        </p:txBody>
      </p:sp>
      <p:sp>
        <p:nvSpPr>
          <p:cNvPr id="7" name="Rectangle 983753775"/>
          <p:cNvSpPr/>
          <p:nvPr/>
        </p:nvSpPr>
        <p:spPr bwMode="auto">
          <a:xfrm>
            <a:off x="2423591" y="4797153"/>
            <a:ext cx="1005409" cy="792087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983753775"/>
          <p:cNvSpPr/>
          <p:nvPr/>
        </p:nvSpPr>
        <p:spPr bwMode="auto">
          <a:xfrm>
            <a:off x="6096000" y="1779189"/>
            <a:ext cx="5257800" cy="445812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" name="Connecteur en arc 3"/>
          <p:cNvCxnSpPr>
            <a:cxnSpLocks/>
            <a:stCxn id="7" idx="0"/>
            <a:endCxn id="9" idx="1"/>
          </p:cNvCxnSpPr>
          <p:nvPr/>
        </p:nvCxnSpPr>
        <p:spPr bwMode="auto">
          <a:xfrm rot="16199969">
            <a:off x="4116696" y="2817849"/>
            <a:ext cx="788902" cy="3169704"/>
          </a:xfrm>
          <a:prstGeom prst="curvedConnector2">
            <a:avLst/>
          </a:prstGeom>
          <a:ln w="28575" cap="flat" cmpd="sng" algn="ctr">
            <a:solidFill>
              <a:schemeClr val="accent2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221503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1731C5-EEF2-E66C-1C91-7CDFE5022732}" type="slidenum">
              <a:rPr lang="fr-FR"/>
              <a:t/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Recherche</a:t>
            </a:r>
            <a:endParaRPr/>
          </a:p>
        </p:txBody>
      </p:sp>
      <p:grpSp>
        <p:nvGrpSpPr>
          <p:cNvPr id="14" name="Groupe 13"/>
          <p:cNvGrpSpPr/>
          <p:nvPr/>
        </p:nvGrpSpPr>
        <p:grpSpPr bwMode="auto">
          <a:xfrm>
            <a:off x="821203" y="2009984"/>
            <a:ext cx="6801663" cy="5345409"/>
            <a:chOff x="416543" y="1375285"/>
            <a:chExt cx="6801663" cy="5345409"/>
          </a:xfrm>
        </p:grpSpPr>
        <p:pic>
          <p:nvPicPr>
            <p:cNvPr id="15" name="Image 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57199" y="1445829"/>
              <a:ext cx="6720353" cy="527486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16543" y="1375285"/>
              <a:ext cx="6801663" cy="1362941"/>
            </a:xfrm>
            <a:prstGeom prst="rect">
              <a:avLst/>
            </a:prstGeom>
          </p:spPr>
        </p:pic>
      </p:grpSp>
      <p:sp>
        <p:nvSpPr>
          <p:cNvPr id="17" name="ZoneTexte 5"/>
          <p:cNvSpPr txBox="1"/>
          <p:nvPr/>
        </p:nvSpPr>
        <p:spPr bwMode="auto">
          <a:xfrm>
            <a:off x="530752" y="5266753"/>
            <a:ext cx="331106" cy="3657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1</a:t>
            </a:r>
            <a:endParaRPr>
              <a:solidFill>
                <a:srgbClr val="C55B28"/>
              </a:solidFill>
            </a:endParaRPr>
          </a:p>
        </p:txBody>
      </p:sp>
      <p:sp>
        <p:nvSpPr>
          <p:cNvPr id="18" name="ZoneTexte 6"/>
          <p:cNvSpPr txBox="1"/>
          <p:nvPr/>
        </p:nvSpPr>
        <p:spPr bwMode="auto">
          <a:xfrm>
            <a:off x="4162380" y="5335906"/>
            <a:ext cx="317606" cy="3657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2</a:t>
            </a:r>
            <a:endParaRPr>
              <a:solidFill>
                <a:srgbClr val="C55B28"/>
              </a:solidFill>
            </a:endParaRPr>
          </a:p>
        </p:txBody>
      </p:sp>
      <p:sp>
        <p:nvSpPr>
          <p:cNvPr id="19" name="ZoneTexte 7"/>
          <p:cNvSpPr txBox="1"/>
          <p:nvPr/>
        </p:nvSpPr>
        <p:spPr bwMode="auto">
          <a:xfrm>
            <a:off x="507093" y="6032841"/>
            <a:ext cx="331106" cy="3657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3</a:t>
            </a:r>
            <a:endParaRPr>
              <a:solidFill>
                <a:srgbClr val="C55B28"/>
              </a:solidFill>
            </a:endParaRPr>
          </a:p>
        </p:txBody>
      </p:sp>
      <p:sp>
        <p:nvSpPr>
          <p:cNvPr id="20" name="ZoneTexte 12"/>
          <p:cNvSpPr txBox="1"/>
          <p:nvPr/>
        </p:nvSpPr>
        <p:spPr bwMode="auto">
          <a:xfrm>
            <a:off x="3574782" y="1644859"/>
            <a:ext cx="310087" cy="3657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1</a:t>
            </a:r>
            <a:endParaRPr>
              <a:solidFill>
                <a:srgbClr val="C55B28"/>
              </a:solidFill>
            </a:endParaRPr>
          </a:p>
        </p:txBody>
      </p:sp>
      <p:sp>
        <p:nvSpPr>
          <p:cNvPr id="21" name="Rectangle à coins arrondis 8"/>
          <p:cNvSpPr/>
          <p:nvPr/>
        </p:nvSpPr>
        <p:spPr bwMode="auto">
          <a:xfrm>
            <a:off x="3391742" y="2010654"/>
            <a:ext cx="676168" cy="346597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C55B28"/>
              </a:solidFill>
            </a:endParaRPr>
          </a:p>
        </p:txBody>
      </p:sp>
      <p:sp>
        <p:nvSpPr>
          <p:cNvPr id="22" name="Rectangle à coins arrondis 8"/>
          <p:cNvSpPr/>
          <p:nvPr/>
        </p:nvSpPr>
        <p:spPr bwMode="auto">
          <a:xfrm>
            <a:off x="849272" y="5335905"/>
            <a:ext cx="1751122" cy="277552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C55B28"/>
              </a:solidFill>
            </a:endParaRPr>
          </a:p>
        </p:txBody>
      </p:sp>
      <p:sp>
        <p:nvSpPr>
          <p:cNvPr id="23" name="Rectangle à coins arrondis 8"/>
          <p:cNvSpPr/>
          <p:nvPr/>
        </p:nvSpPr>
        <p:spPr bwMode="auto">
          <a:xfrm>
            <a:off x="3248467" y="5349078"/>
            <a:ext cx="892193" cy="277552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C55B28"/>
              </a:solidFill>
            </a:endParaRPr>
          </a:p>
        </p:txBody>
      </p:sp>
      <p:sp>
        <p:nvSpPr>
          <p:cNvPr id="24" name="Rectangle à coins arrondis 8"/>
          <p:cNvSpPr/>
          <p:nvPr/>
        </p:nvSpPr>
        <p:spPr bwMode="auto">
          <a:xfrm>
            <a:off x="845896" y="5723532"/>
            <a:ext cx="1250443" cy="1111211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C55B28"/>
              </a:solidFill>
            </a:endParaRPr>
          </a:p>
        </p:txBody>
      </p:sp>
      <p:sp>
        <p:nvSpPr>
          <p:cNvPr id="36" name="Espace réservé du contenu 4"/>
          <p:cNvSpPr txBox="1"/>
          <p:nvPr/>
        </p:nvSpPr>
        <p:spPr bwMode="auto">
          <a:xfrm>
            <a:off x="8253964" y="2052311"/>
            <a:ext cx="3113087" cy="3908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latin typeface="Arial"/>
                <a:cs typeface="Arial"/>
              </a:rPr>
              <a:t>Recherche simple</a:t>
            </a:r>
            <a:endParaRPr/>
          </a:p>
          <a:p>
            <a:pPr marL="457200" lvl="1" indent="0">
              <a:buClr>
                <a:srgbClr val="275662"/>
              </a:buClr>
              <a:buFont typeface="Arial"/>
              <a:buNone/>
              <a:defRPr/>
            </a:pPr>
            <a:r>
              <a:rPr lang="fr-FR" sz="2100">
                <a:solidFill>
                  <a:srgbClr val="275662"/>
                </a:solidFill>
                <a:latin typeface="Arial"/>
                <a:cs typeface="Arial"/>
              </a:rPr>
              <a:t>Utiliser les guillemets pour les expressions et les DOIs</a:t>
            </a:r>
            <a:endParaRPr/>
          </a:p>
          <a:p>
            <a:pPr marL="342900" indent="-342900"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latin typeface="Arial"/>
                <a:cs typeface="Arial"/>
              </a:rPr>
              <a:t>Recherche avancée</a:t>
            </a:r>
            <a:endParaRPr/>
          </a:p>
          <a:p>
            <a:pPr marL="342900" indent="-342900">
              <a:lnSpc>
                <a:spcPct val="200000"/>
              </a:lnSpc>
              <a:buClr>
                <a:srgbClr val="C55B28"/>
              </a:buClr>
              <a:buFont typeface="+mj-lt"/>
              <a:buAutoNum type="arabicPeriod"/>
              <a:defRPr/>
            </a:pPr>
            <a:r>
              <a:rPr lang="fr-FR" sz="2400">
                <a:latin typeface="Arial"/>
                <a:cs typeface="Arial"/>
              </a:rPr>
              <a:t>Facettes</a:t>
            </a:r>
            <a:endParaRPr/>
          </a:p>
        </p:txBody>
      </p:sp>
      <p:pic>
        <p:nvPicPr>
          <p:cNvPr id="26" name="Image 25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763674" y="1939332"/>
            <a:ext cx="6963508" cy="5416061"/>
          </a:xfrm>
          <a:prstGeom prst="rect">
            <a:avLst/>
          </a:prstGeom>
          <a:noFill/>
          <a:ln w="28575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9125" y="1779191"/>
            <a:ext cx="7027015" cy="2607392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72090" y="4248322"/>
            <a:ext cx="2770963" cy="2310415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93452696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E7B8B09-85FD-DA7F-E319-67F9A60B31D0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Prévisualisation d’un fichier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idx="16"/>
          </p:nvPr>
        </p:nvSpPr>
        <p:spPr bwMode="auto">
          <a:xfrm>
            <a:off x="7839714" y="1779190"/>
            <a:ext cx="4021109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Certains fichiers peuvent être prévisualisés à partir de la page du fichier ou de la page du jeu de données </a:t>
            </a:r>
            <a:endParaRPr/>
          </a:p>
          <a:p>
            <a:pPr>
              <a:defRPr/>
            </a:pPr>
            <a:r>
              <a:rPr lang="fr-FR" sz="2400" i="1">
                <a:latin typeface="Arial"/>
                <a:cs typeface="Arial"/>
              </a:rPr>
              <a:t>via</a:t>
            </a:r>
            <a:r>
              <a:rPr lang="fr-FR" sz="2400">
                <a:latin typeface="Arial"/>
                <a:cs typeface="Arial"/>
              </a:rPr>
              <a:t> le bouton </a:t>
            </a:r>
            <a:r>
              <a:rPr lang="fr-FR" sz="2400" b="1">
                <a:solidFill>
                  <a:srgbClr val="C55B28"/>
                </a:solidFill>
                <a:latin typeface="Arial"/>
                <a:cs typeface="Arial"/>
              </a:rPr>
              <a:t>Aperçu</a:t>
            </a:r>
            <a:r>
              <a:rPr lang="fr-FR" sz="2400">
                <a:latin typeface="Arial"/>
                <a:cs typeface="Arial"/>
              </a:rPr>
              <a:t> </a:t>
            </a:r>
            <a:endParaRPr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ou le bouton </a:t>
            </a:r>
            <a:br>
              <a:rPr lang="fr-FR" sz="2400">
                <a:latin typeface="Arial"/>
                <a:cs typeface="Arial"/>
              </a:rPr>
            </a:br>
            <a:r>
              <a:rPr lang="fr-FR" sz="2400" b="1">
                <a:solidFill>
                  <a:srgbClr val="C55B28"/>
                </a:solidFill>
                <a:latin typeface="Arial"/>
                <a:cs typeface="Arial"/>
              </a:rPr>
              <a:t>Modalité d’accès/View data</a:t>
            </a:r>
            <a:endParaRPr lang="fr-FR" sz="2400">
              <a:solidFill>
                <a:srgbClr val="C55B28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/>
              <a:t>Impossible si le fichier est en accès restreint</a:t>
            </a:r>
            <a:endParaRPr/>
          </a:p>
        </p:txBody>
      </p:sp>
      <p:sp>
        <p:nvSpPr>
          <p:cNvPr id="9" name="Rectangle à coins arrondis 9"/>
          <p:cNvSpPr/>
          <p:nvPr/>
        </p:nvSpPr>
        <p:spPr bwMode="auto">
          <a:xfrm flipV="1">
            <a:off x="6296711" y="3153771"/>
            <a:ext cx="271801" cy="301057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à coins arrondis 10"/>
          <p:cNvSpPr/>
          <p:nvPr/>
        </p:nvSpPr>
        <p:spPr bwMode="auto">
          <a:xfrm flipV="1">
            <a:off x="6612682" y="3153773"/>
            <a:ext cx="267978" cy="301057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3"/>
          <p:cNvSpPr/>
          <p:nvPr/>
        </p:nvSpPr>
        <p:spPr bwMode="auto">
          <a:xfrm>
            <a:off x="838197" y="4495588"/>
            <a:ext cx="4141638" cy="1981559"/>
          </a:xfrm>
          <a:prstGeom prst="rect">
            <a:avLst/>
          </a:prstGeom>
          <a:solidFill>
            <a:schemeClr val="bg1"/>
          </a:solidFill>
          <a:ln w="28575">
            <a:solidFill>
              <a:srgbClr val="C55B28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>
                <a:solidFill>
                  <a:srgbClr val="00A3A6"/>
                </a:solidFill>
              </a:rPr>
              <a:t>Formats pris en compte :</a:t>
            </a:r>
            <a:endParaRPr sz="1200" b="1" i="0" u="none">
              <a:solidFill>
                <a:srgbClr val="212529"/>
              </a:solidFill>
              <a:latin typeface="Marianne"/>
              <a:ea typeface="Marianne"/>
              <a:cs typeface="Marianne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Texte brut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: fasta, fastq, tab, tsv, txt 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Markdown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: md 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Pages web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: html 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Images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: gif, jpeg, png 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Audio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: ogg, mp3, mpeg, wav 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Vidéo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: mp4, ogg, quicktime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PDF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: pdf 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Archives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: zip </a:t>
            </a:r>
            <a:endParaRPr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1200" b="1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Cahier de laboratoire électronique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b="0" i="0" u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: eln</a:t>
            </a:r>
            <a:endParaRPr sz="1600"/>
          </a:p>
        </p:txBody>
      </p:sp>
      <p:sp>
        <p:nvSpPr>
          <p:cNvPr id="13" name="Rectangle à coins arrondis 8"/>
          <p:cNvSpPr/>
          <p:nvPr/>
        </p:nvSpPr>
        <p:spPr bwMode="auto">
          <a:xfrm flipV="1">
            <a:off x="5159896" y="6144633"/>
            <a:ext cx="576064" cy="236694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solidFill>
              <a:srgbClr val="C55B28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4" name="Image 13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cxnSp>
        <p:nvCxnSpPr>
          <p:cNvPr id="16" name="Connecteur en arc 15"/>
          <p:cNvCxnSpPr>
            <a:cxnSpLocks/>
            <a:stCxn id="10" idx="0"/>
            <a:endCxn id="13" idx="3"/>
          </p:cNvCxnSpPr>
          <p:nvPr/>
        </p:nvCxnSpPr>
        <p:spPr bwMode="auto">
          <a:xfrm rot="5400000">
            <a:off x="4837241" y="4353550"/>
            <a:ext cx="2808150" cy="1010711"/>
          </a:xfrm>
          <a:prstGeom prst="curvedConnector2">
            <a:avLst/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9125" y="1779191"/>
            <a:ext cx="7027015" cy="2607392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72090" y="4248322"/>
            <a:ext cx="2770963" cy="2310415"/>
          </a:xfrm>
          <a:prstGeom prst="rect">
            <a:avLst/>
          </a:prstGeom>
          <a:ln w="28575">
            <a:solidFill>
              <a:srgbClr val="C55B28"/>
            </a:solidFill>
          </a:ln>
        </p:spPr>
      </p:pic>
      <p:sp>
        <p:nvSpPr>
          <p:cNvPr id="121962042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4E5EBD-CE2C-DCBC-9D88-70E6F7C0B80F}" type="slidenum">
              <a:rPr lang="fr-FR"/>
              <a:t/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Exploration de fichiers tabulés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idx="16"/>
          </p:nvPr>
        </p:nvSpPr>
        <p:spPr bwMode="auto">
          <a:xfrm>
            <a:off x="7763607" y="1779190"/>
            <a:ext cx="3648808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	Le fichier doit avoir été bien ingéré</a:t>
            </a:r>
            <a:endParaRPr/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 flipV="1">
            <a:off x="5159896" y="6381326"/>
            <a:ext cx="720080" cy="14401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à coins arrondis 12"/>
          <p:cNvSpPr/>
          <p:nvPr/>
        </p:nvSpPr>
        <p:spPr bwMode="auto">
          <a:xfrm flipV="1">
            <a:off x="6600056" y="3140968"/>
            <a:ext cx="245139" cy="274179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55B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Picture 4" descr="https://i.imgur.com/HmPDCoT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138789" y="2674191"/>
            <a:ext cx="2839830" cy="3291962"/>
          </a:xfrm>
          <a:prstGeom prst="rect">
            <a:avLst/>
          </a:prstGeom>
          <a:noFill/>
          <a:ln w="28575">
            <a:solidFill>
              <a:srgbClr val="C55B28"/>
            </a:solidFill>
          </a:ln>
        </p:spPr>
      </p:pic>
      <p:sp>
        <p:nvSpPr>
          <p:cNvPr id="16" name="Organigramme : Extraire 15"/>
          <p:cNvSpPr/>
          <p:nvPr/>
        </p:nvSpPr>
        <p:spPr bwMode="auto">
          <a:xfrm>
            <a:off x="8138789" y="1732961"/>
            <a:ext cx="452689" cy="439339"/>
          </a:xfrm>
          <a:prstGeom prst="flowChartExtract">
            <a:avLst/>
          </a:prstGeom>
          <a:solidFill>
            <a:srgbClr val="C55B28"/>
          </a:solidFill>
          <a:ln>
            <a:solidFill>
              <a:srgbClr val="C55B28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clip" vert="horz" wrap="square" lIns="91440" tIns="45720" rIns="91440" bIns="180000" numCol="1" spcCol="0" rtlCol="0" fromWordArt="0" anchor="ctr" anchorCtr="0" forceAA="0" compatLnSpc="0"/>
          <a:lstStyle/>
          <a:p>
            <a:pPr algn="ctr">
              <a:defRPr/>
            </a:pPr>
            <a:r>
              <a:rPr lang="fr-FR" sz="2800" b="1">
                <a:solidFill>
                  <a:schemeClr val="bg1"/>
                </a:solidFill>
              </a:rPr>
              <a:t>!</a:t>
            </a:r>
            <a:endParaRPr lang="fr-FR" sz="2000" b="1">
              <a:solidFill>
                <a:schemeClr val="bg1"/>
              </a:solidFill>
            </a:endParaRPr>
          </a:p>
        </p:txBody>
      </p:sp>
      <p:pic>
        <p:nvPicPr>
          <p:cNvPr id="17" name="Image 16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cxnSp>
        <p:nvCxnSpPr>
          <p:cNvPr id="3" name="Connecteur en arc 2"/>
          <p:cNvCxnSpPr>
            <a:cxnSpLocks/>
            <a:stCxn id="13" idx="0"/>
            <a:endCxn id="12" idx="3"/>
          </p:cNvCxnSpPr>
          <p:nvPr/>
        </p:nvCxnSpPr>
        <p:spPr bwMode="auto">
          <a:xfrm rot="5400000">
            <a:off x="4782208" y="4512915"/>
            <a:ext cx="3038187" cy="842650"/>
          </a:xfrm>
          <a:prstGeom prst="curvedConnector2">
            <a:avLst/>
          </a:prstGeom>
          <a:ln w="28575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fr-FR" sz="4800" b="1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r>
              <a:rPr lang="fr-FR" sz="5400" b="1">
                <a:solidFill>
                  <a:schemeClr val="bg1"/>
                </a:solidFill>
                <a:latin typeface="Arial"/>
                <a:cs typeface="Arial"/>
              </a:rPr>
              <a:t>Merci</a:t>
            </a:r>
            <a:endParaRPr/>
          </a:p>
          <a:p>
            <a:pPr marL="0" indent="0" algn="ctr">
              <a:buNone/>
              <a:defRPr/>
            </a:pPr>
            <a:r>
              <a:rPr lang="fr-FR" sz="5400" b="1">
                <a:solidFill>
                  <a:schemeClr val="bg1"/>
                </a:solidFill>
                <a:latin typeface="Arial"/>
                <a:cs typeface="Arial"/>
              </a:rPr>
              <a:t>pour votre écoute</a:t>
            </a:r>
            <a:endParaRPr/>
          </a:p>
        </p:txBody>
      </p:sp>
      <p:sp>
        <p:nvSpPr>
          <p:cNvPr id="86767394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1038A7-758B-D188-6413-C180E141531A}" type="slidenum">
              <a:rPr lang="fr-FR"/>
              <a:t/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age 7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3352" y="3142697"/>
            <a:ext cx="3901778" cy="146316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447392" y="3051466"/>
            <a:ext cx="7841329" cy="477590"/>
          </a:xfrm>
        </p:spPr>
        <p:txBody>
          <a:bodyPr/>
          <a:lstStyle/>
          <a:p>
            <a:pPr>
              <a:defRPr/>
            </a:pPr>
            <a:r>
              <a:rPr lang="fr-FR" sz="2800" i="1">
                <a:latin typeface="Marianne"/>
              </a:rPr>
              <a:t>Classe Virtuelle : Déposer des données</a:t>
            </a:r>
            <a:endParaRPr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440266" y="4275512"/>
            <a:ext cx="6989234" cy="360039"/>
          </a:xfrm>
        </p:spPr>
        <p:txBody>
          <a:bodyPr/>
          <a:lstStyle/>
          <a:p>
            <a:pPr>
              <a:defRPr/>
            </a:pPr>
            <a:r>
              <a:rPr lang="fr-FR" sz="2000" u="sng">
                <a:latin typeface="Arial"/>
                <a:cs typeface="Arial"/>
                <a:hlinkClick r:id="rId4" tooltip="mailto:support-recherchedatagouv@inrae.fr"/>
              </a:rPr>
              <a:t>support-recherchedatagouv@inrae.fr</a:t>
            </a:r>
            <a:endParaRPr lang="fr-FR" sz="2000">
              <a:latin typeface="Arial"/>
              <a:cs typeface="Arial"/>
            </a:endParaRPr>
          </a:p>
        </p:txBody>
      </p:sp>
      <p:pic>
        <p:nvPicPr>
          <p:cNvPr id="7" name="Image 6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024385" y="0"/>
            <a:ext cx="3167615" cy="3167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/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En partenariat avec :</a:t>
            </a:r>
            <a:endParaRPr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Les institutions membres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72121" y="3753766"/>
            <a:ext cx="2764104" cy="2760155"/>
          </a:xfrm>
          <a:prstGeom prst="rect">
            <a:avLst/>
          </a:prstGeom>
        </p:spPr>
      </p:pic>
      <p:pic>
        <p:nvPicPr>
          <p:cNvPr id="8" name="Image 7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31313" y="1428161"/>
            <a:ext cx="2764104" cy="2764104"/>
          </a:xfrm>
          <a:prstGeom prst="rect">
            <a:avLst/>
          </a:prstGeom>
        </p:spPr>
      </p:pic>
      <p:sp>
        <p:nvSpPr>
          <p:cNvPr id="159867461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6AAEFC-6034-4455-3E6C-9B5B3A2435E0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10277477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modules entrepôt et catalogue de données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829733" y="1779190"/>
            <a:ext cx="6442388" cy="45301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2400" b="1">
                <a:latin typeface="Arial"/>
                <a:cs typeface="Arial"/>
              </a:rPr>
              <a:t>Datacenter national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 i="0" u="none" strike="noStrike" cap="none" spc="0">
                <a:solidFill>
                  <a:srgbClr val="275662"/>
                </a:solidFill>
                <a:latin typeface="Arial"/>
                <a:cs typeface="Arial"/>
              </a:rPr>
              <a:t>Ile de France, Toulouse 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 i="0" u="none" strike="noStrike" cap="none" spc="0">
                <a:solidFill>
                  <a:srgbClr val="275662"/>
                </a:solidFill>
                <a:latin typeface="Arial"/>
                <a:cs typeface="Arial"/>
              </a:rPr>
              <a:t>(Sauvegarde à UniStra)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endParaRPr lang="fr-FR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 b="1">
                <a:latin typeface="Arial"/>
                <a:cs typeface="Arial"/>
              </a:rPr>
              <a:t>Calendrier à 3 ans</a:t>
            </a:r>
            <a:r>
              <a:rPr lang="fr-FR" sz="2400">
                <a:latin typeface="Arial"/>
                <a:cs typeface="Arial"/>
              </a:rPr>
              <a:t>, mise en place de Recherche Data Gouv :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Début du projet : mai 2021 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Lancement de l’entrepôt : 8 juillet 2022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2022-2023 : campagne d’alimentation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solidFill>
                  <a:srgbClr val="275662"/>
                </a:solidFill>
                <a:latin typeface="Arial"/>
                <a:cs typeface="Arial"/>
              </a:rPr>
              <a:t>2023-2024 : catalogue des données externes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833724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157D3A-533B-477D-A3D1-A2E809B6FE82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L’entrepôt</a:t>
            </a:r>
            <a:endParaRPr/>
          </a:p>
        </p:txBody>
      </p:sp>
      <p:pic>
        <p:nvPicPr>
          <p:cNvPr id="7" name="Espace réservé du contenu 6">
            <a:hlinkClick r:id="rId2"/>
          </p:cNvPr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395978" y="1190266"/>
            <a:ext cx="4066040" cy="4066040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6"/>
          </p:nvPr>
        </p:nvSpPr>
        <p:spPr bwMode="auto">
          <a:xfrm>
            <a:off x="6096000" y="1779189"/>
            <a:ext cx="5257800" cy="4531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endParaRPr lang="fr-FR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Documenter et partager </a:t>
            </a:r>
            <a:r>
              <a:rPr lang="fr-FR" sz="2400">
                <a:solidFill>
                  <a:schemeClr val="tx1"/>
                </a:solidFill>
                <a:latin typeface="Arial"/>
                <a:cs typeface="Arial"/>
              </a:rPr>
              <a:t>tout type </a:t>
            </a:r>
            <a:r>
              <a:rPr lang="fr-FR" sz="2400">
                <a:latin typeface="Arial"/>
                <a:cs typeface="Arial"/>
              </a:rPr>
              <a:t>de données de recherche ;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Rechercher, découvrir, accéder et réutiliser ;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Toutes fonctionnalités accessibles </a:t>
            </a:r>
            <a:r>
              <a:rPr lang="fr-FR" sz="2400" i="1">
                <a:latin typeface="Arial"/>
                <a:cs typeface="Arial"/>
              </a:rPr>
              <a:t>via</a:t>
            </a:r>
            <a:r>
              <a:rPr lang="fr-FR" sz="2400">
                <a:latin typeface="Arial"/>
                <a:cs typeface="Arial"/>
              </a:rPr>
              <a:t> </a:t>
            </a:r>
            <a:r>
              <a:rPr lang="fr-FR" sz="2400" b="1">
                <a:latin typeface="Arial"/>
                <a:cs typeface="Arial"/>
              </a:rPr>
              <a:t>interface web</a:t>
            </a:r>
            <a:r>
              <a:rPr lang="fr-FR" sz="2400">
                <a:latin typeface="Arial"/>
                <a:cs typeface="Arial"/>
              </a:rPr>
              <a:t> ou </a:t>
            </a:r>
            <a:r>
              <a:rPr lang="fr-FR" sz="2400" b="1">
                <a:latin typeface="Arial"/>
                <a:cs typeface="Arial"/>
              </a:rPr>
              <a:t>API.</a:t>
            </a:r>
            <a:endParaRPr/>
          </a:p>
        </p:txBody>
      </p:sp>
      <p:sp>
        <p:nvSpPr>
          <p:cNvPr id="8" name="ZoneTexte 7"/>
          <p:cNvSpPr txBox="1"/>
          <p:nvPr/>
        </p:nvSpPr>
        <p:spPr bwMode="auto">
          <a:xfrm>
            <a:off x="1457429" y="4846111"/>
            <a:ext cx="3679393" cy="6898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b="1">
                <a:solidFill>
                  <a:schemeClr val="tx2"/>
                </a:solidFill>
                <a:latin typeface="Arial"/>
                <a:cs typeface="Arial"/>
              </a:rPr>
              <a:t>Environnement de production</a:t>
            </a:r>
            <a:endParaRPr b="1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1600" u="sng">
                <a:latin typeface="Arial"/>
                <a:cs typeface="Arial"/>
                <a:hlinkClick r:id="rId4" tooltip="https://entrepot.recherche.data.gouv.fr"/>
              </a:rPr>
              <a:t>https://entrepot.recherche.data.gouv.fr </a:t>
            </a:r>
            <a:endParaRPr lang="fr-FR">
              <a:latin typeface="Arial"/>
              <a:cs typeface="Arial"/>
            </a:endParaRPr>
          </a:p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 bwMode="auto">
          <a:xfrm>
            <a:off x="1457429" y="5535977"/>
            <a:ext cx="34837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tx2"/>
                </a:solidFill>
                <a:latin typeface="Arial"/>
                <a:cs typeface="Arial"/>
              </a:rPr>
              <a:t>Environnement bac-à-sable</a:t>
            </a:r>
            <a:endParaRPr>
              <a:solidFill>
                <a:schemeClr val="tx2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1600" u="sng">
                <a:solidFill>
                  <a:schemeClr val="hlink"/>
                </a:solidFill>
                <a:latin typeface="Arial"/>
                <a:cs typeface="Arial"/>
                <a:hlinkClick r:id="rId5" tooltip="https://demo.recherche.data.gouv.fr"/>
              </a:rPr>
              <a:t>https://demo.recherche.data.gouv.fr</a:t>
            </a:r>
            <a:endParaRPr lang="fr-FR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191620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FC39E7-80F9-4491-AF76-48AAE0C9B579}" type="slidenum">
              <a:rPr lang="fr-FR"/>
              <a:t/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10515600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 Centre de ressources entrepôt-catalogue Recherche Data Gouv</a:t>
            </a:r>
            <a:endParaRPr/>
          </a:p>
        </p:txBody>
      </p:sp>
      <p:pic>
        <p:nvPicPr>
          <p:cNvPr id="7" name="Espace réservé du contenu 5">
            <a:hlinkClick r:id="rId3"/>
          </p:cNvPr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836042" y="3174024"/>
            <a:ext cx="5259958" cy="1553859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6"/>
          </p:nvPr>
        </p:nvSpPr>
        <p:spPr bwMode="auto">
          <a:xfrm>
            <a:off x="6095999" y="1914524"/>
            <a:ext cx="5342467" cy="42160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Accompagnement &amp; Formation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Administration fonctionnelle de l’Entrepôt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Modération de l’Espace Générique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Maintenance du Portail</a:t>
            </a:r>
            <a:endParaRPr/>
          </a:p>
        </p:txBody>
      </p:sp>
      <p:sp>
        <p:nvSpPr>
          <p:cNvPr id="9" name="Rectangle 8"/>
          <p:cNvSpPr/>
          <p:nvPr/>
        </p:nvSpPr>
        <p:spPr bwMode="auto">
          <a:xfrm>
            <a:off x="0" y="5721491"/>
            <a:ext cx="12192214" cy="6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latin typeface="Arial"/>
                <a:cs typeface="Arial"/>
              </a:rPr>
              <a:t>Plus d’info sur </a:t>
            </a:r>
            <a:r>
              <a:rPr lang="fr-FR" b="1">
                <a:solidFill>
                  <a:schemeClr val="accent2"/>
                </a:solidFill>
                <a:latin typeface="Arial"/>
                <a:cs typeface="Arial"/>
              </a:rPr>
              <a:t>les </a:t>
            </a:r>
            <a:r>
              <a:rPr lang="en-US" b="1">
                <a:solidFill>
                  <a:schemeClr val="accent2"/>
                </a:solidFill>
                <a:latin typeface="Arial"/>
                <a:cs typeface="Arial"/>
              </a:rPr>
              <a:t>formations :</a:t>
            </a:r>
            <a:endParaRPr/>
          </a:p>
          <a:p>
            <a:pPr algn="ctr">
              <a:defRPr/>
            </a:pPr>
            <a:r>
              <a:rPr lang="en-US" b="0" u="sng">
                <a:solidFill>
                  <a:schemeClr val="tx1"/>
                </a:solidFill>
                <a:latin typeface="Arial"/>
                <a:cs typeface="Arial"/>
                <a:hlinkClick r:id="rId5" tooltip="https://recherche.data.gouv.fr/fr/page/classes-virtuelles"/>
              </a:rPr>
              <a:t>https://recherche.data.gouv.fr/fr/page/classes-virtuelles</a:t>
            </a:r>
            <a:endParaRPr b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RechercheDataGouv">
  <a:themeElements>
    <a:clrScheme name="Recherche Data Gouv">
      <a:dk1>
        <a:srgbClr val="37635F"/>
      </a:dk1>
      <a:lt1>
        <a:srgbClr val="FFFFFF"/>
      </a:lt1>
      <a:dk2>
        <a:srgbClr val="009081"/>
      </a:dk2>
      <a:lt2>
        <a:srgbClr val="FFFFFF"/>
      </a:lt2>
      <a:accent1>
        <a:srgbClr val="37635F"/>
      </a:accent1>
      <a:accent2>
        <a:srgbClr val="21AB88"/>
      </a:accent2>
      <a:accent3>
        <a:srgbClr val="A5A5A5"/>
      </a:accent3>
      <a:accent4>
        <a:srgbClr val="7F7F7F"/>
      </a:accent4>
      <a:accent5>
        <a:srgbClr val="3F3F3F"/>
      </a:accent5>
      <a:accent6>
        <a:srgbClr val="009081"/>
      </a:accent6>
      <a:hlink>
        <a:srgbClr val="595959"/>
      </a:hlink>
      <a:folHlink>
        <a:srgbClr val="009081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2023-03-05_Recherche-Data-Gouv-generique</Template>
  <TotalTime>0</TotalTime>
  <Words>0</Words>
  <Application>ONLYOFFICE/7.4.1.36</Application>
  <DocSecurity>0</DocSecurity>
  <PresentationFormat>Grand écran</PresentationFormat>
  <Paragraphs>0</Paragraphs>
  <Slides>65</Slides>
  <Notes>65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Manager/>
  <Company>IRSTEA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Damien Sans</dc:creator>
  <cp:keywords/>
  <dc:description/>
  <dc:identifier/>
  <dc:language/>
  <cp:lastModifiedBy>TISSERAND-BEDRI Francoise (francoise.tisserand-bedri@inist.fr)</cp:lastModifiedBy>
  <cp:revision>6</cp:revision>
  <dcterms:created xsi:type="dcterms:W3CDTF">2023-10-06T07:21:26Z</dcterms:created>
  <dcterms:modified xsi:type="dcterms:W3CDTF">2024-04-11T12:51:46Z</dcterms:modified>
  <cp:category/>
  <cp:contentStatus/>
  <cp:version/>
</cp:coreProperties>
</file>