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67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45.xml" ContentType="application/vnd.openxmlformats-officedocument.presentationml.notes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68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1.xml" ContentType="application/vnd.openxmlformats-officedocument.presentationml.slide+xml"/>
  <Override PartName="/ppt/slides/slide59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6.xml" ContentType="application/vnd.openxmlformats-officedocument.presentationml.slide+xml"/>
  <Override PartName="/ppt/slides/slide62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slides/slide42.xml" ContentType="application/vnd.openxmlformats-officedocument.presentationml.slide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7.xml" ContentType="application/vnd.openxmlformats-officedocument.presentationml.slide+xml"/>
  <Override PartName="/ppt/slides/slide57.xml" ContentType="application/vnd.openxmlformats-officedocument.presentationml.slide+xml"/>
  <Override PartName="/ppt/slides/slide44.xml" ContentType="application/vnd.openxmlformats-officedocument.presentationml.slide+xml"/>
  <Override PartName="/ppt/slides/slide6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35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66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1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39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27.xml" ContentType="application/vnd.openxmlformats-officedocument.presentationml.slide+xml"/>
  <Override PartName="/ppt/slides/slide48.xml" ContentType="application/vnd.openxmlformats-officedocument.presentationml.slide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notesSlides/notesSlide4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Slides/notesSlide23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7.xml" ContentType="application/vnd.openxmlformats-officedocument.presentationml.notes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3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41.xml" ContentType="application/vnd.openxmlformats-officedocument.presentationml.slide+xml"/>
  <Override PartName="/ppt/slides/slide16.xml" ContentType="application/vnd.openxmlformats-officedocument.presentationml.slide+xml"/>
  <Override PartName="/ppt/slides/slide60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49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54.xml" ContentType="application/vnd.openxmlformats-officedocument.presentationml.slide+xml"/>
  <Override PartName="/ppt/notesSlides/notesSlide22.xml" ContentType="application/vnd.openxmlformats-officedocument.presentationml.notesSlide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7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95" d="100"/>
          <a:sy n="95" d="100"/>
        </p:scale>
        <p:origin x="178" y="53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notesMaster" Target="notesMasters/notesMaster1.xml"/><Relationship Id="rId73" Type="http://schemas.openxmlformats.org/officeDocument/2006/relationships/presProps" Target="presProps.xml" /><Relationship Id="rId74" Type="http://schemas.openxmlformats.org/officeDocument/2006/relationships/tableStyles" Target="tableStyles.xml" /><Relationship Id="rId75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4289449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5297298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B32BF1-211A-4074-886F-35F392B50741}" type="datetimeFigureOut">
              <a:rPr lang="fr-FR"/>
              <a:t>21/02/2025</a:t>
            </a:fld>
            <a:endParaRPr lang="fr-FR"/>
          </a:p>
        </p:txBody>
      </p:sp>
      <p:sp>
        <p:nvSpPr>
          <p:cNvPr id="68383894" name="Espace réservé de l'image des diapositives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91975298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89106664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50021268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6161BF-B615-4BE6-8907-0E69D61841FD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 ?>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 ?>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 ?>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 ?>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 ?>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 ?>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 ?>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 ?>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 ?>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 ?>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 ?>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 ?>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 ?>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 ?>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 ?>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 ?>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 ?>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 ?>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 ?>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 ?>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 ?>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 ?>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 ?>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 ?>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 ?>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 ?>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 ?>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 ?>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 ?>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 ?>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 ?>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 ?>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 ?>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 ?>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 ?>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 ?>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 ?>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59420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857586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3732146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8A49A4E-0F46-47B3-D4CC-18F61CA3CC52}" type="slidenum">
              <a:rPr/>
              <a:t>1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4571779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</p:spPr>
      </p:sp>
      <p:sp>
        <p:nvSpPr>
          <p:cNvPr id="1839406089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3960059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8FE0590-7312-352E-731B-01B885EE22A6}" type="slidenum">
              <a:rPr lang="fr-FR"/>
              <a:t>10</a:t>
            </a:fld>
            <a:endParaRPr lang="fr-FR"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105883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0486914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5441248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EB19EE8-7ACD-68A4-F4D5-7BE94955BA1F}" type="slidenum">
              <a:rPr/>
              <a:t>11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183989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0288532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3189044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2575180-27EF-7C7F-FACD-C33A5E3391F2}" type="slidenum">
              <a:rPr/>
              <a:t>12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724069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125149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9828269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A815EE6-093C-FD3B-BB69-20FA00FA47E2}" type="slidenum">
              <a:rPr/>
              <a:t>13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036141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4664511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5677328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3CCF741-2F43-96C8-9A1D-AF60EFDED174}" type="slidenum">
              <a:rPr/>
              <a:t>14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1228676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22039894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45355979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15</a:t>
            </a:fld>
            <a:endParaRPr lang="fr-FR"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2844330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35754786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lvl="0">
              <a:spcBef>
                <a:spcPts val="0"/>
              </a:spcBef>
              <a:buNone/>
              <a:defRPr/>
            </a:pPr>
            <a:endParaRPr lang="fr-FR"/>
          </a:p>
          <a:p>
            <a:pPr>
              <a:defRPr/>
            </a:pPr>
            <a:endParaRPr lang="fr-FR"/>
          </a:p>
        </p:txBody>
      </p:sp>
      <p:sp>
        <p:nvSpPr>
          <p:cNvPr id="676282103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16</a:t>
            </a:fld>
            <a:endParaRPr lang="fr-FR"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489302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69741167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3554343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17</a:t>
            </a:fld>
            <a:endParaRPr lang="fr-FR"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661565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811959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0597065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2A5505D-65D3-BDFF-37D7-08958C4E93F4}" type="slidenum">
              <a:rPr/>
              <a:t>18</a:t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741038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5389714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4483240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53067B5-9CDA-9F1E-EECE-A76C9C702C09}" type="slidenum">
              <a:rPr/>
              <a:t>19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6545568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1826050107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0739068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5058247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21181726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498997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20</a:t>
            </a:fld>
            <a:endParaRPr lang="fr-FR"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967449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8463629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6646509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4FA5C9C-DB3A-8085-5945-83C6A3F37F8D}" type="slidenum">
              <a:rPr/>
              <a:t/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293220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296597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1157483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69117F6-07FD-9BAA-8CDA-90258D50866B}" type="slidenum">
              <a:rPr/>
              <a:t>22</a:t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794456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7939482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554030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89D0572-CDEA-56C7-AE07-98FDFF20521F}" type="slidenum">
              <a:rPr/>
              <a:t>23</a:t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187400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1917087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8623260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B6BDE16-D6AC-56F1-18FF-F0A8123FAF24}" type="slidenum">
              <a:rPr/>
              <a:t>24</a:t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471738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8476996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463766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F4324C8-9AC7-5DDE-07D2-3E36560D8211}" type="slidenum">
              <a:rPr/>
              <a:t>25</a:t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936522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8057555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8770614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BF392A1-E05A-AA8B-5C2E-D131EF9AACE0}" type="slidenum">
              <a:rPr/>
              <a:t>26</a:t>
            </a:fld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331232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2188200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889056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E6784C4-D458-D8D6-24AD-6257FCD6A955}" type="slidenum">
              <a:rPr/>
              <a:t>27</a:t>
            </a:fld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464902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1747834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0875639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81EDAB-7674-6B1C-7669-38FF9C02608E}" type="slidenum">
              <a:rPr/>
              <a:t>28</a:t>
            </a:fld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412116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8115365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5992815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6A3E03-782E-73BD-1FC8-24731348AE5F}" type="slidenum">
              <a:rPr/>
              <a:t>29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654776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82756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9763026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AE79FC8-BDD0-BB39-95EF-3212B32FA3B6}" type="slidenum">
              <a:rPr/>
              <a:t>3</a:t>
            </a:fld>
            <a:endParaRPr/>
          </a:p>
        </p:txBody>
      </p:sp>
    </p:spTree>
  </p:cSld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539128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2645375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7481985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A57DF8D-4169-7158-BEF3-4D9B9761A64F}" type="slidenum">
              <a:rPr/>
              <a:t>30</a:t>
            </a:fld>
            <a:endParaRPr/>
          </a:p>
        </p:txBody>
      </p:sp>
    </p:spTree>
  </p:cSld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521424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850179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8176787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583E704-9E84-6F9B-5D5F-1C98CB70B17E}" type="slidenum">
              <a:rPr/>
              <a:t>31</a:t>
            </a:fld>
            <a:endParaRPr/>
          </a:p>
        </p:txBody>
      </p:sp>
    </p:spTree>
  </p:cSld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7233730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77864541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88870121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32</a:t>
            </a:fld>
            <a:endParaRPr lang="fr-FR"/>
          </a:p>
        </p:txBody>
      </p:sp>
    </p:spTree>
  </p:cSld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109000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5172002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3513190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A3AFEA4-4FD1-8D1B-D157-C4D2BA3C0702}" type="slidenum">
              <a:rPr/>
              <a:t>33</a:t>
            </a:fld>
            <a:endParaRPr/>
          </a:p>
        </p:txBody>
      </p:sp>
    </p:spTree>
  </p:cSld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085390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0623575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167066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597477-8054-AEE9-A216-590C1AB463CA}" type="slidenum">
              <a:rPr/>
              <a:t>34</a:t>
            </a:fld>
            <a:endParaRPr/>
          </a:p>
        </p:txBody>
      </p:sp>
    </p:spTree>
  </p:cSld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6068629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8498237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76601543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35</a:t>
            </a:fld>
            <a:endParaRPr lang="fr-FR"/>
          </a:p>
        </p:txBody>
      </p:sp>
    </p:spTree>
  </p:cSld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079625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0480763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0859890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B62755-B362-94AB-1268-8E79688D4469}" type="slidenum">
              <a:rPr/>
              <a:t/>
            </a:fld>
            <a:endParaRPr/>
          </a:p>
        </p:txBody>
      </p:sp>
    </p:spTree>
  </p:cSld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277283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993085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9857132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8117B60-80DD-26C9-67B4-C9F744D8E163}" type="slidenum">
              <a:rPr/>
              <a:t>37</a:t>
            </a:fld>
            <a:endParaRPr/>
          </a:p>
        </p:txBody>
      </p:sp>
    </p:spTree>
  </p:cSld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022739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642146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7915971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05B7B8E-F52A-C397-75CD-20BC7086A046}" type="slidenum">
              <a:rPr/>
              <a:t>38</a:t>
            </a:fld>
            <a:endParaRPr/>
          </a:p>
        </p:txBody>
      </p:sp>
    </p:spTree>
  </p:cSld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70352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976083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2696991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EACEDE2-C3C1-1F09-1BFE-891DAEBC15A9}" type="slidenum">
              <a:rPr/>
              <a:t>39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065871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6522989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4293245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E03EE6C-BEC1-2D55-A2F8-C2F28BDA66CA}" type="slidenum">
              <a:rPr/>
              <a:t>4</a:t>
            </a:fld>
            <a:endParaRPr/>
          </a:p>
        </p:txBody>
      </p:sp>
    </p:spTree>
  </p:cSld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066167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181606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8807523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357F0B-4736-0AD5-C8EE-BBA0F56193DD}" type="slidenum">
              <a:rPr/>
              <a:t>40</a:t>
            </a:fld>
            <a:endParaRPr/>
          </a:p>
        </p:txBody>
      </p:sp>
    </p:spTree>
  </p:cSld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772778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8800396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3218871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3706A20-56FC-241A-335B-2B648B22BCF7}" type="slidenum">
              <a:rPr/>
              <a:t>41</a:t>
            </a:fld>
            <a:endParaRPr/>
          </a:p>
        </p:txBody>
      </p:sp>
    </p:spTree>
  </p:cSld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246770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2658679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89151977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2F06B85-1C14-47F6-A07B-9A897CF0BCAA}" type="slidenum">
              <a:rPr lang="fr-FR"/>
              <a:t>42</a:t>
            </a:fld>
            <a:endParaRPr lang="fr-FR"/>
          </a:p>
        </p:txBody>
      </p:sp>
    </p:spTree>
  </p:cSld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004134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0733135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5198415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B35B404-799E-C825-8094-8C5A558F06B3}" type="slidenum">
              <a:rPr/>
              <a:t>43</a:t>
            </a:fld>
            <a:endParaRPr/>
          </a:p>
        </p:txBody>
      </p:sp>
    </p:spTree>
  </p:cSld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554215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1533323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622759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7CFA4B7-DA3A-89DF-1CC8-AB187D9FE1D5}" type="slidenum">
              <a:rPr/>
              <a:t>44</a:t>
            </a:fld>
            <a:endParaRPr/>
          </a:p>
        </p:txBody>
      </p:sp>
    </p:spTree>
  </p:cSld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616521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7576448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9838718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0483969-0D84-A4D7-7EF2-01741616CFB1}" type="slidenum">
              <a:rPr/>
              <a:t>45</a:t>
            </a:fld>
            <a:endParaRPr/>
          </a:p>
        </p:txBody>
      </p:sp>
    </p:spTree>
  </p:cSld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890294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379957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8265837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638FAA3-691C-C4F4-BD97-990EB7ADD073}" type="slidenum">
              <a:rPr/>
              <a:t>46</a:t>
            </a:fld>
            <a:endParaRPr/>
          </a:p>
        </p:txBody>
      </p:sp>
    </p:spTree>
  </p:cSld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042943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026791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3232298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CEF1EEB-AEFC-D5EC-99D7-28CB5DB336BE}" type="slidenum">
              <a:rPr/>
              <a:t>47</a:t>
            </a:fld>
            <a:endParaRPr/>
          </a:p>
        </p:txBody>
      </p:sp>
    </p:spTree>
  </p:cSld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074300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1582039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0357989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48</a:t>
            </a:fld>
            <a:endParaRPr lang="fr-FR"/>
          </a:p>
        </p:txBody>
      </p:sp>
    </p:spTree>
  </p:cSld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145542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6663150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2875085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ED5822C-0FD5-2446-B03E-56AD669F436F}" type="slidenum">
              <a:rPr/>
              <a:t>49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0081985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47831320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lvl="1">
              <a:defRPr/>
            </a:pPr>
            <a:endParaRPr/>
          </a:p>
          <a:p>
            <a:pPr lvl="1">
              <a:defRPr/>
            </a:pPr>
            <a:endParaRPr lang="fr-FR">
              <a:latin typeface="Arial"/>
              <a:cs typeface="Arial"/>
            </a:endParaRPr>
          </a:p>
          <a:p>
            <a:pPr>
              <a:defRPr/>
            </a:pPr>
            <a:endParaRPr lang="fr-FR"/>
          </a:p>
        </p:txBody>
      </p:sp>
      <p:sp>
        <p:nvSpPr>
          <p:cNvPr id="737690567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3DB0F24-B52F-14F6-F7C8-F97D26C7FD5A}" type="slidenum">
              <a:rPr lang="fr-FR"/>
              <a:t>5</a:t>
            </a:fld>
            <a:endParaRPr lang="fr-FR"/>
          </a:p>
        </p:txBody>
      </p:sp>
    </p:spTree>
  </p:cSld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503988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3679279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5160993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A555B8E-2526-4DD2-1373-D6D260E13B94}" type="slidenum">
              <a:rPr/>
              <a:t>50</a:t>
            </a:fld>
            <a:endParaRPr/>
          </a:p>
        </p:txBody>
      </p:sp>
    </p:spTree>
  </p:cSld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110057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9176985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7115615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31F7B52-F25E-58D6-757B-9937C726B1C8}" type="slidenum">
              <a:rPr/>
              <a:t>51</a:t>
            </a:fld>
            <a:endParaRPr/>
          </a:p>
        </p:txBody>
      </p:sp>
    </p:spTree>
  </p:cSld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856294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80102406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4497532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52</a:t>
            </a:fld>
            <a:endParaRPr lang="fr-FR"/>
          </a:p>
        </p:txBody>
      </p:sp>
    </p:spTree>
  </p:cSld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7730986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79126322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38699893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53</a:t>
            </a:fld>
            <a:endParaRPr lang="fr-FR"/>
          </a:p>
        </p:txBody>
      </p:sp>
    </p:spTree>
  </p:cSld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420804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4718497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99949929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54</a:t>
            </a:fld>
            <a:endParaRPr lang="fr-FR"/>
          </a:p>
        </p:txBody>
      </p:sp>
    </p:spTree>
  </p:cSld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99175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04516422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2703855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55</a:t>
            </a:fld>
            <a:endParaRPr lang="fr-FR"/>
          </a:p>
        </p:txBody>
      </p:sp>
    </p:spTree>
  </p:cSld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8869113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245440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2276092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56</a:t>
            </a:fld>
            <a:endParaRPr lang="fr-FR"/>
          </a:p>
        </p:txBody>
      </p:sp>
    </p:spTree>
  </p:cSld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510010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3555189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496240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FDC1ED-BD52-7B8A-1314-1213A9EEFC67}" type="slidenum">
              <a:rPr/>
              <a:t>57</a:t>
            </a:fld>
            <a:endParaRPr/>
          </a:p>
        </p:txBody>
      </p:sp>
    </p:spTree>
  </p:cSld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846436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460633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8884317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D94A20F-635D-1540-2351-DF8C703D42F6}" type="slidenum">
              <a:rPr/>
              <a:t>58</a:t>
            </a:fld>
            <a:endParaRPr/>
          </a:p>
        </p:txBody>
      </p:sp>
    </p:spTree>
  </p:cSld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077413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6037218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9872957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09EC287-ACB9-6DF1-DC96-7A3926C4F32F}" type="slidenum">
              <a:rPr/>
              <a:t>59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416649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2150640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1626073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68F162-FA60-A42B-B786-05B433EF2077}" type="slidenum">
              <a:rPr/>
              <a:t/>
            </a:fld>
            <a:endParaRPr/>
          </a:p>
        </p:txBody>
      </p:sp>
    </p:spTree>
  </p:cSld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0368598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97859016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2791323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60</a:t>
            </a:fld>
            <a:endParaRPr lang="fr-FR"/>
          </a:p>
        </p:txBody>
      </p:sp>
    </p:spTree>
  </p:cSld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132601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6419439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1872908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2C82DFB-E2A4-F26C-0DDA-F31845CCE93F}" type="slidenum">
              <a:rPr/>
              <a:t>61</a:t>
            </a:fld>
            <a:endParaRPr/>
          </a:p>
        </p:txBody>
      </p:sp>
    </p:spTree>
  </p:cSld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761540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8433106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4397849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780F96D-03F1-C639-0C41-D4BE6F5F3BA0}" type="slidenum">
              <a:rPr/>
              <a:t>62</a:t>
            </a:fld>
            <a:endParaRPr/>
          </a:p>
        </p:txBody>
      </p:sp>
    </p:spTree>
  </p:cSld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313262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3116095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5009655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880158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7759763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4970488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4046613-A92C-7ED4-6AEB-63C0E4140C7D}" type="slidenum">
              <a:rPr/>
              <a:t>64</a:t>
            </a:fld>
            <a:endParaRPr/>
          </a:p>
        </p:txBody>
      </p:sp>
    </p:spTree>
  </p:cSld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311176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32217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6371573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9AB74C1-403B-F5EF-E4BD-5EBDEECFFF3D}" type="slidenum">
              <a:rPr/>
              <a:t/>
            </a:fld>
            <a:endParaRPr/>
          </a:p>
        </p:txBody>
      </p:sp>
    </p:spTree>
  </p:cSld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472735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654059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3526634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EF724B-55AA-B160-B4B6-8DA34D2F5DE2}" type="slidenum">
              <a:rPr/>
              <a:t>65</a:t>
            </a:fld>
            <a:endParaRPr/>
          </a:p>
        </p:txBody>
      </p:sp>
    </p:spTree>
  </p:cSld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831153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9133154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6778779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7B25A6-5B69-2EC3-C69D-25B2C291F5D1}" type="slidenum">
              <a:rPr/>
              <a:t>66</a:t>
            </a:fld>
            <a:endParaRPr/>
          </a:p>
        </p:txBody>
      </p:sp>
    </p:spTree>
  </p:cSld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861537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761306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3775234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8DAFBFB-AB2A-B2F8-47DE-50DD8028EB9B}" type="slidenum">
              <a:rPr/>
              <a:t>67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458026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4224114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1051138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2E506B6-DE97-C5ED-3126-891F5B81C613}" type="slidenum">
              <a:rPr/>
              <a:t>7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698739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085706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0448107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F22F907-D27A-ECE4-0E23-D251EB44C013}" type="slidenum">
              <a:rPr/>
              <a:t>8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0728215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53993000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</p:txBody>
      </p:sp>
      <p:sp>
        <p:nvSpPr>
          <p:cNvPr id="147482293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895FEF0-DFFF-4708-872E-4383DC37A28C}" type="slidenum">
              <a:rPr lang="fr-FR"/>
              <a:t>9</a:t>
            </a:fld>
            <a:endParaRPr lang="fr-FR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5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Titre Présentatio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7592754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451838" y="3165170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NOM DE LA PRÉSENTATION</a:t>
            </a:r>
            <a:endParaRPr/>
          </a:p>
        </p:txBody>
      </p:sp>
      <p:pic>
        <p:nvPicPr>
          <p:cNvPr id="1348192131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51838" y="6461247"/>
            <a:ext cx="592666" cy="208938"/>
          </a:xfrm>
          <a:prstGeom prst="rect">
            <a:avLst/>
          </a:prstGeom>
        </p:spPr>
      </p:pic>
      <p:pic>
        <p:nvPicPr>
          <p:cNvPr id="2147045525" name="Imag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15941" y="6370784"/>
            <a:ext cx="723858" cy="399569"/>
          </a:xfrm>
          <a:prstGeom prst="rect">
            <a:avLst/>
          </a:prstGeom>
        </p:spPr>
      </p:pic>
      <p:pic>
        <p:nvPicPr>
          <p:cNvPr id="1569281832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51838" y="2205678"/>
            <a:ext cx="3196596" cy="789364"/>
          </a:xfrm>
          <a:prstGeom prst="rect">
            <a:avLst/>
          </a:prstGeom>
        </p:spPr>
      </p:pic>
      <p:sp>
        <p:nvSpPr>
          <p:cNvPr id="1969923444" name="Rectangle 6"/>
          <p:cNvSpPr/>
          <p:nvPr/>
        </p:nvSpPr>
        <p:spPr bwMode="auto">
          <a:xfrm>
            <a:off x="0" y="0"/>
            <a:ext cx="4127383" cy="6858000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88168356" name="Graphique 8"/>
          <p:cNvPicPr>
            <a:picLocks noChangeAspect="1"/>
          </p:cNvPicPr>
          <p:nvPr/>
        </p:nvPicPr>
        <p:blipFill>
          <a:blip r:embed="rId5"/>
          <a:srcRect l="25430" t="0" r="0" b="0"/>
          <a:stretch/>
        </p:blipFill>
        <p:spPr bwMode="auto">
          <a:xfrm>
            <a:off x="-1" y="2531465"/>
            <a:ext cx="2583401" cy="3629876"/>
          </a:xfrm>
          <a:prstGeom prst="rect">
            <a:avLst/>
          </a:prstGeom>
        </p:spPr>
      </p:pic>
      <p:pic>
        <p:nvPicPr>
          <p:cNvPr id="1008554045" name="Graphiqu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760671" y="1706382"/>
            <a:ext cx="1049453" cy="730771"/>
          </a:xfrm>
          <a:prstGeom prst="rect">
            <a:avLst/>
          </a:prstGeom>
        </p:spPr>
      </p:pic>
      <p:pic>
        <p:nvPicPr>
          <p:cNvPr id="517960069" name="Graphique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21119" y="6507332"/>
            <a:ext cx="302065" cy="210338"/>
          </a:xfrm>
          <a:prstGeom prst="rect">
            <a:avLst/>
          </a:prstGeom>
        </p:spPr>
      </p:pic>
      <p:pic>
        <p:nvPicPr>
          <p:cNvPr id="104496904" name="Graphique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230971" y="1606858"/>
            <a:ext cx="622920" cy="433760"/>
          </a:xfrm>
          <a:prstGeom prst="rect">
            <a:avLst/>
          </a:prstGeom>
        </p:spPr>
      </p:pic>
      <p:pic>
        <p:nvPicPr>
          <p:cNvPr id="1888343993" name="Graphique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90119" y="5921406"/>
            <a:ext cx="888523" cy="618710"/>
          </a:xfrm>
          <a:prstGeom prst="rect">
            <a:avLst/>
          </a:prstGeom>
        </p:spPr>
      </p:pic>
      <p:pic>
        <p:nvPicPr>
          <p:cNvPr id="771393743" name="Graphique 15"/>
          <p:cNvPicPr>
            <a:picLocks noChangeAspect="1"/>
          </p:cNvPicPr>
          <p:nvPr/>
        </p:nvPicPr>
        <p:blipFill>
          <a:blip r:embed="rId5"/>
          <a:srcRect l="51300" t="0" r="0" b="0"/>
          <a:stretch/>
        </p:blipFill>
        <p:spPr bwMode="auto">
          <a:xfrm rot="10800000">
            <a:off x="2806821" y="0"/>
            <a:ext cx="1303540" cy="2804528"/>
          </a:xfrm>
          <a:prstGeom prst="rect">
            <a:avLst/>
          </a:prstGeom>
        </p:spPr>
      </p:pic>
      <p:pic>
        <p:nvPicPr>
          <p:cNvPr id="1293612328" name="Graphiqu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53561" y="6229748"/>
            <a:ext cx="551961" cy="384349"/>
          </a:xfrm>
          <a:prstGeom prst="rect">
            <a:avLst/>
          </a:prstGeom>
        </p:spPr>
      </p:pic>
      <p:pic>
        <p:nvPicPr>
          <p:cNvPr id="768238196" name="Graphique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02499" y="423425"/>
            <a:ext cx="180578" cy="125743"/>
          </a:xfrm>
          <a:prstGeom prst="rect">
            <a:avLst/>
          </a:prstGeom>
        </p:spPr>
      </p:pic>
      <p:pic>
        <p:nvPicPr>
          <p:cNvPr id="2120958271" name="Graphique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60815" y="177553"/>
            <a:ext cx="404057" cy="2813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iapo Log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644911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pic>
        <p:nvPicPr>
          <p:cNvPr id="2032668282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6600" y="5135795"/>
            <a:ext cx="1020578" cy="1020576"/>
          </a:xfrm>
          <a:prstGeom prst="rect">
            <a:avLst/>
          </a:prstGeom>
        </p:spPr>
      </p:pic>
      <p:pic>
        <p:nvPicPr>
          <p:cNvPr id="1313365770" name="Imag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3334" y="1726221"/>
            <a:ext cx="1020578" cy="1020576"/>
          </a:xfrm>
          <a:prstGeom prst="rect">
            <a:avLst/>
          </a:prstGeom>
        </p:spPr>
      </p:pic>
      <p:pic>
        <p:nvPicPr>
          <p:cNvPr id="1876815974" name="Image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35374" y="5135795"/>
            <a:ext cx="1020578" cy="1020576"/>
          </a:xfrm>
          <a:prstGeom prst="rect">
            <a:avLst/>
          </a:prstGeom>
        </p:spPr>
      </p:pic>
      <p:pic>
        <p:nvPicPr>
          <p:cNvPr id="1314947439" name="Image 2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854370" y="3391886"/>
            <a:ext cx="1020578" cy="1020576"/>
          </a:xfrm>
          <a:prstGeom prst="rect">
            <a:avLst/>
          </a:prstGeom>
        </p:spPr>
      </p:pic>
      <p:pic>
        <p:nvPicPr>
          <p:cNvPr id="1624141573" name="Image 2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149386" y="5135795"/>
            <a:ext cx="1020578" cy="1020576"/>
          </a:xfrm>
          <a:prstGeom prst="rect">
            <a:avLst/>
          </a:prstGeom>
        </p:spPr>
      </p:pic>
      <p:pic>
        <p:nvPicPr>
          <p:cNvPr id="1985010779" name="Image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36600" y="3429005"/>
            <a:ext cx="1020578" cy="1020576"/>
          </a:xfrm>
          <a:prstGeom prst="rect">
            <a:avLst/>
          </a:prstGeom>
        </p:spPr>
      </p:pic>
      <p:pic>
        <p:nvPicPr>
          <p:cNvPr id="1658872072" name="Imag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905160" y="3539650"/>
            <a:ext cx="909933" cy="909931"/>
          </a:xfrm>
          <a:prstGeom prst="rect">
            <a:avLst/>
          </a:prstGeom>
        </p:spPr>
      </p:pic>
      <p:pic>
        <p:nvPicPr>
          <p:cNvPr id="945495141" name="Image 2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130470" y="3324934"/>
            <a:ext cx="1154481" cy="1154479"/>
          </a:xfrm>
          <a:prstGeom prst="rect">
            <a:avLst/>
          </a:prstGeom>
        </p:spPr>
      </p:pic>
      <p:pic>
        <p:nvPicPr>
          <p:cNvPr id="2072010041" name="Image 24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8415527" y="3295051"/>
            <a:ext cx="1252348" cy="1252346"/>
          </a:xfrm>
          <a:prstGeom prst="rect">
            <a:avLst/>
          </a:prstGeom>
        </p:spPr>
      </p:pic>
      <p:pic>
        <p:nvPicPr>
          <p:cNvPr id="1164368612" name="Image 28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6021542" y="3442170"/>
            <a:ext cx="1020578" cy="1020576"/>
          </a:xfrm>
          <a:prstGeom prst="rect">
            <a:avLst/>
          </a:prstGeom>
        </p:spPr>
      </p:pic>
      <p:pic>
        <p:nvPicPr>
          <p:cNvPr id="554464746" name="Image 30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955392" y="5135795"/>
            <a:ext cx="1020578" cy="1020576"/>
          </a:xfrm>
          <a:prstGeom prst="rect">
            <a:avLst/>
          </a:prstGeom>
        </p:spPr>
      </p:pic>
      <p:sp>
        <p:nvSpPr>
          <p:cNvPr id="1568611096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736600" y="2959343"/>
            <a:ext cx="2172451" cy="2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En partenariat avec :</a:t>
            </a:r>
            <a:endParaRPr/>
          </a:p>
        </p:txBody>
      </p:sp>
      <p:sp>
        <p:nvSpPr>
          <p:cNvPr id="1340393775" name="Espace réservé du texte 2"/>
          <p:cNvSpPr>
            <a:spLocks noGrp="1"/>
          </p:cNvSpPr>
          <p:nvPr>
            <p:ph type="body" idx="14" hasCustomPrompt="1"/>
          </p:nvPr>
        </p:nvSpPr>
        <p:spPr bwMode="auto">
          <a:xfrm>
            <a:off x="736599" y="4548305"/>
            <a:ext cx="2172451" cy="2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Texte :</a:t>
            </a:r>
            <a:endParaRPr/>
          </a:p>
        </p:txBody>
      </p:sp>
      <p:sp>
        <p:nvSpPr>
          <p:cNvPr id="24198702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633334" y="1270539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Logos</a:t>
            </a:r>
            <a:endParaRPr/>
          </a:p>
        </p:txBody>
      </p:sp>
      <p:pic>
        <p:nvPicPr>
          <p:cNvPr id="1353496264" name="Image 21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777789760" name="Image 2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4778711" y="3356428"/>
            <a:ext cx="1154481" cy="1154481"/>
          </a:xfrm>
          <a:prstGeom prst="rect">
            <a:avLst/>
          </a:prstGeom>
        </p:spPr>
      </p:pic>
      <p:pic>
        <p:nvPicPr>
          <p:cNvPr id="1191908393" name="Image 5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3932834" y="3556204"/>
            <a:ext cx="757527" cy="7575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isposition personnalisée f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863584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sp>
        <p:nvSpPr>
          <p:cNvPr id="1420105671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47392" y="3165170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NOM DE LA PRÉSENTATION</a:t>
            </a:r>
            <a:endParaRPr/>
          </a:p>
        </p:txBody>
      </p:sp>
      <p:pic>
        <p:nvPicPr>
          <p:cNvPr id="1881498644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2988" y="4619443"/>
            <a:ext cx="592666" cy="208938"/>
          </a:xfrm>
          <a:prstGeom prst="rect">
            <a:avLst/>
          </a:prstGeom>
        </p:spPr>
      </p:pic>
      <p:pic>
        <p:nvPicPr>
          <p:cNvPr id="1791006028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7392" y="4883273"/>
            <a:ext cx="723858" cy="399569"/>
          </a:xfrm>
          <a:prstGeom prst="rect">
            <a:avLst/>
          </a:prstGeom>
        </p:spPr>
      </p:pic>
      <p:pic>
        <p:nvPicPr>
          <p:cNvPr id="494169906" name="Imag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0267" y="2207144"/>
            <a:ext cx="3196596" cy="789364"/>
          </a:xfrm>
          <a:prstGeom prst="rect">
            <a:avLst/>
          </a:prstGeom>
        </p:spPr>
      </p:pic>
      <p:sp>
        <p:nvSpPr>
          <p:cNvPr id="2143169139" name="Espace réservé du texte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0267" y="3845791"/>
            <a:ext cx="5499100" cy="68232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>
              <a:defRPr/>
            </a:pPr>
            <a:r>
              <a:rPr lang="fr-FR"/>
              <a:t>Auteur, fonction, entité</a:t>
            </a:r>
            <a:endParaRPr/>
          </a:p>
          <a:p>
            <a:pPr lvl="0">
              <a:defRPr/>
            </a:pPr>
            <a:r>
              <a:rPr lang="fr-FR"/>
              <a:t>Contact : nomprenom@entite.com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iapo 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950240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pic>
        <p:nvPicPr>
          <p:cNvPr id="1217088610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9271" y="199457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Titre Présentatio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6673164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04772" y="5342936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 cap="small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NOM DE LA PRÉSENTATION</a:t>
            </a:r>
            <a:endParaRPr/>
          </a:p>
        </p:txBody>
      </p:sp>
      <p:pic>
        <p:nvPicPr>
          <p:cNvPr id="1236804039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75230" y="5606766"/>
            <a:ext cx="592666" cy="208938"/>
          </a:xfrm>
          <a:prstGeom prst="rect">
            <a:avLst/>
          </a:prstGeom>
        </p:spPr>
      </p:pic>
      <p:pic>
        <p:nvPicPr>
          <p:cNvPr id="1185597830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09634" y="5870596"/>
            <a:ext cx="723858" cy="399569"/>
          </a:xfrm>
          <a:prstGeom prst="rect">
            <a:avLst/>
          </a:prstGeom>
        </p:spPr>
      </p:pic>
      <p:pic>
        <p:nvPicPr>
          <p:cNvPr id="1516220772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4772" y="4499967"/>
            <a:ext cx="3196596" cy="789364"/>
          </a:xfrm>
          <a:prstGeom prst="rect">
            <a:avLst/>
          </a:prstGeom>
        </p:spPr>
      </p:pic>
      <p:sp>
        <p:nvSpPr>
          <p:cNvPr id="808416422" name="Rectangle 8"/>
          <p:cNvSpPr/>
          <p:nvPr/>
        </p:nvSpPr>
        <p:spPr bwMode="auto">
          <a:xfrm>
            <a:off x="0" y="0"/>
            <a:ext cx="12192000" cy="4167554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  <p:pic>
        <p:nvPicPr>
          <p:cNvPr id="1857798260" name="Graphique 10"/>
          <p:cNvPicPr>
            <a:picLocks noChangeAspect="1"/>
          </p:cNvPicPr>
          <p:nvPr/>
        </p:nvPicPr>
        <p:blipFill>
          <a:blip r:embed="rId5"/>
          <a:srcRect l="25430" t="0" r="0" b="0"/>
          <a:stretch/>
        </p:blipFill>
        <p:spPr bwMode="auto">
          <a:xfrm>
            <a:off x="0" y="377349"/>
            <a:ext cx="2583401" cy="3629876"/>
          </a:xfrm>
          <a:prstGeom prst="rect">
            <a:avLst/>
          </a:prstGeom>
        </p:spPr>
      </p:pic>
      <p:pic>
        <p:nvPicPr>
          <p:cNvPr id="1980319018" name="Graphique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489109" y="2005320"/>
            <a:ext cx="1049453" cy="730771"/>
          </a:xfrm>
          <a:prstGeom prst="rect">
            <a:avLst/>
          </a:prstGeom>
        </p:spPr>
      </p:pic>
      <p:pic>
        <p:nvPicPr>
          <p:cNvPr id="994271456" name="Graphique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542587" y="7237093"/>
            <a:ext cx="302065" cy="210338"/>
          </a:xfrm>
          <a:prstGeom prst="rect">
            <a:avLst/>
          </a:prstGeom>
        </p:spPr>
      </p:pic>
      <p:pic>
        <p:nvPicPr>
          <p:cNvPr id="1238718010" name="Graphique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952440" y="2336619"/>
            <a:ext cx="622920" cy="433760"/>
          </a:xfrm>
          <a:prstGeom prst="rect">
            <a:avLst/>
          </a:prstGeom>
        </p:spPr>
      </p:pic>
      <p:pic>
        <p:nvPicPr>
          <p:cNvPr id="1473313209" name="Graphique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079204" y="1604382"/>
            <a:ext cx="888523" cy="618710"/>
          </a:xfrm>
          <a:prstGeom prst="rect">
            <a:avLst/>
          </a:prstGeom>
        </p:spPr>
      </p:pic>
      <p:pic>
        <p:nvPicPr>
          <p:cNvPr id="1544953634" name="Graphique 15"/>
          <p:cNvPicPr>
            <a:picLocks noChangeAspect="1"/>
          </p:cNvPicPr>
          <p:nvPr/>
        </p:nvPicPr>
        <p:blipFill>
          <a:blip r:embed="rId5"/>
          <a:srcRect l="51300" t="0" r="0" b="0"/>
          <a:stretch/>
        </p:blipFill>
        <p:spPr bwMode="auto">
          <a:xfrm rot="10800000">
            <a:off x="10888460" y="501161"/>
            <a:ext cx="1303540" cy="2804528"/>
          </a:xfrm>
          <a:prstGeom prst="rect">
            <a:avLst/>
          </a:prstGeom>
        </p:spPr>
      </p:pic>
      <p:pic>
        <p:nvPicPr>
          <p:cNvPr id="1123598834" name="Graphiqu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075030" y="6959509"/>
            <a:ext cx="551961" cy="384349"/>
          </a:xfrm>
          <a:prstGeom prst="rect">
            <a:avLst/>
          </a:prstGeom>
        </p:spPr>
      </p:pic>
      <p:pic>
        <p:nvPicPr>
          <p:cNvPr id="957414474" name="Graphique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623967" y="1153186"/>
            <a:ext cx="180578" cy="125743"/>
          </a:xfrm>
          <a:prstGeom prst="rect">
            <a:avLst/>
          </a:prstGeom>
        </p:spPr>
      </p:pic>
      <p:pic>
        <p:nvPicPr>
          <p:cNvPr id="1220711347" name="Graphique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782284" y="907314"/>
            <a:ext cx="404057" cy="281359"/>
          </a:xfrm>
          <a:prstGeom prst="rect">
            <a:avLst/>
          </a:prstGeom>
        </p:spPr>
      </p:pic>
      <p:pic>
        <p:nvPicPr>
          <p:cNvPr id="1621486537" name="Graphique 1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592229" y="2572685"/>
            <a:ext cx="545302" cy="379714"/>
          </a:xfrm>
          <a:prstGeom prst="rect">
            <a:avLst/>
          </a:prstGeom>
        </p:spPr>
      </p:pic>
      <p:pic>
        <p:nvPicPr>
          <p:cNvPr id="774401869" name="Graphique 2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272394" y="465991"/>
            <a:ext cx="384159" cy="2675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iapo_texte+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447615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sp>
        <p:nvSpPr>
          <p:cNvPr id="245802708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1658499407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731784920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234980717" name="Graphiqu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78669" y="1529861"/>
            <a:ext cx="3613708" cy="37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2_Diapo_texte+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241083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sp>
        <p:nvSpPr>
          <p:cNvPr id="1813015555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326165605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915066993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202533665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91842" y="1110573"/>
            <a:ext cx="5721738" cy="4634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1_Diapo_texte+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17477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sp>
        <p:nvSpPr>
          <p:cNvPr id="1322408469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1202869620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1624260301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384545367" name="Graphiqu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58640" y="239460"/>
            <a:ext cx="1581852" cy="1099307"/>
          </a:xfrm>
          <a:prstGeom prst="rect">
            <a:avLst/>
          </a:prstGeom>
        </p:spPr>
      </p:pic>
      <p:pic>
        <p:nvPicPr>
          <p:cNvPr id="1471431259" name="Graphiqu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025838" y="1400010"/>
            <a:ext cx="729478" cy="507960"/>
          </a:xfrm>
          <a:prstGeom prst="rect">
            <a:avLst/>
          </a:prstGeom>
        </p:spPr>
      </p:pic>
      <p:pic>
        <p:nvPicPr>
          <p:cNvPr id="126629212" name="Graphique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557436" y="969268"/>
            <a:ext cx="426479" cy="296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iapositive texte+photo fond gr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8785851" name="Rectangle 1"/>
          <p:cNvSpPr/>
          <p:nvPr/>
        </p:nvSpPr>
        <p:spPr bwMode="auto">
          <a:xfrm>
            <a:off x="1" y="1107828"/>
            <a:ext cx="6807199" cy="507408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bg2"/>
              </a:solidFill>
            </a:endParaRPr>
          </a:p>
        </p:txBody>
      </p:sp>
      <p:sp>
        <p:nvSpPr>
          <p:cNvPr id="198158713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9965266" y="5192712"/>
            <a:ext cx="1388533" cy="2587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8786956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sp>
        <p:nvSpPr>
          <p:cNvPr id="140267440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31862361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200" y="2052310"/>
            <a:ext cx="5384800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cap="small"/>
            </a:lvl2pPr>
            <a:lvl3pPr>
              <a:defRPr cap="small"/>
            </a:lvl3pPr>
            <a:lvl4pPr>
              <a:defRPr cap="small"/>
            </a:lvl4pPr>
            <a:lvl5pPr>
              <a:defRPr cap="small"/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242054010" name="Image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sp>
        <p:nvSpPr>
          <p:cNvPr id="1823695093" name="Rectangle 9"/>
          <p:cNvSpPr/>
          <p:nvPr/>
        </p:nvSpPr>
        <p:spPr bwMode="auto">
          <a:xfrm>
            <a:off x="6814038" y="1107830"/>
            <a:ext cx="5377962" cy="5081954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iapo classiqu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148863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sp>
        <p:nvSpPr>
          <p:cNvPr id="1181901819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729683140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10525125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2028053713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iapo classique fond ve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2904818" name="Rectangle 7"/>
          <p:cNvSpPr/>
          <p:nvPr/>
        </p:nvSpPr>
        <p:spPr bwMode="auto">
          <a:xfrm>
            <a:off x="-8792" y="1143000"/>
            <a:ext cx="12192000" cy="5064369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799692440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829733" y="1779190"/>
            <a:ext cx="10524067" cy="4351338"/>
          </a:xfrm>
          <a:prstGeom prst="rect">
            <a:avLst/>
          </a:prstGeom>
        </p:spPr>
        <p:txBody>
          <a:bodyPr/>
          <a:lstStyle>
            <a:lvl2pPr>
              <a:defRPr cap="small">
                <a:solidFill>
                  <a:schemeClr val="bg1"/>
                </a:solidFill>
                <a:latin typeface="Marianne"/>
              </a:defRPr>
            </a:lvl2pPr>
            <a:lvl3pPr>
              <a:defRPr cap="small">
                <a:solidFill>
                  <a:schemeClr val="bg1"/>
                </a:solidFill>
                <a:latin typeface="Marianne"/>
              </a:defRPr>
            </a:lvl3pPr>
            <a:lvl4pPr>
              <a:defRPr cap="small">
                <a:solidFill>
                  <a:schemeClr val="bg1"/>
                </a:solidFill>
                <a:latin typeface="Marianne"/>
              </a:defRPr>
            </a:lvl4pPr>
            <a:lvl5pPr>
              <a:defRPr cap="small">
                <a:solidFill>
                  <a:schemeClr val="bg1"/>
                </a:solidFill>
                <a:latin typeface="Marianne"/>
              </a:defRPr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7619218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sp>
        <p:nvSpPr>
          <p:cNvPr id="1350285822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838200" y="1188244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pic>
        <p:nvPicPr>
          <p:cNvPr id="2036602736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iapo 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07515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sp>
        <p:nvSpPr>
          <p:cNvPr id="271894200" name="Espace réservé du texte 2"/>
          <p:cNvSpPr>
            <a:spLocks noGrp="1"/>
          </p:cNvSpPr>
          <p:nvPr>
            <p:ph type="body" idx="15" hasCustomPrompt="1"/>
          </p:nvPr>
        </p:nvSpPr>
        <p:spPr bwMode="auto">
          <a:xfrm>
            <a:off x="838198" y="1367836"/>
            <a:ext cx="518160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1021832042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829733" y="1779190"/>
            <a:ext cx="5181601" cy="4351338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80819866" name="Espace réservé du contenu 2"/>
          <p:cNvSpPr>
            <a:spLocks noGrp="1"/>
          </p:cNvSpPr>
          <p:nvPr>
            <p:ph idx="16" hasCustomPrompt="1"/>
          </p:nvPr>
        </p:nvSpPr>
        <p:spPr bwMode="auto">
          <a:xfrm>
            <a:off x="6096000" y="1779190"/>
            <a:ext cx="5257800" cy="4351338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436318466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132529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  <a:p>
            <a:pPr lvl="4">
              <a:defRPr/>
            </a:pPr>
            <a:endParaRPr lang="fr-FR"/>
          </a:p>
        </p:txBody>
      </p:sp>
      <p:sp>
        <p:nvSpPr>
          <p:cNvPr id="40507301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43934" y="6409530"/>
            <a:ext cx="592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pic>
        <p:nvPicPr>
          <p:cNvPr id="20075216" name="Image 13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0035503" y="6397624"/>
            <a:ext cx="258763" cy="258763"/>
          </a:xfrm>
          <a:prstGeom prst="rect">
            <a:avLst/>
          </a:prstGeom>
        </p:spPr>
      </p:pic>
      <p:pic>
        <p:nvPicPr>
          <p:cNvPr id="1373167633" name="Image 15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0365703" y="6397624"/>
            <a:ext cx="293830" cy="258763"/>
          </a:xfrm>
          <a:prstGeom prst="rect">
            <a:avLst/>
          </a:prstGeom>
        </p:spPr>
      </p:pic>
      <p:sp>
        <p:nvSpPr>
          <p:cNvPr id="1815575979" name="Rectangle 16"/>
          <p:cNvSpPr/>
          <p:nvPr/>
        </p:nvSpPr>
        <p:spPr bwMode="auto">
          <a:xfrm>
            <a:off x="10612966" y="6370784"/>
            <a:ext cx="14816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tx2"/>
                </a:solidFill>
              </a:rPr>
              <a:t>@</a:t>
            </a:r>
            <a:r>
              <a:rPr lang="fr-FR" sz="1200">
                <a:solidFill>
                  <a:schemeClr val="tx2"/>
                </a:solidFill>
              </a:rPr>
              <a:t>RechercheDataGv</a:t>
            </a:r>
            <a:endParaRPr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lang="fr-FR" sz="2200" b="0" i="1" u="none" strike="noStrike" baseline="30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 b="1" u="none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 u="sng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 i="1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hyperlink" Target="https://entrepot.recherche.data.gouv.fr/dataverse/root" TargetMode="External"/><Relationship Id="rId8" Type="http://schemas.openxmlformats.org/officeDocument/2006/relationships/image" Target="../media/image2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32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ataverse.org/" TargetMode="External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6.png"/><Relationship Id="rId8" Type="http://schemas.openxmlformats.org/officeDocument/2006/relationships/image" Target="../media/image36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hyperlink" Target="https://entrepot.recherche.data.gouv.fr/dataverse/root" TargetMode="External"/><Relationship Id="rId10" Type="http://schemas.openxmlformats.org/officeDocument/2006/relationships/image" Target="../media/image26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enssib.fr/bibliotheque-numerique/documents/64131-de-l-open-data-a-l-open-research-data-quelles-politiques-pour-les-donnees-de-recherche.pdf" TargetMode="External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6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7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ouvrirlascience.fr/selectionner-un-entrepot-thematique-de-confiance-pour-le-depot-de-donnees-methodologie-et-analyse-de-loffre-existante/" TargetMode="External"/><Relationship Id="rId4" Type="http://schemas.openxmlformats.org/officeDocument/2006/relationships/image" Target="../media/image27.png"/><Relationship Id="rId5" Type="http://schemas.openxmlformats.org/officeDocument/2006/relationships/hyperlink" Target="https://recherche.data.gouv.fr/fr/entrepots" TargetMode="Externa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slide" Target="slide63.xml"/><Relationship Id="rId4" Type="http://schemas.openxmlformats.org/officeDocument/2006/relationships/slide" Target="slide64.xml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recherche.data.gouv.fr/fr/categorie/33/guide/dv-uploader" TargetMode="External"/><Relationship Id="rId4" Type="http://schemas.openxmlformats.org/officeDocument/2006/relationships/hyperlink" Target="https://recherche.data.gouv.fr/fr/page/classes-virtuelles" TargetMode="External"/><Relationship Id="rId5" Type="http://schemas.openxmlformats.org/officeDocument/2006/relationships/hyperlink" Target="https://recherche.data.gouv.fr/fr/categorie/33/guide/recommandations-sur-les-jeux-de-donnees-volumineux" TargetMode="External"/><Relationship Id="rId6" Type="http://schemas.openxmlformats.org/officeDocument/2006/relationships/hyperlink" Target="https://entrepot.recherche.data.gouv.fr/dataverse/root" TargetMode="External"/><Relationship Id="rId7" Type="http://schemas.openxmlformats.org/officeDocument/2006/relationships/image" Target="../media/image26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8.jp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9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50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50.png"/><Relationship Id="rId6" Type="http://schemas.openxmlformats.org/officeDocument/2006/relationships/image" Target="../media/image52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50.png"/><Relationship Id="rId6" Type="http://schemas.openxmlformats.org/officeDocument/2006/relationships/image" Target="../media/image53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50.png"/><Relationship Id="rId6" Type="http://schemas.openxmlformats.org/officeDocument/2006/relationships/image" Target="../media/image5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55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56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7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8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32.pn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1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62.pn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1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hyperlink" Target="https://entrepot.recherche.data.gouv.fr/dataverse/root" TargetMode="External"/><Relationship Id="rId7" Type="http://schemas.openxmlformats.org/officeDocument/2006/relationships/image" Target="../media/image26.pn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1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hyperlink" Target="https://entrepot.recherche.data.gouv.fr/dataverse/root" TargetMode="External"/><Relationship Id="rId7" Type="http://schemas.openxmlformats.org/officeDocument/2006/relationships/image" Target="../media/image26.pn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Relationship Id="rId7" Type="http://schemas.openxmlformats.org/officeDocument/2006/relationships/image" Target="../media/image69.png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recherche.data.gouv.fr/fr/categorie/9/guide/deposer-un-jeu-de-donnees#Cas+des+fichiers+de+donn%C3%A9es+tabul%C3%A9es" TargetMode="External"/><Relationship Id="rId4" Type="http://schemas.openxmlformats.org/officeDocument/2006/relationships/hyperlink" Target="https://recherche.data.gouv.fr/fr/categorie/9/guide/deposer-un-jeu-de-donnees" TargetMode="External"/><Relationship Id="rId5" Type="http://schemas.openxmlformats.org/officeDocument/2006/relationships/hyperlink" Target="https://recherche.data.gouv.fr/fr/categorie/9/guide/avant-de-deposer" TargetMode="External"/><Relationship Id="rId6" Type="http://schemas.openxmlformats.org/officeDocument/2006/relationships/hyperlink" Target="https://entrepot.recherche.data.gouv.fr/dataverse/root" TargetMode="External"/><Relationship Id="rId7" Type="http://schemas.openxmlformats.org/officeDocument/2006/relationships/image" Target="../media/image26.png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hyperlink" Target="https://entrepot.recherche.data.gouv.fr/dataverse/root" TargetMode="External"/><Relationship Id="rId8" Type="http://schemas.openxmlformats.org/officeDocument/2006/relationships/image" Target="../media/image2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78.png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9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80.png"/></Relationships>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73.png"/><Relationship Id="rId6" Type="http://schemas.openxmlformats.org/officeDocument/2006/relationships/hyperlink" Target="https://entrepot.recherche.data.gouv.fr/dataverse/root" TargetMode="External"/><Relationship Id="rId7" Type="http://schemas.openxmlformats.org/officeDocument/2006/relationships/image" Target="../media/image26.png"/><Relationship Id="rId8" Type="http://schemas.openxmlformats.org/officeDocument/2006/relationships/image" Target="../media/image83.png"/></Relationships>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2.png"/><Relationship Id="rId4" Type="http://schemas.openxmlformats.org/officeDocument/2006/relationships/image" Target="../media/image73.png"/><Relationship Id="rId5" Type="http://schemas.openxmlformats.org/officeDocument/2006/relationships/image" Target="../media/image84.png"/><Relationship Id="rId6" Type="http://schemas.openxmlformats.org/officeDocument/2006/relationships/hyperlink" Target="https://entrepot.recherche.data.gouv.fr/dataverse/root" TargetMode="External"/><Relationship Id="rId7" Type="http://schemas.openxmlformats.org/officeDocument/2006/relationships/image" Target="../media/image26.png"/><Relationship Id="rId8" Type="http://schemas.openxmlformats.org/officeDocument/2006/relationships/image" Target="../media/image85.png"/></Relationships>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86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/Relationships>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s://recherche.data.gouv.fr/fr/categorie/9/guide/deposer-un-jeu-de-donnees#8" TargetMode="External"/><Relationship Id="rId4" Type="http://schemas.openxmlformats.org/officeDocument/2006/relationships/image" Target="../media/image86.png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Relationship Id="rId7" Type="http://schemas.openxmlformats.org/officeDocument/2006/relationships/image" Target="../media/image87.png"/><Relationship Id="rId8" Type="http://schemas.openxmlformats.org/officeDocument/2006/relationships/image" Target="../media/image89.png"/></Relationships>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90.png"/><Relationship Id="rId4" Type="http://schemas.openxmlformats.org/officeDocument/2006/relationships/image" Target="../media/image91.jpg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/Relationships>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2.png"/><Relationship Id="rId4" Type="http://schemas.openxmlformats.org/officeDocument/2006/relationships/hyperlink" Target="https://doi.org/10.15454/PNBXPK" TargetMode="External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/Relationships>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93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Relationship Id="rId7" Type="http://schemas.openxmlformats.org/officeDocument/2006/relationships/image" Target="../media/image58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enseignementsup-recherche.gouv.fr/sites/default/files/content_migration/document/MEN_brochure_PNSO_web_1415209.pdf" TargetMode="External"/><Relationship Id="rId4" Type="http://schemas.openxmlformats.org/officeDocument/2006/relationships/image" Target="../media/image29.png"/><Relationship Id="rId5" Type="http://schemas.openxmlformats.org/officeDocument/2006/relationships/hyperlink" Target="https://www.coretrustseal.org/" TargetMode="External"/></Relationships>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Relationship Id="rId7" Type="http://schemas.openxmlformats.org/officeDocument/2006/relationships/hyperlink" Target="https://entrepot.recherche.data.gouv.fr/" TargetMode="External"/><Relationship Id="rId8" Type="http://schemas.openxmlformats.org/officeDocument/2006/relationships/image" Target="../media/image98.png"/></Relationships>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99.png"/><Relationship Id="rId4" Type="http://schemas.openxmlformats.org/officeDocument/2006/relationships/image" Target="../media/image61.png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/Relationships>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/Relationships>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hyperlink" Target="https://entrepot.recherche.data.gouv.fr/dataverse/root" TargetMode="External"/><Relationship Id="rId7" Type="http://schemas.openxmlformats.org/officeDocument/2006/relationships/image" Target="../media/image26.png"/></Relationships>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5.xml"/><Relationship Id="rId3" Type="http://schemas.openxmlformats.org/officeDocument/2006/relationships/hyperlink" Target="https://recherche.data.gouv.fr/fr/entrepots" TargetMode="External"/><Relationship Id="rId4" Type="http://schemas.openxmlformats.org/officeDocument/2006/relationships/hyperlink" Target="https://entrepot.recherche.data.gouv.fr" TargetMode="External"/><Relationship Id="rId5" Type="http://schemas.openxmlformats.org/officeDocument/2006/relationships/hyperlink" Target="https://demo.recherche.data.gouv.fr" TargetMode="External"/><Relationship Id="rId6" Type="http://schemas.openxmlformats.org/officeDocument/2006/relationships/hyperlink" Target="https://recherche.data.gouv.fr/fr/categorie/9/guide/avant-de-deposer" TargetMode="External"/><Relationship Id="rId7" Type="http://schemas.openxmlformats.org/officeDocument/2006/relationships/hyperlink" Target="https://recherche.data.gouv.fr/fr/categorie/9/guide/deposer-un-jeu-de-donnees" TargetMode="External"/><Relationship Id="rId8" Type="http://schemas.openxmlformats.org/officeDocument/2006/relationships/hyperlink" Target="https://recherche.data.gouv.fr/fr/categorie/39/guide/guide-de-saisie-des-metadonnees-generales" TargetMode="External"/><Relationship Id="rId9" Type="http://schemas.openxmlformats.org/officeDocument/2006/relationships/hyperlink" Target="https://recherche.data.gouv.fr/fr/categorie/33/guide/fiche-chrono-depot" TargetMode="External"/><Relationship Id="rId10" Type="http://schemas.openxmlformats.org/officeDocument/2006/relationships/hyperlink" Target="https://recherche.data.gouv.fr/fr/categorie/9/guide/deposer-un-jeu-de-donnees#Cas+des+fichiers+de+donn%C3%A9es+tabul%C3%A9es" TargetMode="External"/><Relationship Id="rId11" Type="http://schemas.openxmlformats.org/officeDocument/2006/relationships/hyperlink" Target="https://recherche.data.gouv.fr/fr/categorie/33/guide/ingestion-de-fichiers-csv" TargetMode="External"/><Relationship Id="rId12" Type="http://schemas.openxmlformats.org/officeDocument/2006/relationships/hyperlink" Target="https://recherche.data.gouv.fr/fr/categorie/33/guide/modele-de-readme" TargetMode="External"/><Relationship Id="rId13" Type="http://schemas.openxmlformats.org/officeDocument/2006/relationships/hyperlink" Target="https://recherche.data.gouv.fr/fr/categorie/33/guide/dv-uploader" TargetMode="External"/><Relationship Id="rId14" Type="http://schemas.openxmlformats.org/officeDocument/2006/relationships/hyperlink" Target="https://doranum.fr/stockage-archivage/comment-nommer-fichiers_10_13143_wgqw-aa59/" TargetMode="External"/><Relationship Id="rId15" Type="http://schemas.openxmlformats.org/officeDocument/2006/relationships/hyperlink" Target="https://doranum.fr/wp-content/uploads/FS2_liste_indicative_formats_V1.pdf" TargetMode="External"/><Relationship Id="rId16" Type="http://schemas.openxmlformats.org/officeDocument/2006/relationships/hyperlink" Target="https://facile.cines.fr/" TargetMode="External"/><Relationship Id="rId17" Type="http://schemas.openxmlformats.org/officeDocument/2006/relationships/hyperlink" Target="https://www.data.gouv.fr/fr/pages/legal/licences/" TargetMode="External"/><Relationship Id="rId18" Type="http://schemas.openxmlformats.org/officeDocument/2006/relationships/hyperlink" Target="https://chooser-beta.creativecommons.org/" TargetMode="External"/><Relationship Id="rId19" Type="http://schemas.openxmlformats.org/officeDocument/2006/relationships/hyperlink" Target="https://www.ouvrirlascience.fr/guide-dapplication-de-la-loi-pour-une-republique-numerique-pour-les-donnees-de-la-recherche/" TargetMode="External"/><Relationship Id="rId20" Type="http://schemas.openxmlformats.org/officeDocument/2006/relationships/hyperlink" Target="https://loterre.istex.fr/fr/" TargetMode="External"/></Relationships>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1.png"/><Relationship Id="rId4" Type="http://schemas.openxmlformats.org/officeDocument/2006/relationships/hyperlink" Target="mailto:support-recherchedatagouv@inrae.fr" TargetMode="External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/Relationships>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8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hyperlink" Target="https://entrepot.recherche.data.gouv.fr/" TargetMode="External"/><Relationship Id="rId6" Type="http://schemas.openxmlformats.org/officeDocument/2006/relationships/hyperlink" Target="https://demo.recherche.data.gouv.fr/" TargetMode="Externa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Relationship Id="rId4" Type="http://schemas.openxmlformats.org/officeDocument/2006/relationships/hyperlink" Target="https://recherche.data.gouv.fr/fr/page/classes-virtuelles" TargetMode="External"/><Relationship Id="rId5" Type="http://schemas.openxmlformats.org/officeDocument/2006/relationships/hyperlink" Target="mailto:support-recherchedatagouv@inrae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1373301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4451838" y="3165169"/>
            <a:ext cx="6866547" cy="911120"/>
          </a:xfrm>
        </p:spPr>
        <p:txBody>
          <a:bodyPr/>
          <a:lstStyle/>
          <a:p>
            <a:pPr>
              <a:defRPr/>
            </a:pPr>
            <a:r>
              <a:rPr lang="fr-FR">
                <a:latin typeface="Marianne"/>
              </a:rPr>
              <a:t>Déposer des données dans l’entrepôt Recherche Data Gouv</a:t>
            </a:r>
            <a:endParaRPr>
              <a:latin typeface="Marianne"/>
            </a:endParaRPr>
          </a:p>
        </p:txBody>
      </p:sp>
      <p:sp>
        <p:nvSpPr>
          <p:cNvPr id="1928277346" name="Rectangle 4"/>
          <p:cNvSpPr/>
          <p:nvPr/>
        </p:nvSpPr>
        <p:spPr bwMode="auto">
          <a:xfrm>
            <a:off x="0" y="0"/>
            <a:ext cx="4127383" cy="6858000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26599763" name="Graphique 3"/>
          <p:cNvPicPr>
            <a:picLocks noChangeAspect="1"/>
          </p:cNvPicPr>
          <p:nvPr/>
        </p:nvPicPr>
        <p:blipFill>
          <a:blip r:embed="rId3"/>
          <a:srcRect l="25430" t="0" r="0" b="0"/>
          <a:stretch/>
        </p:blipFill>
        <p:spPr bwMode="auto">
          <a:xfrm>
            <a:off x="-1" y="2531465"/>
            <a:ext cx="2583401" cy="3629876"/>
          </a:xfrm>
          <a:prstGeom prst="rect">
            <a:avLst/>
          </a:prstGeom>
        </p:spPr>
      </p:pic>
      <p:pic>
        <p:nvPicPr>
          <p:cNvPr id="1246079835" name="Graphiqu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60671" y="1706382"/>
            <a:ext cx="1049453" cy="730771"/>
          </a:xfrm>
          <a:prstGeom prst="rect">
            <a:avLst/>
          </a:prstGeom>
        </p:spPr>
      </p:pic>
      <p:pic>
        <p:nvPicPr>
          <p:cNvPr id="1149112803" name="Graphique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21119" y="6507332"/>
            <a:ext cx="302065" cy="210338"/>
          </a:xfrm>
          <a:prstGeom prst="rect">
            <a:avLst/>
          </a:prstGeom>
        </p:spPr>
      </p:pic>
      <p:pic>
        <p:nvPicPr>
          <p:cNvPr id="688921618" name="Graphique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230971" y="1606858"/>
            <a:ext cx="622920" cy="433760"/>
          </a:xfrm>
          <a:prstGeom prst="rect">
            <a:avLst/>
          </a:prstGeom>
        </p:spPr>
      </p:pic>
      <p:pic>
        <p:nvPicPr>
          <p:cNvPr id="384942132" name="Graphiqu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90119" y="5921406"/>
            <a:ext cx="888523" cy="618710"/>
          </a:xfrm>
          <a:prstGeom prst="rect">
            <a:avLst/>
          </a:prstGeom>
        </p:spPr>
      </p:pic>
      <p:pic>
        <p:nvPicPr>
          <p:cNvPr id="775162674" name="Graphique 9"/>
          <p:cNvPicPr>
            <a:picLocks noChangeAspect="1"/>
          </p:cNvPicPr>
          <p:nvPr/>
        </p:nvPicPr>
        <p:blipFill>
          <a:blip r:embed="rId3"/>
          <a:srcRect l="51300" t="0" r="0" b="0"/>
          <a:stretch/>
        </p:blipFill>
        <p:spPr bwMode="auto">
          <a:xfrm rot="10800000">
            <a:off x="2806821" y="0"/>
            <a:ext cx="1303540" cy="2804528"/>
          </a:xfrm>
          <a:prstGeom prst="rect">
            <a:avLst/>
          </a:prstGeom>
        </p:spPr>
      </p:pic>
      <p:pic>
        <p:nvPicPr>
          <p:cNvPr id="204931902" name="Graphiqu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53561" y="6229748"/>
            <a:ext cx="551961" cy="384349"/>
          </a:xfrm>
          <a:prstGeom prst="rect">
            <a:avLst/>
          </a:prstGeom>
        </p:spPr>
      </p:pic>
      <p:pic>
        <p:nvPicPr>
          <p:cNvPr id="368010898" name="Graphique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02499" y="423425"/>
            <a:ext cx="180578" cy="125743"/>
          </a:xfrm>
          <a:prstGeom prst="rect">
            <a:avLst/>
          </a:prstGeom>
        </p:spPr>
      </p:pic>
      <p:pic>
        <p:nvPicPr>
          <p:cNvPr id="2103378930" name="Graphique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60815" y="177553"/>
            <a:ext cx="404057" cy="281359"/>
          </a:xfrm>
          <a:prstGeom prst="rect">
            <a:avLst/>
          </a:prstGeom>
        </p:spPr>
      </p:pic>
      <p:sp>
        <p:nvSpPr>
          <p:cNvPr id="338690736" name="Rectangle 13"/>
          <p:cNvSpPr/>
          <p:nvPr/>
        </p:nvSpPr>
        <p:spPr bwMode="auto">
          <a:xfrm>
            <a:off x="4517976" y="4346401"/>
            <a:ext cx="2804278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fld id="{719BC187-7722-4473-BE27-730B3D088863}" type="datetime2">
              <a:rPr lang="fr-FR" i="1">
                <a:latin typeface="Arial"/>
                <a:cs typeface="Arial"/>
              </a:rPr>
              <a:t>vendredi 21 février 2025</a:t>
            </a:fld>
            <a:endParaRPr lang="fr-FR" i="1">
              <a:latin typeface="Arial"/>
              <a:cs typeface="Arial"/>
            </a:endParaRPr>
          </a:p>
        </p:txBody>
      </p:sp>
      <p:pic>
        <p:nvPicPr>
          <p:cNvPr id="1913329456" name="Image 14">
            <a:hlinkClick r:id="rId7"/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9024385" y="0"/>
            <a:ext cx="3167615" cy="3167615"/>
          </a:xfrm>
          <a:prstGeom prst="rect">
            <a:avLst/>
          </a:prstGeom>
        </p:spPr>
      </p:pic>
      <p:sp>
        <p:nvSpPr>
          <p:cNvPr id="1520013404" name="ZoneTexte 2"/>
          <p:cNvSpPr txBox="1"/>
          <p:nvPr/>
        </p:nvSpPr>
        <p:spPr bwMode="auto">
          <a:xfrm>
            <a:off x="104872" y="2877280"/>
            <a:ext cx="39176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>
                <a:solidFill>
                  <a:schemeClr val="bg1"/>
                </a:solidFill>
                <a:latin typeface="Arial"/>
                <a:cs typeface="Arial"/>
              </a:rPr>
              <a:t>Bonjour et bienvenue !</a:t>
            </a:r>
            <a:endParaRPr/>
          </a:p>
          <a:p>
            <a:pPr algn="ctr">
              <a:defRPr/>
            </a:pPr>
            <a:endParaRPr lang="fr-FR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fr-FR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Cette classe virtuelle démarrera</a:t>
            </a:r>
            <a:endParaRPr/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à xx h</a:t>
            </a:r>
            <a:endParaRPr/>
          </a:p>
          <a:p>
            <a:pPr algn="ctr">
              <a:defRPr/>
            </a:pPr>
            <a:endParaRPr lang="fr-FR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Le support est téléchargeable ici : </a:t>
            </a:r>
            <a:endParaRPr/>
          </a:p>
        </p:txBody>
      </p:sp>
      <p:sp>
        <p:nvSpPr>
          <p:cNvPr id="1648881070" name="Flèche vers le bas 15"/>
          <p:cNvSpPr/>
          <p:nvPr/>
        </p:nvSpPr>
        <p:spPr bwMode="auto">
          <a:xfrm rot="2266071">
            <a:off x="425073" y="5189253"/>
            <a:ext cx="792087" cy="145569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059233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fld id="{2E3F3008-2E7F-2B37-B210-7142976B6DE2}" type="slidenum">
              <a:rPr lang="fr-FR"/>
              <a:t>10</a:t>
            </a:fld>
            <a:endParaRPr lang="fr-FR"/>
          </a:p>
        </p:txBody>
      </p:sp>
      <p:sp>
        <p:nvSpPr>
          <p:cNvPr id="1535947271" name="Espace réservé du texte 5"/>
          <p:cNvSpPr>
            <a:spLocks noGrp="1"/>
          </p:cNvSpPr>
          <p:nvPr>
            <p:ph type="body" idx="1"/>
          </p:nvPr>
        </p:nvSpPr>
        <p:spPr bwMode="auto">
          <a:xfrm>
            <a:off x="838197" y="1117009"/>
            <a:ext cx="6690272" cy="365123"/>
          </a:xfrm>
          <a:effectLst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75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L’entrepôt : principaux cas d’usage</a:t>
            </a:r>
            <a:endParaRPr/>
          </a:p>
        </p:txBody>
      </p:sp>
      <p:sp>
        <p:nvSpPr>
          <p:cNvPr id="1210618273" name="ZoneTexte 3"/>
          <p:cNvSpPr txBox="1"/>
          <p:nvPr/>
        </p:nvSpPr>
        <p:spPr bwMode="auto">
          <a:xfrm>
            <a:off x="8601557" y="5336155"/>
            <a:ext cx="1904650" cy="215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800" b="1">
                <a:solidFill>
                  <a:schemeClr val="bg1"/>
                </a:solidFill>
                <a:latin typeface="Arial"/>
                <a:cs typeface="Arial"/>
              </a:rPr>
              <a:t>JOUR / MOIS / ANNEE</a:t>
            </a:r>
            <a:endParaRPr/>
          </a:p>
        </p:txBody>
      </p:sp>
      <p:grpSp>
        <p:nvGrpSpPr>
          <p:cNvPr id="1986274254" name="Groupe 6"/>
          <p:cNvGrpSpPr/>
          <p:nvPr/>
        </p:nvGrpSpPr>
        <p:grpSpPr bwMode="auto">
          <a:xfrm>
            <a:off x="7282880" y="3191833"/>
            <a:ext cx="3455574" cy="1567677"/>
            <a:chOff x="6646683" y="4472535"/>
            <a:chExt cx="3672274" cy="2217834"/>
          </a:xfrm>
        </p:grpSpPr>
        <p:sp>
          <p:nvSpPr>
            <p:cNvPr id="635509507" name="Freeform 7"/>
            <p:cNvSpPr/>
            <p:nvPr/>
          </p:nvSpPr>
          <p:spPr bwMode="auto">
            <a:xfrm rot="1090726">
              <a:off x="6646683" y="4472535"/>
              <a:ext cx="3672274" cy="2217834"/>
            </a:xfrm>
            <a:custGeom>
              <a:avLst/>
              <a:gdLst>
                <a:gd name="T0" fmla="*/ 985 w 1153"/>
                <a:gd name="T1" fmla="*/ 114 h 985"/>
                <a:gd name="T2" fmla="*/ 985 w 1153"/>
                <a:gd name="T3" fmla="*/ 114 h 985"/>
                <a:gd name="T4" fmla="*/ 1017 w 1153"/>
                <a:gd name="T5" fmla="*/ 242 h 985"/>
                <a:gd name="T6" fmla="*/ 1073 w 1153"/>
                <a:gd name="T7" fmla="*/ 462 h 985"/>
                <a:gd name="T8" fmla="*/ 1153 w 1153"/>
                <a:gd name="T9" fmla="*/ 763 h 985"/>
                <a:gd name="T10" fmla="*/ 180 w 1153"/>
                <a:gd name="T11" fmla="*/ 985 h 985"/>
                <a:gd name="T12" fmla="*/ 180 w 1153"/>
                <a:gd name="T13" fmla="*/ 985 h 985"/>
                <a:gd name="T14" fmla="*/ 104 w 1153"/>
                <a:gd name="T15" fmla="*/ 693 h 985"/>
                <a:gd name="T16" fmla="*/ 48 w 1153"/>
                <a:gd name="T17" fmla="*/ 478 h 985"/>
                <a:gd name="T18" fmla="*/ 16 w 1153"/>
                <a:gd name="T19" fmla="*/ 348 h 985"/>
                <a:gd name="T20" fmla="*/ 16 w 1153"/>
                <a:gd name="T21" fmla="*/ 348 h 985"/>
                <a:gd name="T22" fmla="*/ 6 w 1153"/>
                <a:gd name="T23" fmla="*/ 296 h 985"/>
                <a:gd name="T24" fmla="*/ 2 w 1153"/>
                <a:gd name="T25" fmla="*/ 252 h 985"/>
                <a:gd name="T26" fmla="*/ 0 w 1153"/>
                <a:gd name="T27" fmla="*/ 210 h 985"/>
                <a:gd name="T28" fmla="*/ 965 w 1153"/>
                <a:gd name="T29" fmla="*/ 0 h 985"/>
                <a:gd name="T30" fmla="*/ 965 w 1153"/>
                <a:gd name="T31" fmla="*/ 0 h 985"/>
                <a:gd name="T32" fmla="*/ 971 w 1153"/>
                <a:gd name="T33" fmla="*/ 36 h 985"/>
                <a:gd name="T34" fmla="*/ 977 w 1153"/>
                <a:gd name="T35" fmla="*/ 72 h 985"/>
                <a:gd name="T36" fmla="*/ 985 w 1153"/>
                <a:gd name="T37" fmla="*/ 114 h 985"/>
                <a:gd name="T38" fmla="*/ 985 w 1153"/>
                <a:gd name="T39" fmla="*/ 114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 fill="norm" stroke="1" extrusionOk="0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rgbClr val="FEE692"/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600">
                <a:ea typeface="ＭＳ Ｐゴシック"/>
              </a:endParaRPr>
            </a:p>
          </p:txBody>
        </p:sp>
        <p:sp>
          <p:nvSpPr>
            <p:cNvPr id="1499569425" name="Rektangel 53"/>
            <p:cNvSpPr>
              <a:spLocks noChangeArrowheads="1"/>
            </p:cNvSpPr>
            <p:nvPr/>
          </p:nvSpPr>
          <p:spPr bwMode="auto">
            <a:xfrm rot="677614">
              <a:off x="7037310" y="4589640"/>
              <a:ext cx="2860690" cy="18723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801687">
                <a:defRPr/>
              </a:pPr>
              <a:r>
                <a:rPr lang="fr-FR" sz="1600">
                  <a:solidFill>
                    <a:srgbClr val="080808"/>
                  </a:solidFill>
                  <a:latin typeface="Arial"/>
                  <a:cs typeface="Arial"/>
                </a:rPr>
                <a:t>Je veux gérer et partager des données collectées/générées par ma structure (unité, département, plateforme…)</a:t>
              </a:r>
              <a:endParaRPr lang="da-DK" sz="1600">
                <a:latin typeface="Arial"/>
                <a:cs typeface="Arial"/>
              </a:endParaRPr>
            </a:p>
          </p:txBody>
        </p:sp>
      </p:grpSp>
      <p:grpSp>
        <p:nvGrpSpPr>
          <p:cNvPr id="2126028984" name="Groupe 7"/>
          <p:cNvGrpSpPr/>
          <p:nvPr/>
        </p:nvGrpSpPr>
        <p:grpSpPr bwMode="auto">
          <a:xfrm>
            <a:off x="7493115" y="1749109"/>
            <a:ext cx="2813292" cy="1426224"/>
            <a:chOff x="5522635" y="1603377"/>
            <a:chExt cx="3735684" cy="1956020"/>
          </a:xfrm>
        </p:grpSpPr>
        <p:sp>
          <p:nvSpPr>
            <p:cNvPr id="1011593119" name="Freeform 7"/>
            <p:cNvSpPr/>
            <p:nvPr/>
          </p:nvSpPr>
          <p:spPr bwMode="auto">
            <a:xfrm rot="398778" flipH="1">
              <a:off x="5522635" y="1603377"/>
              <a:ext cx="3735684" cy="1956020"/>
            </a:xfrm>
            <a:custGeom>
              <a:avLst/>
              <a:gdLst>
                <a:gd name="T0" fmla="*/ 985 w 1153"/>
                <a:gd name="T1" fmla="*/ 114 h 985"/>
                <a:gd name="T2" fmla="*/ 985 w 1153"/>
                <a:gd name="T3" fmla="*/ 114 h 985"/>
                <a:gd name="T4" fmla="*/ 1017 w 1153"/>
                <a:gd name="T5" fmla="*/ 242 h 985"/>
                <a:gd name="T6" fmla="*/ 1073 w 1153"/>
                <a:gd name="T7" fmla="*/ 462 h 985"/>
                <a:gd name="T8" fmla="*/ 1153 w 1153"/>
                <a:gd name="T9" fmla="*/ 763 h 985"/>
                <a:gd name="T10" fmla="*/ 180 w 1153"/>
                <a:gd name="T11" fmla="*/ 985 h 985"/>
                <a:gd name="T12" fmla="*/ 180 w 1153"/>
                <a:gd name="T13" fmla="*/ 985 h 985"/>
                <a:gd name="T14" fmla="*/ 104 w 1153"/>
                <a:gd name="T15" fmla="*/ 693 h 985"/>
                <a:gd name="T16" fmla="*/ 48 w 1153"/>
                <a:gd name="T17" fmla="*/ 478 h 985"/>
                <a:gd name="T18" fmla="*/ 16 w 1153"/>
                <a:gd name="T19" fmla="*/ 348 h 985"/>
                <a:gd name="T20" fmla="*/ 16 w 1153"/>
                <a:gd name="T21" fmla="*/ 348 h 985"/>
                <a:gd name="T22" fmla="*/ 6 w 1153"/>
                <a:gd name="T23" fmla="*/ 296 h 985"/>
                <a:gd name="T24" fmla="*/ 2 w 1153"/>
                <a:gd name="T25" fmla="*/ 252 h 985"/>
                <a:gd name="T26" fmla="*/ 0 w 1153"/>
                <a:gd name="T27" fmla="*/ 210 h 985"/>
                <a:gd name="T28" fmla="*/ 965 w 1153"/>
                <a:gd name="T29" fmla="*/ 0 h 985"/>
                <a:gd name="T30" fmla="*/ 965 w 1153"/>
                <a:gd name="T31" fmla="*/ 0 h 985"/>
                <a:gd name="T32" fmla="*/ 971 w 1153"/>
                <a:gd name="T33" fmla="*/ 36 h 985"/>
                <a:gd name="T34" fmla="*/ 977 w 1153"/>
                <a:gd name="T35" fmla="*/ 72 h 985"/>
                <a:gd name="T36" fmla="*/ 985 w 1153"/>
                <a:gd name="T37" fmla="*/ 114 h 985"/>
                <a:gd name="T38" fmla="*/ 985 w 1153"/>
                <a:gd name="T39" fmla="*/ 114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 fill="norm" stroke="1" extrusionOk="0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600">
                <a:ea typeface="ＭＳ Ｐゴシック"/>
              </a:endParaRPr>
            </a:p>
          </p:txBody>
        </p:sp>
        <p:sp>
          <p:nvSpPr>
            <p:cNvPr id="1482990657" name="Rektangel 53"/>
            <p:cNvSpPr>
              <a:spLocks noChangeArrowheads="1"/>
            </p:cNvSpPr>
            <p:nvPr/>
          </p:nvSpPr>
          <p:spPr bwMode="auto">
            <a:xfrm rot="922277">
              <a:off x="5700205" y="1899929"/>
              <a:ext cx="3525547" cy="11396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801687">
                <a:defRPr/>
              </a:pPr>
              <a:r>
                <a:rPr lang="fr-FR" sz="1600">
                  <a:solidFill>
                    <a:srgbClr val="080808"/>
                  </a:solidFill>
                  <a:latin typeface="Arial"/>
                  <a:cs typeface="Arial"/>
                </a:rPr>
                <a:t>Je publie un article scientifique, l’éditeur me demande les données</a:t>
              </a:r>
              <a:endParaRPr>
                <a:latin typeface="Arial"/>
                <a:cs typeface="Arial"/>
              </a:endParaRPr>
            </a:p>
          </p:txBody>
        </p:sp>
      </p:grpSp>
      <p:grpSp>
        <p:nvGrpSpPr>
          <p:cNvPr id="887576227" name="Groupe 1"/>
          <p:cNvGrpSpPr/>
          <p:nvPr/>
        </p:nvGrpSpPr>
        <p:grpSpPr bwMode="auto">
          <a:xfrm>
            <a:off x="4043589" y="3402911"/>
            <a:ext cx="3187711" cy="1644631"/>
            <a:chOff x="0" y="0"/>
            <a:chExt cx="3187711" cy="1644631"/>
          </a:xfrm>
        </p:grpSpPr>
        <p:sp>
          <p:nvSpPr>
            <p:cNvPr id="1266651944" name="Freeform 7"/>
            <p:cNvSpPr/>
            <p:nvPr/>
          </p:nvSpPr>
          <p:spPr bwMode="auto">
            <a:xfrm rot="575375">
              <a:off x="0" y="0"/>
              <a:ext cx="3187711" cy="1644631"/>
            </a:xfrm>
            <a:custGeom>
              <a:avLst/>
              <a:gdLst>
                <a:gd name="T0" fmla="*/ 985 w 1153"/>
                <a:gd name="T1" fmla="*/ 114 h 985"/>
                <a:gd name="T2" fmla="*/ 985 w 1153"/>
                <a:gd name="T3" fmla="*/ 114 h 985"/>
                <a:gd name="T4" fmla="*/ 1017 w 1153"/>
                <a:gd name="T5" fmla="*/ 242 h 985"/>
                <a:gd name="T6" fmla="*/ 1073 w 1153"/>
                <a:gd name="T7" fmla="*/ 462 h 985"/>
                <a:gd name="T8" fmla="*/ 1153 w 1153"/>
                <a:gd name="T9" fmla="*/ 763 h 985"/>
                <a:gd name="T10" fmla="*/ 180 w 1153"/>
                <a:gd name="T11" fmla="*/ 985 h 985"/>
                <a:gd name="T12" fmla="*/ 180 w 1153"/>
                <a:gd name="T13" fmla="*/ 985 h 985"/>
                <a:gd name="T14" fmla="*/ 104 w 1153"/>
                <a:gd name="T15" fmla="*/ 693 h 985"/>
                <a:gd name="T16" fmla="*/ 48 w 1153"/>
                <a:gd name="T17" fmla="*/ 478 h 985"/>
                <a:gd name="T18" fmla="*/ 16 w 1153"/>
                <a:gd name="T19" fmla="*/ 348 h 985"/>
                <a:gd name="T20" fmla="*/ 16 w 1153"/>
                <a:gd name="T21" fmla="*/ 348 h 985"/>
                <a:gd name="T22" fmla="*/ 6 w 1153"/>
                <a:gd name="T23" fmla="*/ 296 h 985"/>
                <a:gd name="T24" fmla="*/ 2 w 1153"/>
                <a:gd name="T25" fmla="*/ 252 h 985"/>
                <a:gd name="T26" fmla="*/ 0 w 1153"/>
                <a:gd name="T27" fmla="*/ 210 h 985"/>
                <a:gd name="T28" fmla="*/ 965 w 1153"/>
                <a:gd name="T29" fmla="*/ 0 h 985"/>
                <a:gd name="T30" fmla="*/ 965 w 1153"/>
                <a:gd name="T31" fmla="*/ 0 h 985"/>
                <a:gd name="T32" fmla="*/ 971 w 1153"/>
                <a:gd name="T33" fmla="*/ 36 h 985"/>
                <a:gd name="T34" fmla="*/ 977 w 1153"/>
                <a:gd name="T35" fmla="*/ 72 h 985"/>
                <a:gd name="T36" fmla="*/ 985 w 1153"/>
                <a:gd name="T37" fmla="*/ 114 h 985"/>
                <a:gd name="T38" fmla="*/ 985 w 1153"/>
                <a:gd name="T39" fmla="*/ 114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 fill="norm" stroke="1" extrusionOk="0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sz="1600">
                <a:solidFill>
                  <a:schemeClr val="accent5"/>
                </a:solidFill>
                <a:ea typeface="ＭＳ Ｐゴシック"/>
              </a:endParaRPr>
            </a:p>
          </p:txBody>
        </p:sp>
        <p:sp>
          <p:nvSpPr>
            <p:cNvPr id="619793034" name="Rektangel 53"/>
            <p:cNvSpPr>
              <a:spLocks noChangeArrowheads="1"/>
            </p:cNvSpPr>
            <p:nvPr/>
          </p:nvSpPr>
          <p:spPr bwMode="auto">
            <a:xfrm rot="177729">
              <a:off x="266852" y="232292"/>
              <a:ext cx="252317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801687">
                <a:defRPr/>
              </a:pPr>
              <a:r>
                <a:rPr lang="fr-FR" sz="1600">
                  <a:solidFill>
                    <a:srgbClr val="080808"/>
                  </a:solidFill>
                  <a:latin typeface="Arial"/>
                  <a:cs typeface="Arial"/>
                </a:rPr>
                <a:t>Je veux partager des données gérées par un autre système d’information </a:t>
              </a:r>
              <a:endParaRPr>
                <a:latin typeface="Arial"/>
                <a:cs typeface="Arial"/>
              </a:endParaRPr>
            </a:p>
          </p:txBody>
        </p:sp>
      </p:grpSp>
      <p:grpSp>
        <p:nvGrpSpPr>
          <p:cNvPr id="507279379" name="Groupe 10"/>
          <p:cNvGrpSpPr/>
          <p:nvPr/>
        </p:nvGrpSpPr>
        <p:grpSpPr bwMode="auto">
          <a:xfrm>
            <a:off x="1305407" y="3346686"/>
            <a:ext cx="2487476" cy="1268808"/>
            <a:chOff x="604517" y="3366250"/>
            <a:chExt cx="3303042" cy="1740129"/>
          </a:xfrm>
        </p:grpSpPr>
        <p:sp>
          <p:nvSpPr>
            <p:cNvPr id="461394113" name="Freeform 7"/>
            <p:cNvSpPr/>
            <p:nvPr/>
          </p:nvSpPr>
          <p:spPr bwMode="auto">
            <a:xfrm rot="21388457">
              <a:off x="604517" y="3366250"/>
              <a:ext cx="3303042" cy="1740129"/>
            </a:xfrm>
            <a:custGeom>
              <a:avLst/>
              <a:gdLst>
                <a:gd name="T0" fmla="*/ 985 w 1153"/>
                <a:gd name="T1" fmla="*/ 114 h 985"/>
                <a:gd name="T2" fmla="*/ 985 w 1153"/>
                <a:gd name="T3" fmla="*/ 114 h 985"/>
                <a:gd name="T4" fmla="*/ 1017 w 1153"/>
                <a:gd name="T5" fmla="*/ 242 h 985"/>
                <a:gd name="T6" fmla="*/ 1073 w 1153"/>
                <a:gd name="T7" fmla="*/ 462 h 985"/>
                <a:gd name="T8" fmla="*/ 1153 w 1153"/>
                <a:gd name="T9" fmla="*/ 763 h 985"/>
                <a:gd name="T10" fmla="*/ 180 w 1153"/>
                <a:gd name="T11" fmla="*/ 985 h 985"/>
                <a:gd name="T12" fmla="*/ 180 w 1153"/>
                <a:gd name="T13" fmla="*/ 985 h 985"/>
                <a:gd name="T14" fmla="*/ 104 w 1153"/>
                <a:gd name="T15" fmla="*/ 693 h 985"/>
                <a:gd name="T16" fmla="*/ 48 w 1153"/>
                <a:gd name="T17" fmla="*/ 478 h 985"/>
                <a:gd name="T18" fmla="*/ 16 w 1153"/>
                <a:gd name="T19" fmla="*/ 348 h 985"/>
                <a:gd name="T20" fmla="*/ 16 w 1153"/>
                <a:gd name="T21" fmla="*/ 348 h 985"/>
                <a:gd name="T22" fmla="*/ 6 w 1153"/>
                <a:gd name="T23" fmla="*/ 296 h 985"/>
                <a:gd name="T24" fmla="*/ 2 w 1153"/>
                <a:gd name="T25" fmla="*/ 252 h 985"/>
                <a:gd name="T26" fmla="*/ 0 w 1153"/>
                <a:gd name="T27" fmla="*/ 210 h 985"/>
                <a:gd name="T28" fmla="*/ 965 w 1153"/>
                <a:gd name="T29" fmla="*/ 0 h 985"/>
                <a:gd name="T30" fmla="*/ 965 w 1153"/>
                <a:gd name="T31" fmla="*/ 0 h 985"/>
                <a:gd name="T32" fmla="*/ 971 w 1153"/>
                <a:gd name="T33" fmla="*/ 36 h 985"/>
                <a:gd name="T34" fmla="*/ 977 w 1153"/>
                <a:gd name="T35" fmla="*/ 72 h 985"/>
                <a:gd name="T36" fmla="*/ 985 w 1153"/>
                <a:gd name="T37" fmla="*/ 114 h 985"/>
                <a:gd name="T38" fmla="*/ 985 w 1153"/>
                <a:gd name="T39" fmla="*/ 114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 fill="norm" stroke="1" extrusionOk="0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rgbClr val="B0FAA4"/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600">
                <a:ea typeface="ＭＳ Ｐゴシック"/>
              </a:endParaRPr>
            </a:p>
          </p:txBody>
        </p:sp>
        <p:sp>
          <p:nvSpPr>
            <p:cNvPr id="47844381" name="Rektangel 53"/>
            <p:cNvSpPr>
              <a:spLocks noChangeArrowheads="1"/>
            </p:cNvSpPr>
            <p:nvPr/>
          </p:nvSpPr>
          <p:spPr bwMode="auto">
            <a:xfrm rot="20991258">
              <a:off x="1077687" y="3620734"/>
              <a:ext cx="2666472" cy="11396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801687">
                <a:defRPr/>
              </a:pPr>
              <a:r>
                <a:rPr lang="fr-FR" sz="1600">
                  <a:solidFill>
                    <a:srgbClr val="080808"/>
                  </a:solidFill>
                  <a:latin typeface="Arial"/>
                  <a:cs typeface="Arial"/>
                </a:rPr>
                <a:t>Je recherche des données sur un sujet spécifique</a:t>
              </a:r>
              <a:endParaRPr>
                <a:latin typeface="Arial"/>
                <a:cs typeface="Arial"/>
              </a:endParaRPr>
            </a:p>
          </p:txBody>
        </p:sp>
      </p:grpSp>
      <p:grpSp>
        <p:nvGrpSpPr>
          <p:cNvPr id="1062114531" name="Group 15"/>
          <p:cNvGrpSpPr/>
          <p:nvPr/>
        </p:nvGrpSpPr>
        <p:grpSpPr bwMode="auto">
          <a:xfrm>
            <a:off x="1593439" y="1685515"/>
            <a:ext cx="2631035" cy="1417811"/>
            <a:chOff x="-250380" y="545564"/>
            <a:chExt cx="2181270" cy="1944483"/>
          </a:xfrm>
        </p:grpSpPr>
        <p:sp>
          <p:nvSpPr>
            <p:cNvPr id="1838339757" name="Freeform 7"/>
            <p:cNvSpPr/>
            <p:nvPr/>
          </p:nvSpPr>
          <p:spPr bwMode="auto">
            <a:xfrm rot="21105117">
              <a:off x="-250380" y="545564"/>
              <a:ext cx="2181270" cy="1944483"/>
            </a:xfrm>
            <a:custGeom>
              <a:avLst/>
              <a:gdLst>
                <a:gd name="T0" fmla="*/ 985 w 1153"/>
                <a:gd name="T1" fmla="*/ 114 h 985"/>
                <a:gd name="T2" fmla="*/ 985 w 1153"/>
                <a:gd name="T3" fmla="*/ 114 h 985"/>
                <a:gd name="T4" fmla="*/ 1017 w 1153"/>
                <a:gd name="T5" fmla="*/ 242 h 985"/>
                <a:gd name="T6" fmla="*/ 1073 w 1153"/>
                <a:gd name="T7" fmla="*/ 462 h 985"/>
                <a:gd name="T8" fmla="*/ 1153 w 1153"/>
                <a:gd name="T9" fmla="*/ 763 h 985"/>
                <a:gd name="T10" fmla="*/ 180 w 1153"/>
                <a:gd name="T11" fmla="*/ 985 h 985"/>
                <a:gd name="T12" fmla="*/ 180 w 1153"/>
                <a:gd name="T13" fmla="*/ 985 h 985"/>
                <a:gd name="T14" fmla="*/ 104 w 1153"/>
                <a:gd name="T15" fmla="*/ 693 h 985"/>
                <a:gd name="T16" fmla="*/ 48 w 1153"/>
                <a:gd name="T17" fmla="*/ 478 h 985"/>
                <a:gd name="T18" fmla="*/ 16 w 1153"/>
                <a:gd name="T19" fmla="*/ 348 h 985"/>
                <a:gd name="T20" fmla="*/ 16 w 1153"/>
                <a:gd name="T21" fmla="*/ 348 h 985"/>
                <a:gd name="T22" fmla="*/ 6 w 1153"/>
                <a:gd name="T23" fmla="*/ 296 h 985"/>
                <a:gd name="T24" fmla="*/ 2 w 1153"/>
                <a:gd name="T25" fmla="*/ 252 h 985"/>
                <a:gd name="T26" fmla="*/ 0 w 1153"/>
                <a:gd name="T27" fmla="*/ 210 h 985"/>
                <a:gd name="T28" fmla="*/ 965 w 1153"/>
                <a:gd name="T29" fmla="*/ 0 h 985"/>
                <a:gd name="T30" fmla="*/ 965 w 1153"/>
                <a:gd name="T31" fmla="*/ 0 h 985"/>
                <a:gd name="T32" fmla="*/ 971 w 1153"/>
                <a:gd name="T33" fmla="*/ 36 h 985"/>
                <a:gd name="T34" fmla="*/ 977 w 1153"/>
                <a:gd name="T35" fmla="*/ 72 h 985"/>
                <a:gd name="T36" fmla="*/ 985 w 1153"/>
                <a:gd name="T37" fmla="*/ 114 h 985"/>
                <a:gd name="T38" fmla="*/ 985 w 1153"/>
                <a:gd name="T39" fmla="*/ 114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 fill="norm" stroke="1" extrusionOk="0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rgbClr val="FEE692"/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600">
                <a:ea typeface="ＭＳ Ｐゴシック"/>
              </a:endParaRPr>
            </a:p>
          </p:txBody>
        </p:sp>
        <p:sp>
          <p:nvSpPr>
            <p:cNvPr id="1489001732" name="Rektangel 53"/>
            <p:cNvSpPr>
              <a:spLocks noChangeArrowheads="1"/>
            </p:cNvSpPr>
            <p:nvPr/>
          </p:nvSpPr>
          <p:spPr bwMode="auto">
            <a:xfrm rot="20611522">
              <a:off x="11741" y="740345"/>
              <a:ext cx="1708934" cy="14773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801687">
                <a:defRPr/>
              </a:pPr>
              <a:r>
                <a:rPr lang="fr-FR" sz="1600">
                  <a:solidFill>
                    <a:srgbClr val="080808"/>
                  </a:solidFill>
                  <a:latin typeface="Arial"/>
                  <a:cs typeface="Arial"/>
                </a:rPr>
                <a:t>Je monte un projet européen ou ANR avec des partenaires externes</a:t>
              </a:r>
              <a:endParaRPr lang="da-DK" sz="1600">
                <a:latin typeface="Arial"/>
                <a:cs typeface="Arial"/>
              </a:endParaRPr>
            </a:p>
          </p:txBody>
        </p:sp>
      </p:grpSp>
      <p:grpSp>
        <p:nvGrpSpPr>
          <p:cNvPr id="1296864445" name="Group 20"/>
          <p:cNvGrpSpPr/>
          <p:nvPr/>
        </p:nvGrpSpPr>
        <p:grpSpPr bwMode="auto">
          <a:xfrm>
            <a:off x="4790803" y="1929119"/>
            <a:ext cx="1981531" cy="1174205"/>
            <a:chOff x="0" y="0"/>
            <a:chExt cx="1981531" cy="1174205"/>
          </a:xfrm>
        </p:grpSpPr>
        <p:sp>
          <p:nvSpPr>
            <p:cNvPr id="507202662" name="Freeform 7"/>
            <p:cNvSpPr/>
            <p:nvPr/>
          </p:nvSpPr>
          <p:spPr bwMode="auto">
            <a:xfrm rot="550967">
              <a:off x="0" y="0"/>
              <a:ext cx="1981531" cy="1174205"/>
            </a:xfrm>
            <a:custGeom>
              <a:avLst/>
              <a:gdLst>
                <a:gd name="T0" fmla="*/ 985 w 1153"/>
                <a:gd name="T1" fmla="*/ 114 h 985"/>
                <a:gd name="T2" fmla="*/ 985 w 1153"/>
                <a:gd name="T3" fmla="*/ 114 h 985"/>
                <a:gd name="T4" fmla="*/ 1017 w 1153"/>
                <a:gd name="T5" fmla="*/ 242 h 985"/>
                <a:gd name="T6" fmla="*/ 1073 w 1153"/>
                <a:gd name="T7" fmla="*/ 462 h 985"/>
                <a:gd name="T8" fmla="*/ 1153 w 1153"/>
                <a:gd name="T9" fmla="*/ 763 h 985"/>
                <a:gd name="T10" fmla="*/ 180 w 1153"/>
                <a:gd name="T11" fmla="*/ 985 h 985"/>
                <a:gd name="T12" fmla="*/ 180 w 1153"/>
                <a:gd name="T13" fmla="*/ 985 h 985"/>
                <a:gd name="T14" fmla="*/ 104 w 1153"/>
                <a:gd name="T15" fmla="*/ 693 h 985"/>
                <a:gd name="T16" fmla="*/ 48 w 1153"/>
                <a:gd name="T17" fmla="*/ 478 h 985"/>
                <a:gd name="T18" fmla="*/ 16 w 1153"/>
                <a:gd name="T19" fmla="*/ 348 h 985"/>
                <a:gd name="T20" fmla="*/ 16 w 1153"/>
                <a:gd name="T21" fmla="*/ 348 h 985"/>
                <a:gd name="T22" fmla="*/ 6 w 1153"/>
                <a:gd name="T23" fmla="*/ 296 h 985"/>
                <a:gd name="T24" fmla="*/ 2 w 1153"/>
                <a:gd name="T25" fmla="*/ 252 h 985"/>
                <a:gd name="T26" fmla="*/ 0 w 1153"/>
                <a:gd name="T27" fmla="*/ 210 h 985"/>
                <a:gd name="T28" fmla="*/ 965 w 1153"/>
                <a:gd name="T29" fmla="*/ 0 h 985"/>
                <a:gd name="T30" fmla="*/ 965 w 1153"/>
                <a:gd name="T31" fmla="*/ 0 h 985"/>
                <a:gd name="T32" fmla="*/ 971 w 1153"/>
                <a:gd name="T33" fmla="*/ 36 h 985"/>
                <a:gd name="T34" fmla="*/ 977 w 1153"/>
                <a:gd name="T35" fmla="*/ 72 h 985"/>
                <a:gd name="T36" fmla="*/ 985 w 1153"/>
                <a:gd name="T37" fmla="*/ 114 h 985"/>
                <a:gd name="T38" fmla="*/ 985 w 1153"/>
                <a:gd name="T39" fmla="*/ 114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 fill="norm" stroke="1" extrusionOk="0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rgbClr val="FCBCFE"/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600">
                <a:ea typeface="ＭＳ Ｐゴシック"/>
              </a:endParaRPr>
            </a:p>
          </p:txBody>
        </p:sp>
        <p:sp>
          <p:nvSpPr>
            <p:cNvPr id="440421879" name="Rektangel 53"/>
            <p:cNvSpPr>
              <a:spLocks noChangeArrowheads="1"/>
            </p:cNvSpPr>
            <p:nvPr/>
          </p:nvSpPr>
          <p:spPr bwMode="auto">
            <a:xfrm>
              <a:off x="249810" y="248744"/>
              <a:ext cx="1402932" cy="5791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801687">
                <a:defRPr/>
              </a:pPr>
              <a:r>
                <a:rPr lang="fr-FR" sz="1600">
                  <a:solidFill>
                    <a:srgbClr val="080808"/>
                  </a:solidFill>
                  <a:latin typeface="Arial"/>
                  <a:cs typeface="Arial"/>
                </a:rPr>
                <a:t>Je publie un data </a:t>
              </a:r>
              <a:r>
                <a:rPr lang="fr-FR" sz="1600">
                  <a:solidFill>
                    <a:srgbClr val="080808"/>
                  </a:solidFill>
                  <a:latin typeface="Arial"/>
                  <a:cs typeface="Arial"/>
                </a:rPr>
                <a:t>paper</a:t>
              </a:r>
              <a:endParaRPr lang="fr-FR">
                <a:latin typeface="Arial"/>
                <a:cs typeface="Arial"/>
              </a:endParaRPr>
            </a:p>
          </p:txBody>
        </p:sp>
      </p:grpSp>
      <p:grpSp>
        <p:nvGrpSpPr>
          <p:cNvPr id="849430727" name="Group 7"/>
          <p:cNvGrpSpPr/>
          <p:nvPr/>
        </p:nvGrpSpPr>
        <p:grpSpPr bwMode="auto">
          <a:xfrm>
            <a:off x="2097495" y="4832528"/>
            <a:ext cx="3347679" cy="1511158"/>
            <a:chOff x="4513479" y="2594491"/>
            <a:chExt cx="1782694" cy="1494998"/>
          </a:xfrm>
        </p:grpSpPr>
        <p:sp>
          <p:nvSpPr>
            <p:cNvPr id="930256237" name="Freeform 7"/>
            <p:cNvSpPr/>
            <p:nvPr/>
          </p:nvSpPr>
          <p:spPr bwMode="auto">
            <a:xfrm flipH="1">
              <a:off x="4513479" y="2594491"/>
              <a:ext cx="1782694" cy="1494998"/>
            </a:xfrm>
            <a:custGeom>
              <a:avLst/>
              <a:gdLst>
                <a:gd name="T0" fmla="*/ 985 w 1153"/>
                <a:gd name="T1" fmla="*/ 114 h 985"/>
                <a:gd name="T2" fmla="*/ 985 w 1153"/>
                <a:gd name="T3" fmla="*/ 114 h 985"/>
                <a:gd name="T4" fmla="*/ 1017 w 1153"/>
                <a:gd name="T5" fmla="*/ 242 h 985"/>
                <a:gd name="T6" fmla="*/ 1073 w 1153"/>
                <a:gd name="T7" fmla="*/ 462 h 985"/>
                <a:gd name="T8" fmla="*/ 1153 w 1153"/>
                <a:gd name="T9" fmla="*/ 763 h 985"/>
                <a:gd name="T10" fmla="*/ 180 w 1153"/>
                <a:gd name="T11" fmla="*/ 985 h 985"/>
                <a:gd name="T12" fmla="*/ 180 w 1153"/>
                <a:gd name="T13" fmla="*/ 985 h 985"/>
                <a:gd name="T14" fmla="*/ 104 w 1153"/>
                <a:gd name="T15" fmla="*/ 693 h 985"/>
                <a:gd name="T16" fmla="*/ 48 w 1153"/>
                <a:gd name="T17" fmla="*/ 478 h 985"/>
                <a:gd name="T18" fmla="*/ 16 w 1153"/>
                <a:gd name="T19" fmla="*/ 348 h 985"/>
                <a:gd name="T20" fmla="*/ 16 w 1153"/>
                <a:gd name="T21" fmla="*/ 348 h 985"/>
                <a:gd name="T22" fmla="*/ 6 w 1153"/>
                <a:gd name="T23" fmla="*/ 296 h 985"/>
                <a:gd name="T24" fmla="*/ 2 w 1153"/>
                <a:gd name="T25" fmla="*/ 252 h 985"/>
                <a:gd name="T26" fmla="*/ 0 w 1153"/>
                <a:gd name="T27" fmla="*/ 210 h 985"/>
                <a:gd name="T28" fmla="*/ 965 w 1153"/>
                <a:gd name="T29" fmla="*/ 0 h 985"/>
                <a:gd name="T30" fmla="*/ 965 w 1153"/>
                <a:gd name="T31" fmla="*/ 0 h 985"/>
                <a:gd name="T32" fmla="*/ 971 w 1153"/>
                <a:gd name="T33" fmla="*/ 36 h 985"/>
                <a:gd name="T34" fmla="*/ 977 w 1153"/>
                <a:gd name="T35" fmla="*/ 72 h 985"/>
                <a:gd name="T36" fmla="*/ 985 w 1153"/>
                <a:gd name="T37" fmla="*/ 114 h 985"/>
                <a:gd name="T38" fmla="*/ 985 w 1153"/>
                <a:gd name="T39" fmla="*/ 114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 fill="norm" stroke="1" extrusionOk="0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600">
                <a:ea typeface="ＭＳ Ｐゴシック"/>
              </a:endParaRPr>
            </a:p>
          </p:txBody>
        </p:sp>
        <p:sp>
          <p:nvSpPr>
            <p:cNvPr id="1202367406" name="Rektangel 53"/>
            <p:cNvSpPr>
              <a:spLocks noChangeArrowheads="1"/>
            </p:cNvSpPr>
            <p:nvPr/>
          </p:nvSpPr>
          <p:spPr bwMode="auto">
            <a:xfrm rot="370792">
              <a:off x="4695868" y="2768431"/>
              <a:ext cx="1487854" cy="10656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801687">
                <a:defRPr/>
              </a:pPr>
              <a:r>
                <a:rPr lang="fr-FR" sz="1600">
                  <a:solidFill>
                    <a:srgbClr val="080808"/>
                  </a:solidFill>
                  <a:latin typeface="Arial"/>
                  <a:cs typeface="Arial"/>
                </a:rPr>
                <a:t>Je veux préserver et valoriser les données collectées par un collègue qui part de mon labo</a:t>
              </a:r>
              <a:endParaRPr lang="en-AU" sz="1600">
                <a:solidFill>
                  <a:srgbClr val="080808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8037275" name="Group 2"/>
          <p:cNvGrpSpPr/>
          <p:nvPr/>
        </p:nvGrpSpPr>
        <p:grpSpPr bwMode="auto">
          <a:xfrm>
            <a:off x="6952938" y="4991724"/>
            <a:ext cx="3281459" cy="1279954"/>
            <a:chOff x="0" y="0"/>
            <a:chExt cx="3281459" cy="1279954"/>
          </a:xfrm>
        </p:grpSpPr>
        <p:sp>
          <p:nvSpPr>
            <p:cNvPr id="1328808776" name="Freeform 7"/>
            <p:cNvSpPr/>
            <p:nvPr/>
          </p:nvSpPr>
          <p:spPr bwMode="auto">
            <a:xfrm>
              <a:off x="0" y="0"/>
              <a:ext cx="3281459" cy="1279954"/>
            </a:xfrm>
            <a:custGeom>
              <a:avLst/>
              <a:gdLst>
                <a:gd name="T0" fmla="*/ 985 w 1153"/>
                <a:gd name="T1" fmla="*/ 114 h 985"/>
                <a:gd name="T2" fmla="*/ 985 w 1153"/>
                <a:gd name="T3" fmla="*/ 114 h 985"/>
                <a:gd name="T4" fmla="*/ 1017 w 1153"/>
                <a:gd name="T5" fmla="*/ 242 h 985"/>
                <a:gd name="T6" fmla="*/ 1073 w 1153"/>
                <a:gd name="T7" fmla="*/ 462 h 985"/>
                <a:gd name="T8" fmla="*/ 1153 w 1153"/>
                <a:gd name="T9" fmla="*/ 763 h 985"/>
                <a:gd name="T10" fmla="*/ 180 w 1153"/>
                <a:gd name="T11" fmla="*/ 985 h 985"/>
                <a:gd name="T12" fmla="*/ 180 w 1153"/>
                <a:gd name="T13" fmla="*/ 985 h 985"/>
                <a:gd name="T14" fmla="*/ 104 w 1153"/>
                <a:gd name="T15" fmla="*/ 693 h 985"/>
                <a:gd name="T16" fmla="*/ 48 w 1153"/>
                <a:gd name="T17" fmla="*/ 478 h 985"/>
                <a:gd name="T18" fmla="*/ 16 w 1153"/>
                <a:gd name="T19" fmla="*/ 348 h 985"/>
                <a:gd name="T20" fmla="*/ 16 w 1153"/>
                <a:gd name="T21" fmla="*/ 348 h 985"/>
                <a:gd name="T22" fmla="*/ 6 w 1153"/>
                <a:gd name="T23" fmla="*/ 296 h 985"/>
                <a:gd name="T24" fmla="*/ 2 w 1153"/>
                <a:gd name="T25" fmla="*/ 252 h 985"/>
                <a:gd name="T26" fmla="*/ 0 w 1153"/>
                <a:gd name="T27" fmla="*/ 210 h 985"/>
                <a:gd name="T28" fmla="*/ 965 w 1153"/>
                <a:gd name="T29" fmla="*/ 0 h 985"/>
                <a:gd name="T30" fmla="*/ 965 w 1153"/>
                <a:gd name="T31" fmla="*/ 0 h 985"/>
                <a:gd name="T32" fmla="*/ 971 w 1153"/>
                <a:gd name="T33" fmla="*/ 36 h 985"/>
                <a:gd name="T34" fmla="*/ 977 w 1153"/>
                <a:gd name="T35" fmla="*/ 72 h 985"/>
                <a:gd name="T36" fmla="*/ 985 w 1153"/>
                <a:gd name="T37" fmla="*/ 114 h 985"/>
                <a:gd name="T38" fmla="*/ 985 w 1153"/>
                <a:gd name="T39" fmla="*/ 114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 fill="norm" stroke="1" extrusionOk="0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600">
                <a:ea typeface="ＭＳ Ｐゴシック"/>
              </a:endParaRPr>
            </a:p>
          </p:txBody>
        </p:sp>
        <p:sp>
          <p:nvSpPr>
            <p:cNvPr id="766316035" name="Rektangel 53"/>
            <p:cNvSpPr>
              <a:spLocks noChangeArrowheads="1"/>
            </p:cNvSpPr>
            <p:nvPr/>
          </p:nvSpPr>
          <p:spPr bwMode="auto">
            <a:xfrm rot="21219698">
              <a:off x="396148" y="164625"/>
              <a:ext cx="2684007" cy="822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801687">
                <a:defRPr/>
              </a:pPr>
              <a:r>
                <a:rPr lang="fr-FR" sz="1600">
                  <a:solidFill>
                    <a:srgbClr val="080808"/>
                  </a:solidFill>
                  <a:latin typeface="Arial"/>
                  <a:cs typeface="Arial"/>
                </a:rPr>
                <a:t>Je veux rendre visible les données à la production desquelles j’ai contribué</a:t>
              </a:r>
              <a:endParaRPr lang="fr-FR" sz="1600">
                <a:latin typeface="Arial"/>
                <a:cs typeface="Arial"/>
              </a:endParaRPr>
            </a:p>
          </p:txBody>
        </p:sp>
      </p:grpSp>
      <p:pic>
        <p:nvPicPr>
          <p:cNvPr id="815324285" name="Image 34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11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27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02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86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4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03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57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27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818337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11</a:t>
            </a:fld>
            <a:endParaRPr lang="fr-FR"/>
          </a:p>
        </p:txBody>
      </p:sp>
      <p:sp>
        <p:nvSpPr>
          <p:cNvPr id="1550138605" name="Espace réservé du texte 2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Organisation de l’entrepôt</a:t>
            </a:r>
            <a:endParaRPr/>
          </a:p>
        </p:txBody>
      </p:sp>
      <p:sp>
        <p:nvSpPr>
          <p:cNvPr id="1851087763" name="Espace réservé du contenu 3"/>
          <p:cNvSpPr>
            <a:spLocks noGrp="1"/>
          </p:cNvSpPr>
          <p:nvPr>
            <p:ph idx="1"/>
          </p:nvPr>
        </p:nvSpPr>
        <p:spPr bwMode="auto">
          <a:xfrm>
            <a:off x="829734" y="4149079"/>
            <a:ext cx="5181601" cy="198144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Espace générique</a:t>
            </a:r>
            <a:endParaRPr>
              <a:solidFill>
                <a:schemeClr val="tx2"/>
              </a:solidFill>
            </a:endParaRPr>
          </a:p>
          <a:p>
            <a:pPr>
              <a:defRPr/>
            </a:pPr>
            <a:r>
              <a:rPr lang="fr-FR" sz="2100">
                <a:latin typeface="Arial"/>
                <a:cs typeface="Arial"/>
              </a:rPr>
              <a:t>Dépôt possible quand pas d’espace institutionnel</a:t>
            </a:r>
            <a:endParaRPr/>
          </a:p>
          <a:p>
            <a:pPr>
              <a:defRPr/>
            </a:pPr>
            <a:r>
              <a:rPr lang="fr-FR" sz="2100">
                <a:latin typeface="Arial"/>
                <a:cs typeface="Arial"/>
              </a:rPr>
              <a:t>Validation avant publication</a:t>
            </a:r>
            <a:endParaRPr/>
          </a:p>
        </p:txBody>
      </p:sp>
      <p:sp>
        <p:nvSpPr>
          <p:cNvPr id="1581035847" name="Espace réservé du contenu 4"/>
          <p:cNvSpPr>
            <a:spLocks noGrp="1"/>
          </p:cNvSpPr>
          <p:nvPr>
            <p:ph idx="16"/>
          </p:nvPr>
        </p:nvSpPr>
        <p:spPr bwMode="auto">
          <a:xfrm>
            <a:off x="6096000" y="4149079"/>
            <a:ext cx="5257800" cy="198144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Espaces institutionnels</a:t>
            </a:r>
            <a:endParaRPr>
              <a:solidFill>
                <a:schemeClr val="tx2"/>
              </a:solidFill>
            </a:endParaRPr>
          </a:p>
          <a:p>
            <a:pPr>
              <a:defRPr/>
            </a:pPr>
            <a:r>
              <a:rPr lang="fr-FR" sz="2100">
                <a:latin typeface="Arial"/>
                <a:cs typeface="Arial"/>
              </a:rPr>
              <a:t>Paramétrages gérés par les institutions</a:t>
            </a:r>
            <a:endParaRPr lang="fr-FR" sz="2100" b="1">
              <a:latin typeface="Arial"/>
              <a:cs typeface="Arial"/>
            </a:endParaRPr>
          </a:p>
        </p:txBody>
      </p:sp>
      <p:pic>
        <p:nvPicPr>
          <p:cNvPr id="1206997441" name="Image 10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1077329233" name="Image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89755" y="2021729"/>
            <a:ext cx="11212490" cy="1838582"/>
          </a:xfrm>
          <a:prstGeom prst="rect">
            <a:avLst/>
          </a:prstGeom>
        </p:spPr>
      </p:pic>
      <p:sp>
        <p:nvSpPr>
          <p:cNvPr id="96338631" name="Rectangle à coins arrondis 16"/>
          <p:cNvSpPr/>
          <p:nvPr/>
        </p:nvSpPr>
        <p:spPr bwMode="auto">
          <a:xfrm>
            <a:off x="3575718" y="2132855"/>
            <a:ext cx="7778081" cy="160407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1094853643" name="Rectangle à coins arrondis 15"/>
          <p:cNvSpPr/>
          <p:nvPr/>
        </p:nvSpPr>
        <p:spPr bwMode="auto">
          <a:xfrm>
            <a:off x="1127448" y="2132855"/>
            <a:ext cx="2376264" cy="160406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354303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9FEC60-3727-D4DC-00AD-1818CB159F12}" type="slidenum">
              <a:rPr lang="fr-FR"/>
              <a:t>12</a:t>
            </a:fld>
            <a:endParaRPr lang="fr-FR"/>
          </a:p>
        </p:txBody>
      </p:sp>
      <p:sp>
        <p:nvSpPr>
          <p:cNvPr id="486284864" name="Espace réservé du texte 6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8882271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Dataverse</a:t>
            </a:r>
            <a:r>
              <a:rPr lang="fr-FR">
                <a:latin typeface="Marianne"/>
              </a:rPr>
              <a:t>, moteur de </a:t>
            </a:r>
            <a:r>
              <a:rPr lang="fr-FR">
                <a:latin typeface="Marianne"/>
              </a:rPr>
              <a:t>l’entrepôt</a:t>
            </a:r>
            <a:endParaRPr/>
          </a:p>
        </p:txBody>
      </p:sp>
      <p:sp>
        <p:nvSpPr>
          <p:cNvPr id="523566284" name="Espace réservé du contenu 2"/>
          <p:cNvSpPr txBox="1">
            <a:spLocks noGrp="1"/>
          </p:cNvSpPr>
          <p:nvPr>
            <p:ph idx="16"/>
          </p:nvPr>
        </p:nvSpPr>
        <p:spPr bwMode="auto">
          <a:xfrm>
            <a:off x="7334271" y="2339635"/>
            <a:ext cx="4019527" cy="4018829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/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lang="fr-FR">
                <a:latin typeface="Arial"/>
                <a:cs typeface="Arial"/>
              </a:rPr>
              <a:t>Projet </a:t>
            </a:r>
            <a:r>
              <a:rPr lang="fr-FR">
                <a:latin typeface="Arial"/>
                <a:cs typeface="Arial"/>
              </a:rPr>
              <a:t>Open Source</a:t>
            </a:r>
            <a:endParaRPr/>
          </a:p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lang="fr-FR">
                <a:latin typeface="Arial"/>
                <a:cs typeface="Arial"/>
              </a:rPr>
              <a:t>Conçu par Harvard</a:t>
            </a:r>
            <a:endParaRPr/>
          </a:p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lang="fr-FR">
                <a:latin typeface="Arial"/>
                <a:cs typeface="Arial"/>
              </a:rPr>
              <a:t>44 </a:t>
            </a:r>
            <a:r>
              <a:rPr lang="fr-FR">
                <a:latin typeface="Arial"/>
                <a:cs typeface="Arial"/>
              </a:rPr>
              <a:t>Institutions </a:t>
            </a:r>
            <a:r>
              <a:rPr lang="fr-FR">
                <a:latin typeface="Arial"/>
                <a:cs typeface="Arial"/>
              </a:rPr>
              <a:t>(25 </a:t>
            </a:r>
            <a:r>
              <a:rPr lang="fr-FR">
                <a:latin typeface="Arial"/>
                <a:cs typeface="Arial"/>
              </a:rPr>
              <a:t>pays)</a:t>
            </a:r>
            <a:br>
              <a:rPr lang="fr-FR">
                <a:latin typeface="Arial"/>
                <a:cs typeface="Arial"/>
              </a:rPr>
            </a:br>
            <a:r>
              <a:rPr lang="fr-FR">
                <a:latin typeface="Arial"/>
                <a:cs typeface="Arial"/>
              </a:rPr>
              <a:t>dans la </a:t>
            </a:r>
            <a:r>
              <a:rPr lang="fr-FR">
                <a:latin typeface="Arial"/>
                <a:cs typeface="Arial"/>
              </a:rPr>
              <a:t>communauté</a:t>
            </a:r>
            <a:br>
              <a:rPr lang="fr-FR">
                <a:latin typeface="Arial"/>
                <a:cs typeface="Arial"/>
              </a:rPr>
            </a:br>
            <a:r>
              <a:rPr lang="fr-FR">
                <a:latin typeface="Arial"/>
                <a:cs typeface="Arial"/>
              </a:rPr>
              <a:t>(dont INRAE et le CNRS)</a:t>
            </a:r>
            <a:endParaRPr/>
          </a:p>
        </p:txBody>
      </p:sp>
      <p:sp>
        <p:nvSpPr>
          <p:cNvPr id="660182976" name=" 2143127214"/>
          <p:cNvSpPr/>
          <p:nvPr/>
        </p:nvSpPr>
        <p:spPr bwMode="auto">
          <a:xfrm>
            <a:off x="1611632" y="6154408"/>
            <a:ext cx="3224166" cy="27467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sz="1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Source : </a:t>
            </a:r>
            <a:r>
              <a:rPr sz="1200" u="sng">
                <a:solidFill>
                  <a:srgbClr val="000000"/>
                </a:solidFill>
                <a:latin typeface="Arial"/>
                <a:ea typeface="Calibri"/>
                <a:cs typeface="Arial"/>
                <a:hlinkClick r:id="rId3" tooltip="https://dataverse.org/"/>
              </a:rPr>
              <a:t>https://dataverse.org/</a:t>
            </a:r>
            <a:r>
              <a:rPr sz="1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- </a:t>
            </a:r>
            <a:r>
              <a:rPr lang="fr-FR" sz="1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28/11/2024</a:t>
            </a:r>
            <a:endParaRPr>
              <a:latin typeface="Arial"/>
              <a:cs typeface="Arial"/>
            </a:endParaRPr>
          </a:p>
        </p:txBody>
      </p:sp>
      <p:pic>
        <p:nvPicPr>
          <p:cNvPr id="640113488" name="Espace réservé du contenu 1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148598" y="1779190"/>
            <a:ext cx="3152603" cy="1024101"/>
          </a:xfrm>
          <a:prstGeom prst="rect">
            <a:avLst/>
          </a:prstGeom>
        </p:spPr>
      </p:pic>
      <p:pic>
        <p:nvPicPr>
          <p:cNvPr id="67275457" name="Picture 4" descr="RÃ©sultat de recherche d'images pour &quot;harvard&quot;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413460" y="3878537"/>
            <a:ext cx="735138" cy="735138"/>
          </a:xfrm>
          <a:prstGeom prst="rect">
            <a:avLst/>
          </a:prstGeom>
          <a:noFill/>
        </p:spPr>
      </p:pic>
      <p:pic>
        <p:nvPicPr>
          <p:cNvPr id="1129994299" name="Image 3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413460" y="3097170"/>
            <a:ext cx="735138" cy="735138"/>
          </a:xfrm>
          <a:prstGeom prst="rect">
            <a:avLst/>
          </a:prstGeom>
        </p:spPr>
      </p:pic>
      <p:pic>
        <p:nvPicPr>
          <p:cNvPr id="725052783" name="Graphique 2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413460" y="4659904"/>
            <a:ext cx="735138" cy="770256"/>
          </a:xfrm>
          <a:prstGeom prst="rect">
            <a:avLst/>
          </a:prstGeom>
        </p:spPr>
      </p:pic>
      <p:pic>
        <p:nvPicPr>
          <p:cNvPr id="1274205608" name="Image 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26808" y="2543689"/>
            <a:ext cx="6193815" cy="3610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156009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55319C-1B82-E350-BB5E-9C812C858D90}" type="slidenum">
              <a:rPr lang="fr-FR"/>
              <a:t>13</a:t>
            </a:fld>
            <a:endParaRPr lang="fr-FR"/>
          </a:p>
        </p:txBody>
      </p:sp>
      <p:sp>
        <p:nvSpPr>
          <p:cNvPr id="184848215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482138"/>
            <a:ext cx="10525124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solidFill>
                  <a:srgbClr val="00A3A6"/>
                </a:solidFill>
                <a:latin typeface="Marianne"/>
                <a:ea typeface="Calibri Light"/>
                <a:cs typeface="Calibri Light"/>
              </a:rPr>
              <a:t>Contributions de l’entrepôt et des déposants</a:t>
            </a:r>
            <a:endParaRPr lang="fr-FR">
              <a:latin typeface="Marianne"/>
            </a:endParaRPr>
          </a:p>
        </p:txBody>
      </p:sp>
      <p:sp>
        <p:nvSpPr>
          <p:cNvPr id="1328661437" name="ZoneTexte 4"/>
          <p:cNvSpPr txBox="1"/>
          <p:nvPr/>
        </p:nvSpPr>
        <p:spPr bwMode="auto">
          <a:xfrm>
            <a:off x="1703512" y="2077546"/>
            <a:ext cx="10488488" cy="80445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fr-FR" sz="2100" b="1">
                <a:latin typeface="Arial"/>
                <a:cs typeface="Arial"/>
              </a:rPr>
              <a:t>Entrepôt</a:t>
            </a:r>
            <a:r>
              <a:rPr lang="fr-FR" sz="2100">
                <a:latin typeface="Arial"/>
                <a:cs typeface="Arial"/>
              </a:rPr>
              <a:t> : DOI ; métadonnées indiquant l’identifiant ; entrepôt permettant la recherche</a:t>
            </a:r>
            <a:endParaRPr/>
          </a:p>
          <a:p>
            <a:pPr>
              <a:lnSpc>
                <a:spcPct val="114999"/>
              </a:lnSpc>
              <a:defRPr/>
            </a:pPr>
            <a:r>
              <a:rPr lang="fr-FR" sz="2100" b="1">
                <a:latin typeface="Arial"/>
                <a:cs typeface="Arial"/>
              </a:rPr>
              <a:t>Déposant</a:t>
            </a:r>
            <a:r>
              <a:rPr lang="fr-FR" sz="2100">
                <a:latin typeface="Arial"/>
                <a:cs typeface="Arial"/>
              </a:rPr>
              <a:t> : </a:t>
            </a:r>
            <a:r>
              <a:rPr lang="fr-FR" sz="2100">
                <a:solidFill>
                  <a:srgbClr val="4CAF50"/>
                </a:solidFill>
                <a:latin typeface="Arial"/>
                <a:cs typeface="Arial"/>
              </a:rPr>
              <a:t>métadonnées riches et utilisant des vocabulaires</a:t>
            </a:r>
            <a:r>
              <a:rPr lang="fr-FR" sz="2100">
                <a:solidFill>
                  <a:srgbClr val="00B050"/>
                </a:solidFill>
                <a:latin typeface="Arial"/>
                <a:cs typeface="Arial"/>
              </a:rPr>
              <a:t> </a:t>
            </a:r>
            <a:endParaRPr lang="fr-FR" sz="2100">
              <a:latin typeface="Arial"/>
              <a:cs typeface="Arial"/>
            </a:endParaRPr>
          </a:p>
        </p:txBody>
      </p:sp>
      <p:sp>
        <p:nvSpPr>
          <p:cNvPr id="356981297" name="ZoneTexte 5"/>
          <p:cNvSpPr txBox="1"/>
          <p:nvPr/>
        </p:nvSpPr>
        <p:spPr bwMode="auto">
          <a:xfrm>
            <a:off x="1703512" y="3157404"/>
            <a:ext cx="10488488" cy="80445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fr-FR" sz="2100" b="1">
                <a:latin typeface="Arial"/>
                <a:cs typeface="Arial"/>
              </a:rPr>
              <a:t>Entrepôt</a:t>
            </a:r>
            <a:r>
              <a:rPr lang="fr-FR" sz="2100">
                <a:latin typeface="Arial"/>
                <a:cs typeface="Arial"/>
              </a:rPr>
              <a:t> : données accessibles avec le DOI ; métadonnées toujours disponibles</a:t>
            </a:r>
            <a:endParaRPr/>
          </a:p>
          <a:p>
            <a:pPr>
              <a:lnSpc>
                <a:spcPct val="114999"/>
              </a:lnSpc>
              <a:defRPr/>
            </a:pPr>
            <a:r>
              <a:rPr lang="fr-FR" sz="2100" b="1">
                <a:latin typeface="Arial"/>
                <a:cs typeface="Arial"/>
              </a:rPr>
              <a:t>Déposant</a:t>
            </a:r>
            <a:r>
              <a:rPr lang="fr-FR" sz="2100">
                <a:latin typeface="Arial"/>
                <a:cs typeface="Arial"/>
              </a:rPr>
              <a:t> : </a:t>
            </a:r>
            <a:r>
              <a:rPr lang="fr-FR" sz="2100">
                <a:solidFill>
                  <a:srgbClr val="4CAF50"/>
                </a:solidFill>
                <a:latin typeface="Arial"/>
                <a:cs typeface="Arial"/>
              </a:rPr>
              <a:t>données ouvertes (éventuellement sous conditions)</a:t>
            </a:r>
            <a:endParaRPr lang="fr-FR" sz="2100">
              <a:latin typeface="Arial"/>
              <a:cs typeface="Arial"/>
            </a:endParaRPr>
          </a:p>
        </p:txBody>
      </p:sp>
      <p:sp>
        <p:nvSpPr>
          <p:cNvPr id="2069202957" name="ZoneTexte 6"/>
          <p:cNvSpPr txBox="1"/>
          <p:nvPr/>
        </p:nvSpPr>
        <p:spPr bwMode="auto">
          <a:xfrm>
            <a:off x="1703512" y="4132333"/>
            <a:ext cx="10488488" cy="80445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fr-FR" sz="2100" b="1">
                <a:latin typeface="Arial"/>
                <a:cs typeface="Arial"/>
              </a:rPr>
              <a:t>Entrepôt</a:t>
            </a:r>
            <a:r>
              <a:rPr lang="fr-FR" sz="2100">
                <a:latin typeface="Arial"/>
                <a:cs typeface="Arial"/>
              </a:rPr>
              <a:t> : métadonnées standardisées et </a:t>
            </a:r>
            <a:r>
              <a:rPr lang="fr-FR" sz="2100" i="1">
                <a:latin typeface="Arial"/>
                <a:cs typeface="Arial"/>
              </a:rPr>
              <a:t>machine readable</a:t>
            </a:r>
            <a:endParaRPr/>
          </a:p>
          <a:p>
            <a:pPr>
              <a:lnSpc>
                <a:spcPct val="114999"/>
              </a:lnSpc>
              <a:defRPr/>
            </a:pPr>
            <a:r>
              <a:rPr lang="fr-FR" sz="2100" b="1">
                <a:latin typeface="Arial"/>
                <a:cs typeface="Arial"/>
              </a:rPr>
              <a:t>Déposant</a:t>
            </a:r>
            <a:r>
              <a:rPr lang="fr-FR" sz="2100">
                <a:latin typeface="Arial"/>
                <a:cs typeface="Arial"/>
              </a:rPr>
              <a:t> : </a:t>
            </a:r>
            <a:r>
              <a:rPr lang="fr-FR" sz="2100">
                <a:solidFill>
                  <a:srgbClr val="4CAF50"/>
                </a:solidFill>
                <a:latin typeface="Arial"/>
                <a:cs typeface="Arial"/>
              </a:rPr>
              <a:t>format de fichiers ouverts et </a:t>
            </a:r>
            <a:r>
              <a:rPr lang="fr-FR" sz="2100" i="1">
                <a:solidFill>
                  <a:srgbClr val="4CAF50"/>
                </a:solidFill>
                <a:latin typeface="Arial"/>
                <a:cs typeface="Arial"/>
              </a:rPr>
              <a:t>machine-readable</a:t>
            </a:r>
            <a:r>
              <a:rPr lang="fr-FR" sz="2100">
                <a:solidFill>
                  <a:srgbClr val="4CAF50"/>
                </a:solidFill>
                <a:latin typeface="Arial"/>
                <a:cs typeface="Arial"/>
              </a:rPr>
              <a:t> ; vocabulaires avec URI </a:t>
            </a:r>
            <a:endParaRPr lang="fr-FR" sz="2100">
              <a:latin typeface="Arial"/>
              <a:cs typeface="Arial"/>
            </a:endParaRPr>
          </a:p>
        </p:txBody>
      </p:sp>
      <p:sp>
        <p:nvSpPr>
          <p:cNvPr id="537326693" name="ZoneTexte 7"/>
          <p:cNvSpPr txBox="1"/>
          <p:nvPr/>
        </p:nvSpPr>
        <p:spPr bwMode="auto">
          <a:xfrm>
            <a:off x="1703512" y="5107262"/>
            <a:ext cx="10488488" cy="80445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fr-FR" sz="2100" b="1">
                <a:latin typeface="Arial"/>
                <a:cs typeface="Arial"/>
              </a:rPr>
              <a:t>Entrepôt</a:t>
            </a:r>
            <a:r>
              <a:rPr lang="fr-FR" sz="2100">
                <a:latin typeface="Arial"/>
                <a:cs typeface="Arial"/>
              </a:rPr>
              <a:t> : licences disponibles</a:t>
            </a:r>
            <a:endParaRPr/>
          </a:p>
          <a:p>
            <a:pPr>
              <a:lnSpc>
                <a:spcPct val="114999"/>
              </a:lnSpc>
              <a:defRPr/>
            </a:pPr>
            <a:r>
              <a:rPr lang="fr-FR" sz="2100" b="1">
                <a:latin typeface="Arial"/>
                <a:cs typeface="Arial"/>
              </a:rPr>
              <a:t>Déposant</a:t>
            </a:r>
            <a:r>
              <a:rPr lang="fr-FR" sz="2100">
                <a:latin typeface="Arial"/>
                <a:cs typeface="Arial"/>
              </a:rPr>
              <a:t> : </a:t>
            </a:r>
            <a:r>
              <a:rPr lang="fr-FR" sz="2100">
                <a:solidFill>
                  <a:srgbClr val="4CAF50"/>
                </a:solidFill>
                <a:latin typeface="Arial"/>
                <a:cs typeface="Arial"/>
              </a:rPr>
              <a:t>provenance des données ; standards correspondant à la communauté</a:t>
            </a:r>
            <a:endParaRPr/>
          </a:p>
        </p:txBody>
      </p:sp>
      <p:pic>
        <p:nvPicPr>
          <p:cNvPr id="1874644132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7368" y="1916907"/>
            <a:ext cx="1209674" cy="761999"/>
          </a:xfrm>
          <a:prstGeom prst="rect">
            <a:avLst/>
          </a:prstGeom>
        </p:spPr>
      </p:pic>
      <p:pic>
        <p:nvPicPr>
          <p:cNvPr id="1480263100" name="Image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7368" y="2991505"/>
            <a:ext cx="1228725" cy="714375"/>
          </a:xfrm>
          <a:prstGeom prst="rect">
            <a:avLst/>
          </a:prstGeom>
        </p:spPr>
      </p:pic>
      <p:pic>
        <p:nvPicPr>
          <p:cNvPr id="496391651" name="Imag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07368" y="4018479"/>
            <a:ext cx="1200150" cy="685800"/>
          </a:xfrm>
          <a:prstGeom prst="rect">
            <a:avLst/>
          </a:prstGeom>
        </p:spPr>
      </p:pic>
      <p:pic>
        <p:nvPicPr>
          <p:cNvPr id="464576419" name="Image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368" y="5016878"/>
            <a:ext cx="1238249" cy="742950"/>
          </a:xfrm>
          <a:prstGeom prst="rect">
            <a:avLst/>
          </a:prstGeom>
        </p:spPr>
      </p:pic>
      <p:pic>
        <p:nvPicPr>
          <p:cNvPr id="729401121" name="Image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07368" y="6363871"/>
            <a:ext cx="2371533" cy="610557"/>
          </a:xfrm>
          <a:prstGeom prst="rect">
            <a:avLst/>
          </a:prstGeom>
        </p:spPr>
      </p:pic>
      <p:pic>
        <p:nvPicPr>
          <p:cNvPr id="1112291230" name="Image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07368" y="5877170"/>
            <a:ext cx="834204" cy="514235"/>
          </a:xfrm>
          <a:prstGeom prst="rect">
            <a:avLst/>
          </a:prstGeom>
        </p:spPr>
      </p:pic>
      <p:pic>
        <p:nvPicPr>
          <p:cNvPr id="796671869" name="Image 14">
            <a:hlinkClick r:id="rId9"/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3006054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04772" y="5342936"/>
            <a:ext cx="8287052" cy="527660"/>
          </a:xfrm>
        </p:spPr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Les concepts clés de l’entrepôt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974398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E3090C-FAE6-81F3-E937-FFCC376059B6}" type="slidenum">
              <a:rPr lang="fr-FR"/>
              <a:t>15</a:t>
            </a:fld>
            <a:endParaRPr lang="fr-FR"/>
          </a:p>
        </p:txBody>
      </p:sp>
      <p:sp>
        <p:nvSpPr>
          <p:cNvPr id="202388420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482138"/>
            <a:ext cx="7490048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Éléments de contenus dans l'entrepôt</a:t>
            </a:r>
            <a:endParaRPr/>
          </a:p>
        </p:txBody>
      </p:sp>
      <p:pic>
        <p:nvPicPr>
          <p:cNvPr id="2052423171" name="Image 9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1387352288" name="Image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015251" y="2096224"/>
            <a:ext cx="8712968" cy="992024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1359653546" name="Rectangle à coins arrondis 7"/>
          <p:cNvSpPr/>
          <p:nvPr/>
        </p:nvSpPr>
        <p:spPr bwMode="auto">
          <a:xfrm>
            <a:off x="8597127" y="2217636"/>
            <a:ext cx="1733993" cy="7367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100">
                <a:solidFill>
                  <a:srgbClr val="C55B28"/>
                </a:solidFill>
                <a:latin typeface="Arial"/>
                <a:cs typeface="Arial"/>
              </a:rPr>
              <a:t>Collection </a:t>
            </a:r>
            <a:endParaRPr sz="2100">
              <a:solidFill>
                <a:srgbClr val="C55B28"/>
              </a:solidFill>
              <a:latin typeface="Arial"/>
              <a:cs typeface="Arial"/>
            </a:endParaRPr>
          </a:p>
        </p:txBody>
      </p:sp>
      <p:pic>
        <p:nvPicPr>
          <p:cNvPr id="1553704868" name="Image 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015251" y="4868262"/>
            <a:ext cx="8712968" cy="1235351"/>
          </a:xfrm>
          <a:prstGeom prst="rect">
            <a:avLst/>
          </a:prstGeom>
          <a:ln w="38100">
            <a:solidFill>
              <a:srgbClr val="7F7F7F"/>
            </a:solidFill>
          </a:ln>
        </p:spPr>
      </p:pic>
      <p:sp>
        <p:nvSpPr>
          <p:cNvPr id="819872423" name="Rectangle à coins arrondis 6"/>
          <p:cNvSpPr/>
          <p:nvPr/>
        </p:nvSpPr>
        <p:spPr bwMode="auto">
          <a:xfrm>
            <a:off x="8597128" y="5100100"/>
            <a:ext cx="1733993" cy="77167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Fichier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1295763777" name="Image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015251" y="3266992"/>
            <a:ext cx="8712968" cy="1422525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986224552" name="Rectangle à coins arrondis 5"/>
          <p:cNvSpPr/>
          <p:nvPr/>
        </p:nvSpPr>
        <p:spPr bwMode="auto">
          <a:xfrm>
            <a:off x="8597126" y="3465903"/>
            <a:ext cx="1733993" cy="10247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100">
                <a:solidFill>
                  <a:srgbClr val="337AB7"/>
                </a:solidFill>
                <a:latin typeface="Arial"/>
                <a:cs typeface="Arial"/>
              </a:rPr>
              <a:t>Jeu de données</a:t>
            </a:r>
            <a:endParaRPr sz="2100">
              <a:solidFill>
                <a:srgbClr val="337AB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673950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4F54AC-AE1F-74FA-6DEF-E79A7500F970}" type="slidenum">
              <a:rPr lang="fr-FR"/>
              <a:t>16</a:t>
            </a:fld>
            <a:endParaRPr lang="fr-FR"/>
          </a:p>
        </p:txBody>
      </p:sp>
      <p:sp>
        <p:nvSpPr>
          <p:cNvPr id="257647698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La collection (ou </a:t>
            </a:r>
            <a:r>
              <a:rPr lang="fr-FR" i="1">
                <a:latin typeface="Marianne"/>
              </a:rPr>
              <a:t>dataverse</a:t>
            </a:r>
            <a:r>
              <a:rPr lang="fr-FR">
                <a:latin typeface="Marianne"/>
              </a:rPr>
              <a:t>)</a:t>
            </a:r>
            <a:endParaRPr/>
          </a:p>
        </p:txBody>
      </p:sp>
      <p:sp>
        <p:nvSpPr>
          <p:cNvPr id="607384469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5767268" y="2419434"/>
            <a:ext cx="5596058" cy="39618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>
                <a:latin typeface="Arial"/>
                <a:cs typeface="Arial"/>
              </a:rPr>
              <a:t>Collection de jeux de données et/ou de sous-collections</a:t>
            </a:r>
            <a:endParaRPr/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Gestion et paramétrages indépendants de la collection parente</a:t>
            </a:r>
            <a:endParaRPr/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 b="0">
                <a:latin typeface="Arial"/>
                <a:cs typeface="Arial"/>
              </a:rPr>
              <a:t>Classe virtuelle </a:t>
            </a:r>
            <a:r>
              <a:rPr lang="fr-FR" sz="2400" b="1">
                <a:solidFill>
                  <a:schemeClr val="accent6"/>
                </a:solidFill>
                <a:latin typeface="Arial"/>
                <a:cs typeface="Arial"/>
              </a:rPr>
              <a:t>Administrer une collection</a:t>
            </a:r>
            <a:r>
              <a:rPr lang="fr-FR" sz="2400" b="0">
                <a:latin typeface="Arial"/>
                <a:cs typeface="Arial"/>
              </a:rPr>
              <a:t> disponible</a:t>
            </a:r>
            <a:endParaRPr/>
          </a:p>
        </p:txBody>
      </p:sp>
      <p:grpSp>
        <p:nvGrpSpPr>
          <p:cNvPr id="2017599360" name="Groupe 6"/>
          <p:cNvGrpSpPr/>
          <p:nvPr/>
        </p:nvGrpSpPr>
        <p:grpSpPr bwMode="auto">
          <a:xfrm>
            <a:off x="899469" y="2282358"/>
            <a:ext cx="3900513" cy="3709066"/>
            <a:chOff x="0" y="0"/>
            <a:chExt cx="3900513" cy="3709066"/>
          </a:xfrm>
          <a:solidFill>
            <a:schemeClr val="bg1"/>
          </a:solidFill>
        </p:grpSpPr>
        <p:sp>
          <p:nvSpPr>
            <p:cNvPr id="8" name="Flèche droite 7"/>
            <p:cNvSpPr/>
            <p:nvPr/>
          </p:nvSpPr>
          <p:spPr bwMode="auto">
            <a:xfrm rot="3936412">
              <a:off x="1926839" y="781524"/>
              <a:ext cx="690950" cy="28088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9" name="Cube 8"/>
            <p:cNvSpPr/>
            <p:nvPr/>
          </p:nvSpPr>
          <p:spPr bwMode="auto">
            <a:xfrm>
              <a:off x="1774046" y="1356471"/>
              <a:ext cx="1281499" cy="474134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 sz="1350">
                  <a:solidFill>
                    <a:schemeClr val="accent6"/>
                  </a:solidFill>
                </a:rPr>
                <a:t>Dataverse</a:t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0" name="Flèche droite 9"/>
            <p:cNvSpPr/>
            <p:nvPr/>
          </p:nvSpPr>
          <p:spPr bwMode="auto">
            <a:xfrm rot="7272661">
              <a:off x="497115" y="790742"/>
              <a:ext cx="751784" cy="2825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11" name="Cube 10"/>
            <p:cNvSpPr/>
            <p:nvPr/>
          </p:nvSpPr>
          <p:spPr bwMode="auto">
            <a:xfrm>
              <a:off x="933787" y="0"/>
              <a:ext cx="1440000" cy="4680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0"/>
            <a:lstStyle/>
            <a:p>
              <a:pPr algn="ctr">
                <a:defRPr/>
              </a:pPr>
              <a:r>
                <a:rPr lang="fr-FR" sz="1350">
                  <a:solidFill>
                    <a:schemeClr val="accent6"/>
                  </a:solidFill>
                  <a:latin typeface="Arial"/>
                  <a:cs typeface="Arial"/>
                </a:rPr>
                <a:t>Collection</a:t>
              </a:r>
              <a:endParaRPr>
                <a:solidFill>
                  <a:schemeClr val="accent6"/>
                </a:solidFill>
                <a:latin typeface="Arial"/>
                <a:cs typeface="Arial"/>
              </a:endParaRPr>
            </a:p>
          </p:txBody>
        </p:sp>
        <p:sp>
          <p:nvSpPr>
            <p:cNvPr id="12" name="Cube 11"/>
            <p:cNvSpPr/>
            <p:nvPr/>
          </p:nvSpPr>
          <p:spPr bwMode="auto">
            <a:xfrm>
              <a:off x="1911558" y="1497726"/>
              <a:ext cx="1345638" cy="474134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 sz="1350">
                  <a:solidFill>
                    <a:schemeClr val="accent6"/>
                  </a:solidFill>
                </a:rPr>
                <a:t>Dataverse</a:t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" name="Cube 12"/>
            <p:cNvSpPr/>
            <p:nvPr/>
          </p:nvSpPr>
          <p:spPr bwMode="auto">
            <a:xfrm>
              <a:off x="2049071" y="1638982"/>
              <a:ext cx="1512738" cy="4680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0"/>
            <a:lstStyle/>
            <a:p>
              <a:pPr algn="ctr">
                <a:defRPr/>
              </a:pPr>
              <a:r>
                <a:rPr lang="fr-FR" sz="1350">
                  <a:solidFill>
                    <a:schemeClr val="accent6"/>
                  </a:solidFill>
                  <a:latin typeface="Arial"/>
                  <a:cs typeface="Arial"/>
                </a:rPr>
                <a:t>Sous-collection</a:t>
              </a:r>
              <a:endParaRPr>
                <a:solidFill>
                  <a:schemeClr val="accent6"/>
                </a:solidFill>
                <a:latin typeface="Arial"/>
                <a:cs typeface="Arial"/>
              </a:endParaRPr>
            </a:p>
          </p:txBody>
        </p:sp>
        <p:sp>
          <p:nvSpPr>
            <p:cNvPr id="14" name="Flèche droite 13"/>
            <p:cNvSpPr/>
            <p:nvPr/>
          </p:nvSpPr>
          <p:spPr bwMode="auto">
            <a:xfrm rot="7272661">
              <a:off x="2232820" y="2216538"/>
              <a:ext cx="267178" cy="2252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15" name="Cube 14"/>
            <p:cNvSpPr/>
            <p:nvPr/>
          </p:nvSpPr>
          <p:spPr bwMode="auto">
            <a:xfrm>
              <a:off x="2531943" y="2513811"/>
              <a:ext cx="1368570" cy="4680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0"/>
            <a:lstStyle/>
            <a:p>
              <a:pPr algn="ctr">
                <a:defRPr/>
              </a:pPr>
              <a:r>
                <a:rPr lang="fr-FR" sz="1350">
                  <a:solidFill>
                    <a:schemeClr val="accent6"/>
                  </a:solidFill>
                </a:rPr>
                <a:t>Sous-collection</a:t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6" name="Flèche droite 15"/>
            <p:cNvSpPr/>
            <p:nvPr/>
          </p:nvSpPr>
          <p:spPr bwMode="auto">
            <a:xfrm rot="3110455">
              <a:off x="2662296" y="2216538"/>
              <a:ext cx="267178" cy="2252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669950" y="3251831"/>
              <a:ext cx="457478" cy="4572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" sz="2400" b="1">
                  <a:solidFill>
                    <a:srgbClr val="7F7F7F"/>
                  </a:solidFill>
                </a:rPr>
                <a:t>…</a:t>
              </a:r>
              <a:endParaRPr lang="fr-FR" sz="2400" b="1">
                <a:solidFill>
                  <a:srgbClr val="7F7F7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932501" y="3251831"/>
              <a:ext cx="493999" cy="45723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anchor="ctr" anchorCtr="0">
              <a:spAutoFit/>
            </a:bodyPr>
            <a:lstStyle/>
            <a:p>
              <a:pPr>
                <a:defRPr/>
              </a:pPr>
              <a:r>
                <a:rPr lang="fr" sz="2400" b="1">
                  <a:solidFill>
                    <a:schemeClr val="accent6"/>
                  </a:solidFill>
                </a:rPr>
                <a:t>…</a:t>
              </a:r>
              <a:endParaRPr lang="fr-FR" sz="2400" b="1">
                <a:solidFill>
                  <a:schemeClr val="accent6"/>
                </a:solidFill>
              </a:endParaRPr>
            </a:p>
          </p:txBody>
        </p:sp>
        <p:grpSp>
          <p:nvGrpSpPr>
            <p:cNvPr id="21" name="Groupe 20"/>
            <p:cNvGrpSpPr/>
            <p:nvPr/>
          </p:nvGrpSpPr>
          <p:grpSpPr bwMode="auto">
            <a:xfrm>
              <a:off x="0" y="1326704"/>
              <a:ext cx="1086595" cy="775049"/>
              <a:chOff x="0" y="0"/>
              <a:chExt cx="1086595" cy="775049"/>
            </a:xfrm>
            <a:grpFill/>
          </p:grpSpPr>
          <p:sp>
            <p:nvSpPr>
              <p:cNvPr id="25" name="Rectangle 30"/>
              <p:cNvSpPr/>
              <p:nvPr/>
            </p:nvSpPr>
            <p:spPr bwMode="auto">
              <a:xfrm>
                <a:off x="0" y="0"/>
                <a:ext cx="822705" cy="618674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fill="norm" stroke="1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ln>
                <a:solidFill>
                  <a:schemeClr val="accent5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26" name="Rectangle 30"/>
              <p:cNvSpPr/>
              <p:nvPr/>
            </p:nvSpPr>
            <p:spPr bwMode="auto">
              <a:xfrm>
                <a:off x="126378" y="70627"/>
                <a:ext cx="822705" cy="618674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fill="norm" stroke="1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ln>
                <a:solidFill>
                  <a:schemeClr val="accent5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27" name="Rectangle 30"/>
              <p:cNvSpPr/>
              <p:nvPr/>
            </p:nvSpPr>
            <p:spPr bwMode="auto">
              <a:xfrm>
                <a:off x="240743" y="156375"/>
                <a:ext cx="845852" cy="618674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fill="norm" stroke="1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ln>
                <a:solidFill>
                  <a:schemeClr val="accent5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chemeClr val="accent5"/>
                    </a:solidFill>
                    <a:latin typeface="Arial"/>
                    <a:cs typeface="Arial"/>
                  </a:rPr>
                  <a:t>Jeu de données</a:t>
                </a:r>
                <a:endParaRPr>
                  <a:solidFill>
                    <a:schemeClr val="accent5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2" name="Groupe 21"/>
            <p:cNvGrpSpPr/>
            <p:nvPr/>
          </p:nvGrpSpPr>
          <p:grpSpPr bwMode="auto">
            <a:xfrm>
              <a:off x="1441376" y="2384307"/>
              <a:ext cx="1059968" cy="695463"/>
              <a:chOff x="-72896" y="0"/>
              <a:chExt cx="1059968" cy="695463"/>
            </a:xfrm>
            <a:grpFill/>
          </p:grpSpPr>
          <p:sp>
            <p:nvSpPr>
              <p:cNvPr id="23" name="Rectangle 30"/>
              <p:cNvSpPr/>
              <p:nvPr/>
            </p:nvSpPr>
            <p:spPr bwMode="auto">
              <a:xfrm>
                <a:off x="-72896" y="0"/>
                <a:ext cx="792087" cy="619200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fill="norm" stroke="1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24" name="Rectangle 30"/>
              <p:cNvSpPr/>
              <p:nvPr/>
            </p:nvSpPr>
            <p:spPr bwMode="auto">
              <a:xfrm>
                <a:off x="71120" y="76263"/>
                <a:ext cx="915952" cy="619200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fill="norm" stroke="1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chemeClr val="accent5"/>
                    </a:solidFill>
                    <a:latin typeface="Arial"/>
                    <a:cs typeface="Arial"/>
                  </a:rPr>
                  <a:t>Jeu de données</a:t>
                </a:r>
                <a:endParaRPr>
                  <a:solidFill>
                    <a:schemeClr val="accent5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8" name="Flèche droite 27"/>
            <p:cNvSpPr/>
            <p:nvPr/>
          </p:nvSpPr>
          <p:spPr bwMode="auto">
            <a:xfrm rot="3936412">
              <a:off x="1926839" y="781525"/>
              <a:ext cx="690950" cy="28088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30" name="Flèche droite 29"/>
            <p:cNvSpPr/>
            <p:nvPr/>
          </p:nvSpPr>
          <p:spPr bwMode="auto">
            <a:xfrm rot="7272661">
              <a:off x="497115" y="790743"/>
              <a:ext cx="751784" cy="2825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31" name="Flèche droite 30"/>
            <p:cNvSpPr/>
            <p:nvPr/>
          </p:nvSpPr>
          <p:spPr bwMode="auto">
            <a:xfrm rot="7272661">
              <a:off x="2232820" y="2216539"/>
              <a:ext cx="267178" cy="2252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32" name="Flèche droite 31"/>
            <p:cNvSpPr/>
            <p:nvPr/>
          </p:nvSpPr>
          <p:spPr bwMode="auto">
            <a:xfrm rot="3110455">
              <a:off x="2662296" y="2216539"/>
              <a:ext cx="267178" cy="2252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37" name="Flèche droite 36"/>
            <p:cNvSpPr/>
            <p:nvPr/>
          </p:nvSpPr>
          <p:spPr bwMode="auto">
            <a:xfrm rot="5400000">
              <a:off x="3022782" y="3195222"/>
              <a:ext cx="267177" cy="20165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38" name="Flèche droite 37"/>
            <p:cNvSpPr/>
            <p:nvPr/>
          </p:nvSpPr>
          <p:spPr bwMode="auto">
            <a:xfrm rot="5400000">
              <a:off x="1722106" y="3183442"/>
              <a:ext cx="267177" cy="22521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</p:grpSp>
      <p:pic>
        <p:nvPicPr>
          <p:cNvPr id="1932249012" name="Image 28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163492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794708B-ADB9-7A52-3D39-C80B509A8A7F}" type="slidenum">
              <a:rPr lang="fr-FR"/>
              <a:t>17</a:t>
            </a:fld>
            <a:endParaRPr lang="fr-FR"/>
          </a:p>
        </p:txBody>
      </p:sp>
      <p:sp>
        <p:nvSpPr>
          <p:cNvPr id="1990423343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 </a:t>
            </a:r>
            <a:r>
              <a:rPr lang="fr">
                <a:latin typeface="Marianne"/>
              </a:rPr>
              <a:t>jeu de données (ou </a:t>
            </a:r>
            <a:r>
              <a:rPr lang="fr" i="1">
                <a:latin typeface="Marianne"/>
              </a:rPr>
              <a:t>dataset</a:t>
            </a:r>
            <a:r>
              <a:rPr lang="fr">
                <a:latin typeface="Marianne"/>
              </a:rPr>
              <a:t>)</a:t>
            </a:r>
            <a:endParaRPr lang="fr-FR">
              <a:latin typeface="Marianne"/>
            </a:endParaRPr>
          </a:p>
        </p:txBody>
      </p:sp>
      <p:sp>
        <p:nvSpPr>
          <p:cNvPr id="674077020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838197" y="2052311"/>
            <a:ext cx="10525124" cy="370549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fr-FR" sz="2400" u="sng">
                <a:latin typeface="Arial"/>
                <a:cs typeface="Arial"/>
              </a:rPr>
              <a:t>Définition</a:t>
            </a:r>
            <a:r>
              <a:rPr lang="fr-FR" sz="2400" u="none">
                <a:latin typeface="Arial"/>
                <a:cs typeface="Arial"/>
              </a:rPr>
              <a:t> :</a:t>
            </a:r>
            <a:endParaRPr/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 b="1">
                <a:solidFill>
                  <a:schemeClr val="accent5"/>
                </a:solidFill>
                <a:latin typeface="Arial"/>
                <a:cs typeface="Arial"/>
              </a:rPr>
              <a:t>« </a:t>
            </a:r>
            <a:r>
              <a:rPr lang="fr-FR" sz="2400" b="1" i="1">
                <a:solidFill>
                  <a:schemeClr val="accent5"/>
                </a:solidFill>
                <a:latin typeface="Arial"/>
                <a:cs typeface="Arial"/>
              </a:rPr>
              <a:t>Agrégation, sous une forme lisible, de données brutes ou dérivées présentant une certaine "unité", rassemblées pour former un ensemble cohérent</a:t>
            </a:r>
            <a:r>
              <a:rPr lang="fr-FR" sz="2400" b="1">
                <a:solidFill>
                  <a:schemeClr val="accent5"/>
                </a:solidFill>
                <a:latin typeface="Arial"/>
                <a:cs typeface="Arial"/>
              </a:rPr>
              <a:t>. »</a:t>
            </a:r>
            <a:endParaRPr>
              <a:solidFill>
                <a:schemeClr val="accent5"/>
              </a:solidFill>
            </a:endParaRPr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1400"/>
              <a:t>Source : Gaillard</a:t>
            </a:r>
            <a:r>
              <a:rPr lang="fr-FR" sz="1400"/>
              <a:t>, R. (2014). </a:t>
            </a:r>
            <a:r>
              <a:rPr lang="fr-FR" sz="1400" i="1"/>
              <a:t>De l'Open data à l'Open </a:t>
            </a:r>
            <a:r>
              <a:rPr lang="fr-FR" sz="1400" i="1"/>
              <a:t>research</a:t>
            </a:r>
            <a:r>
              <a:rPr lang="fr-FR" sz="1400" i="1"/>
              <a:t> data: quelle (s) politique (s) pour les données de recherche?</a:t>
            </a:r>
            <a:r>
              <a:rPr lang="fr-FR" sz="1400"/>
              <a:t> (Doctoral dissertation, Ecole Nationale </a:t>
            </a:r>
            <a:r>
              <a:rPr lang="fr-FR" sz="1400"/>
              <a:t>Superieure</a:t>
            </a:r>
            <a:r>
              <a:rPr lang="fr-FR" sz="1400"/>
              <a:t> des Sciences de l'Information et des </a:t>
            </a:r>
            <a:r>
              <a:rPr lang="fr-FR" sz="1400"/>
              <a:t>Bibliotheques</a:t>
            </a:r>
            <a:r>
              <a:rPr lang="fr-FR" sz="1400"/>
              <a:t>).</a:t>
            </a:r>
            <a:r>
              <a:rPr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br>
              <a:rPr lang="fr-FR"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sz="1400" b="0" i="0" u="sng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https://www.enssib.fr/bibliotheque-numerique/documents/64131-de-l-open-data-a-l-open-research-data-quelles-politiques-pour-les-donnees-de-recherche.pdf"/>
              </a:rPr>
              <a:t>Permalien</a:t>
            </a:r>
            <a:endParaRPr lang="fr-FR" sz="1400" u="sng">
              <a:latin typeface="Arial"/>
              <a:cs typeface="Arial"/>
            </a:endParaRPr>
          </a:p>
        </p:txBody>
      </p:sp>
      <p:pic>
        <p:nvPicPr>
          <p:cNvPr id="1159265263" name="Image 6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555275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B9F0DFF-6DCA-392E-A3B1-EEF8E99D8007}" type="slidenum">
              <a:rPr lang="fr-FR"/>
              <a:t>18</a:t>
            </a:fld>
            <a:endParaRPr lang="fr-FR"/>
          </a:p>
        </p:txBody>
      </p:sp>
      <p:sp>
        <p:nvSpPr>
          <p:cNvPr id="885051310" name="Espace réservé du texte 4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5689850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 </a:t>
            </a:r>
            <a:r>
              <a:rPr lang="fr">
                <a:latin typeface="Marianne"/>
              </a:rPr>
              <a:t>jeu de données (ou </a:t>
            </a:r>
            <a:r>
              <a:rPr lang="fr" i="1">
                <a:latin typeface="Marianne"/>
              </a:rPr>
              <a:t>dataset</a:t>
            </a:r>
            <a:r>
              <a:rPr lang="fr">
                <a:latin typeface="Marianne"/>
              </a:rPr>
              <a:t>)</a:t>
            </a:r>
            <a:endParaRPr lang="fr-FR">
              <a:latin typeface="Marianne"/>
            </a:endParaRPr>
          </a:p>
          <a:p>
            <a:pPr>
              <a:defRPr/>
            </a:pPr>
            <a:endParaRPr lang="fr-FR"/>
          </a:p>
        </p:txBody>
      </p:sp>
      <p:pic>
        <p:nvPicPr>
          <p:cNvPr id="2083030903" name="Espace réservé du contenu 16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592391" y="2087419"/>
            <a:ext cx="5625777" cy="3734877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1595375859" name="Espace réservé du contenu 3"/>
          <p:cNvSpPr>
            <a:spLocks noGrp="1"/>
          </p:cNvSpPr>
          <p:nvPr>
            <p:ph idx="16"/>
          </p:nvPr>
        </p:nvSpPr>
        <p:spPr bwMode="auto">
          <a:xfrm>
            <a:off x="6456040" y="1779190"/>
            <a:ext cx="489776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600">
                <a:latin typeface="Arial"/>
                <a:cs typeface="Arial"/>
              </a:rPr>
              <a:t>Identifié par un DOI ⇒ </a:t>
            </a:r>
            <a:r>
              <a:rPr lang="fr-FR" sz="2600">
                <a:latin typeface="Arial"/>
                <a:cs typeface="Arial"/>
              </a:rPr>
              <a:t>Citable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600">
                <a:latin typeface="Arial"/>
                <a:cs typeface="Arial"/>
              </a:rPr>
              <a:t>Décrit par des Métadonnées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600">
                <a:latin typeface="Arial"/>
                <a:cs typeface="Arial"/>
              </a:rPr>
              <a:t>Comprenant des Fichiers :</a:t>
            </a:r>
            <a:endParaRPr/>
          </a:p>
          <a:p>
            <a:pPr lvl="1">
              <a:lnSpc>
                <a:spcPct val="100000"/>
              </a:lnSpc>
              <a:buClr>
                <a:schemeClr val="tx1"/>
              </a:buClr>
              <a:defRPr/>
            </a:pPr>
            <a:r>
              <a:rPr lang="fr-FR" sz="2300">
                <a:solidFill>
                  <a:schemeClr val="tx2"/>
                </a:solidFill>
                <a:latin typeface="Arial"/>
                <a:cs typeface="Arial"/>
              </a:rPr>
              <a:t>Nombre max illimité </a:t>
            </a:r>
            <a:endParaRPr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fr-FR" sz="2300" b="0">
                <a:latin typeface="Arial"/>
                <a:cs typeface="Arial"/>
              </a:rPr>
              <a:t>Si données pas dans l’entrepôt ⇒ Utiliser la Métadonnée 	    « </a:t>
            </a:r>
            <a:r>
              <a:rPr lang="fr-FR" sz="2300">
                <a:solidFill>
                  <a:schemeClr val="tx2"/>
                </a:solidFill>
                <a:latin typeface="Arial"/>
                <a:cs typeface="Arial"/>
              </a:rPr>
              <a:t>Lien vers les données</a:t>
            </a:r>
            <a:r>
              <a:rPr lang="fr-FR" sz="2300" b="0">
                <a:latin typeface="Arial"/>
                <a:cs typeface="Arial"/>
              </a:rPr>
              <a:t> »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600">
                <a:latin typeface="Arial"/>
                <a:cs typeface="Arial"/>
              </a:rPr>
              <a:t>Conditions d’utilisation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600">
                <a:latin typeface="Arial"/>
                <a:cs typeface="Arial"/>
              </a:rPr>
              <a:t>Gestion des versions</a:t>
            </a:r>
            <a:endParaRPr/>
          </a:p>
        </p:txBody>
      </p:sp>
      <p:sp>
        <p:nvSpPr>
          <p:cNvPr id="990066479" name="Rectangle à coins arrondis 13"/>
          <p:cNvSpPr/>
          <p:nvPr/>
        </p:nvSpPr>
        <p:spPr bwMode="auto">
          <a:xfrm>
            <a:off x="741872" y="5543001"/>
            <a:ext cx="1882578" cy="23305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pic>
        <p:nvPicPr>
          <p:cNvPr id="857083902" name="Image 17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2014949515" name="Espace réservé du contenu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92391" y="2087420"/>
            <a:ext cx="5625777" cy="3734877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sp>
        <p:nvSpPr>
          <p:cNvPr id="796970913" name="Rectangle à coins arrondis 8"/>
          <p:cNvSpPr/>
          <p:nvPr/>
        </p:nvSpPr>
        <p:spPr bwMode="auto">
          <a:xfrm>
            <a:off x="741872" y="5543002"/>
            <a:ext cx="1882578" cy="23305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225558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19</a:t>
            </a:fld>
            <a:endParaRPr lang="fr-FR"/>
          </a:p>
        </p:txBody>
      </p:sp>
      <p:sp>
        <p:nvSpPr>
          <p:cNvPr id="541798458" name="Espace réservé du texte 5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 fichier (ou </a:t>
            </a:r>
            <a:r>
              <a:rPr lang="fr-FR" i="1">
                <a:latin typeface="Marianne"/>
              </a:rPr>
              <a:t>file</a:t>
            </a:r>
            <a:r>
              <a:rPr lang="fr-FR">
                <a:latin typeface="Marianne"/>
              </a:rPr>
              <a:t>)</a:t>
            </a:r>
            <a:endParaRPr/>
          </a:p>
        </p:txBody>
      </p:sp>
      <p:pic>
        <p:nvPicPr>
          <p:cNvPr id="1845318372" name="Espace réservé du contenu 3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91052" y="2492896"/>
            <a:ext cx="6841050" cy="2649288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sp>
        <p:nvSpPr>
          <p:cNvPr id="868103365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7032102" y="2284008"/>
            <a:ext cx="5083697" cy="334249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cs typeface="Arial"/>
              </a:rPr>
              <a:t>Toujours dans un </a:t>
            </a:r>
            <a:r>
              <a:rPr lang="fr-FR" sz="2400" b="1">
                <a:latin typeface="Arial"/>
                <a:cs typeface="Arial"/>
              </a:rPr>
              <a:t>jeu de données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cs typeface="Arial"/>
              </a:rPr>
              <a:t>DOI attribué / fichier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cs typeface="Arial"/>
              </a:rPr>
              <a:t>Métadonnées spécifiques</a:t>
            </a:r>
            <a:endParaRPr/>
          </a:p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Taille Max 50 Go</a:t>
            </a:r>
            <a:endParaRPr b="1">
              <a:solidFill>
                <a:schemeClr val="tx2"/>
              </a:solidFill>
            </a:endParaRPr>
          </a:p>
        </p:txBody>
      </p:sp>
      <p:pic>
        <p:nvPicPr>
          <p:cNvPr id="894694190" name="Image 9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7584511" name="Espace réservé du texte 1"/>
          <p:cNvSpPr>
            <a:spLocks noGrp="1"/>
          </p:cNvSpPr>
          <p:nvPr>
            <p:ph type="body" idx="15"/>
          </p:nvPr>
        </p:nvSpPr>
        <p:spPr bwMode="auto">
          <a:xfrm>
            <a:off x="838197" y="1214206"/>
            <a:ext cx="10515602" cy="36512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Liste des entrepôts thématiques de confiance du </a:t>
            </a:r>
            <a:r>
              <a:rPr lang="fr-FR">
                <a:latin typeface="Marianne"/>
              </a:rPr>
              <a:t>CoSO</a:t>
            </a:r>
            <a:endParaRPr lang="fr-FR">
              <a:latin typeface="Marianne"/>
            </a:endParaRPr>
          </a:p>
        </p:txBody>
      </p:sp>
      <p:pic>
        <p:nvPicPr>
          <p:cNvPr id="1256599256" name="Espace réservé du contenu 4">
            <a:hlinkClick r:id="rId3"/>
          </p:cNvPr>
          <p:cNvPicPr>
            <a:picLocks noChangeAspect="1" noGrp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1951351" y="1691802"/>
            <a:ext cx="2828454" cy="4187068"/>
          </a:xfrm>
        </p:spPr>
      </p:pic>
      <p:sp>
        <p:nvSpPr>
          <p:cNvPr id="1606908312" name="Espace réservé du contenu 3"/>
          <p:cNvSpPr>
            <a:spLocks noGrp="1"/>
          </p:cNvSpPr>
          <p:nvPr>
            <p:ph idx="16"/>
          </p:nvPr>
        </p:nvSpPr>
        <p:spPr bwMode="auto">
          <a:xfrm>
            <a:off x="6095999" y="1779189"/>
            <a:ext cx="5257800" cy="4743529"/>
          </a:xfrm>
        </p:spPr>
        <p:txBody>
          <a:bodyPr>
            <a:normAutofit/>
          </a:bodyPr>
          <a:lstStyle/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Produite par le </a:t>
            </a: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collège Données de la recherche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Propose une </a:t>
            </a: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méthode d’identification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S'appuie sur </a:t>
            </a: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des critères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Assortie d’une </a:t>
            </a: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première liste</a:t>
            </a:r>
            <a:br>
              <a:rPr lang="fr-FR" sz="2400" b="1">
                <a:solidFill>
                  <a:srgbClr val="12B09D"/>
                </a:solidFill>
                <a:latin typeface="Arial"/>
                <a:cs typeface="Arial"/>
              </a:rPr>
            </a:br>
            <a:r>
              <a:rPr lang="fr-FR" sz="2000" u="sng">
                <a:solidFill>
                  <a:srgbClr val="12B09D"/>
                </a:solidFill>
                <a:latin typeface="Arial"/>
                <a:cs typeface="Arial"/>
                <a:hlinkClick r:id="rId5" tooltip="https://recherche.data.gouv.fr/fr/entrepots"/>
              </a:rPr>
              <a:t>https://recherche.data.gouv.fr/fr/entrepots</a:t>
            </a:r>
            <a:r>
              <a:rPr lang="fr-FR" sz="2000">
                <a:solidFill>
                  <a:srgbClr val="12B09D"/>
                </a:solidFill>
                <a:latin typeface="Arial"/>
                <a:cs typeface="Arial"/>
              </a:rPr>
              <a:t> </a:t>
            </a:r>
            <a:endParaRPr/>
          </a:p>
        </p:txBody>
      </p:sp>
      <p:sp>
        <p:nvSpPr>
          <p:cNvPr id="464793633" name="Rectangle 5"/>
          <p:cNvSpPr/>
          <p:nvPr/>
        </p:nvSpPr>
        <p:spPr bwMode="auto">
          <a:xfrm>
            <a:off x="749239" y="6041451"/>
            <a:ext cx="5380893" cy="64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12B09D"/>
                </a:solidFill>
                <a:latin typeface="Arial"/>
                <a:cs typeface="Arial"/>
              </a:rPr>
              <a:t>Pour plus </a:t>
            </a:r>
            <a:r>
              <a:rPr lang="en-US" b="1">
                <a:solidFill>
                  <a:srgbClr val="12B09D"/>
                </a:solidFill>
                <a:latin typeface="Arial"/>
                <a:cs typeface="Arial"/>
              </a:rPr>
              <a:t>d’info</a:t>
            </a:r>
            <a:r>
              <a:rPr lang="en-US" b="1">
                <a:solidFill>
                  <a:srgbClr val="12B09D"/>
                </a:solidFill>
                <a:latin typeface="Arial"/>
                <a:cs typeface="Arial"/>
              </a:rPr>
              <a:t> :</a:t>
            </a:r>
            <a:endParaRPr>
              <a:solidFill>
                <a:srgbClr val="12B09D"/>
              </a:solidFill>
            </a:endParaRPr>
          </a:p>
          <a:p>
            <a:pPr algn="ctr">
              <a:defRPr/>
            </a:pPr>
            <a:r>
              <a:rPr lang="en-US" u="sng">
                <a:latin typeface="Arial"/>
                <a:cs typeface="Arial"/>
                <a:hlinkClick r:id="rId3" tooltip="https://www.ouvrirlascience.fr/selectionner-un-entrepot-thematique-de-confiance-pour-le-depot-de-donnees-methodologie-et-analyse-de-loffre-existante/"/>
              </a:rPr>
              <a:t>Suivre</a:t>
            </a:r>
            <a:r>
              <a:rPr lang="en-US" u="sng">
                <a:latin typeface="Arial"/>
                <a:cs typeface="Arial"/>
                <a:hlinkClick r:id="rId3" tooltip="https://www.ouvrirlascience.fr/selectionner-un-entrepot-thematique-de-confiance-pour-le-depot-de-donnees-methodologie-et-analyse-de-loffre-existante/"/>
              </a:rPr>
              <a:t> </a:t>
            </a:r>
            <a:r>
              <a:rPr lang="en-US" u="sng">
                <a:latin typeface="Arial"/>
                <a:cs typeface="Arial"/>
                <a:hlinkClick r:id="rId3" tooltip="https://www.ouvrirlascience.fr/selectionner-un-entrepot-thematique-de-confiance-pour-le-depot-de-donnees-methodologie-et-analyse-de-loffre-existante/"/>
              </a:rPr>
              <a:t>ce</a:t>
            </a:r>
            <a:r>
              <a:rPr lang="en-US" u="sng">
                <a:latin typeface="Arial"/>
                <a:cs typeface="Arial"/>
                <a:hlinkClick r:id="rId3" tooltip="https://www.ouvrirlascience.fr/selectionner-un-entrepot-thematique-de-confiance-pour-le-depot-de-donnees-methodologie-et-analyse-de-loffre-existante/"/>
              </a:rPr>
              <a:t> lien</a:t>
            </a:r>
            <a:endParaRPr b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44546700" name="Rectangle à coins arrondis 10"/>
          <p:cNvSpPr/>
          <p:nvPr/>
        </p:nvSpPr>
        <p:spPr bwMode="auto">
          <a:xfrm>
            <a:off x="1951350" y="6089764"/>
            <a:ext cx="2828455" cy="59821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652607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7CA186-A7BD-5F41-6978-F872988BEDA6}" type="slidenum">
              <a:rPr lang="fr-FR"/>
              <a:t>20</a:t>
            </a:fld>
            <a:endParaRPr lang="fr-FR"/>
          </a:p>
        </p:txBody>
      </p:sp>
      <p:sp>
        <p:nvSpPr>
          <p:cNvPr id="1989129054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 fichier (ou </a:t>
            </a:r>
            <a:r>
              <a:rPr lang="fr-FR" i="1">
                <a:latin typeface="Marianne"/>
              </a:rPr>
              <a:t>file</a:t>
            </a:r>
            <a:r>
              <a:rPr lang="fr-FR">
                <a:latin typeface="Marianne"/>
              </a:rPr>
              <a:t>)</a:t>
            </a:r>
            <a:endParaRPr/>
          </a:p>
        </p:txBody>
      </p:sp>
      <p:sp>
        <p:nvSpPr>
          <p:cNvPr id="1144521412" name="Espace réservé du contenu 5"/>
          <p:cNvSpPr>
            <a:spLocks noGrp="1"/>
          </p:cNvSpPr>
          <p:nvPr>
            <p:ph idx="13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Prévisualisation de fichiers</a:t>
            </a:r>
            <a:endParaRPr/>
          </a:p>
          <a:p>
            <a:pPr marL="685800" lvl="2" indent="0">
              <a:lnSpc>
                <a:spcPct val="100000"/>
              </a:lnSpc>
              <a:buNone/>
              <a:defRPr/>
            </a:pPr>
            <a:r>
              <a:rPr lang="fr-FR" sz="2100" u="none">
                <a:latin typeface="Arial"/>
                <a:cs typeface="Arial"/>
              </a:rPr>
              <a:t>Voir la diapositive : </a:t>
            </a:r>
            <a:r>
              <a:rPr lang="fr-FR" sz="2100" b="1" u="sng">
                <a:latin typeface="Arial"/>
                <a:cs typeface="Arial"/>
                <a:hlinkClick r:id="rId3" action="ppaction://hlinksldjump" tooltip="ppaction://hlinksldjumpslide62"/>
              </a:rPr>
              <a:t>Prévisualisation des fichiers</a:t>
            </a:r>
            <a:endParaRPr/>
          </a:p>
          <a:p>
            <a:pPr marL="685800" lvl="2" indent="0">
              <a:lnSpc>
                <a:spcPct val="100000"/>
              </a:lnSpc>
              <a:buNone/>
              <a:defRPr/>
            </a:pPr>
            <a:endParaRPr lang="fr-FR" sz="2400" b="1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Pour fichiers tabulés (R Data, Stata, SPSS, csv, </a:t>
            </a:r>
            <a:r>
              <a:rPr lang="fr-FR" sz="2400">
                <a:latin typeface="Arial"/>
                <a:cs typeface="Arial"/>
              </a:rPr>
              <a:t>tsv</a:t>
            </a:r>
            <a:r>
              <a:rPr lang="fr-FR" sz="2400">
                <a:latin typeface="Arial"/>
                <a:cs typeface="Arial"/>
              </a:rPr>
              <a:t>, </a:t>
            </a:r>
            <a:r>
              <a:rPr lang="fr-FR" sz="2400">
                <a:latin typeface="Arial"/>
                <a:cs typeface="Arial"/>
              </a:rPr>
              <a:t>xlsx</a:t>
            </a:r>
            <a:r>
              <a:rPr lang="fr-FR" sz="2400">
                <a:latin typeface="Arial"/>
                <a:cs typeface="Arial"/>
              </a:rPr>
              <a:t>)</a:t>
            </a:r>
            <a:endParaRPr/>
          </a:p>
          <a:p>
            <a:pPr lvl="1">
              <a:lnSpc>
                <a:spcPct val="100000"/>
              </a:lnSpc>
              <a:buClr>
                <a:schemeClr val="tx1"/>
              </a:buClr>
              <a:defRPr/>
            </a:pPr>
            <a:r>
              <a:rPr lang="fr-FR" sz="2100">
                <a:solidFill>
                  <a:schemeClr val="tx2"/>
                </a:solidFill>
                <a:latin typeface="Arial"/>
                <a:cs typeface="Arial"/>
              </a:rPr>
              <a:t>Taille max 500 Mo</a:t>
            </a:r>
            <a:endParaRPr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Conversion en fichier .tab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Extraction d’informations sur les variables</a:t>
            </a:r>
            <a:endParaRPr/>
          </a:p>
          <a:p>
            <a:pPr marL="742950" lvl="2" indent="0">
              <a:lnSpc>
                <a:spcPct val="100000"/>
              </a:lnSpc>
              <a:buNone/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Voir la diapositive :</a:t>
            </a:r>
            <a:r>
              <a:rPr lang="fr-FR" sz="1700" b="0" u="none">
                <a:latin typeface="Arial"/>
                <a:cs typeface="Arial"/>
              </a:rPr>
              <a:t> </a:t>
            </a:r>
            <a:r>
              <a:rPr lang="fr-FR" sz="2000" b="1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4" action="ppaction://hlinksldjump" tooltip="ppaction://hlinksldjumpslide63"/>
              </a:rPr>
              <a:t>Exploration des fichiers de données tabulées</a:t>
            </a:r>
            <a:endParaRPr/>
          </a:p>
        </p:txBody>
      </p:sp>
      <p:pic>
        <p:nvPicPr>
          <p:cNvPr id="1366871942" name="Image 6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2584898" name="Espace réservé du texte 1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/>
              <a:t>Dépôt de fichiers et performances</a:t>
            </a:r>
            <a:endParaRPr lang="fr-FR"/>
          </a:p>
        </p:txBody>
      </p:sp>
      <p:sp>
        <p:nvSpPr>
          <p:cNvPr id="476101535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8" y="2052310"/>
            <a:ext cx="10525125" cy="396056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fr-FR" sz="2400"/>
              <a:t>Eviter requêtes API</a:t>
            </a:r>
            <a:endParaRPr/>
          </a:p>
          <a:p>
            <a:pPr marL="514350" indent="-514350">
              <a:buFont typeface="+mj-lt"/>
              <a:buAutoNum type="arabicPeriod"/>
              <a:defRPr/>
            </a:pPr>
            <a:r>
              <a:rPr lang="fr-FR" sz="2400"/>
              <a:t>Privilégier </a:t>
            </a:r>
            <a:r>
              <a:rPr lang="fr-FR" sz="2400" b="1">
                <a:solidFill>
                  <a:schemeClr val="tx2"/>
                </a:solidFill>
              </a:rPr>
              <a:t>interface web</a:t>
            </a:r>
            <a:r>
              <a:rPr lang="fr-FR" sz="2400"/>
              <a:t> si petit volume/nombre de fichiers</a:t>
            </a:r>
            <a:endParaRPr/>
          </a:p>
          <a:p>
            <a:pPr marL="514350" indent="-514350">
              <a:buFont typeface="+mj-lt"/>
              <a:buAutoNum type="arabicPeriod"/>
              <a:defRPr/>
            </a:pPr>
            <a:r>
              <a:rPr lang="fr-FR" sz="2400"/>
              <a:t>Sinon utiliser </a:t>
            </a:r>
            <a:r>
              <a:rPr lang="fr-FR" sz="2400" b="1">
                <a:solidFill>
                  <a:schemeClr val="accent6"/>
                </a:solidFill>
              </a:rPr>
              <a:t>DVUploader</a:t>
            </a:r>
            <a:endParaRPr lang="fr-FR" sz="2400" b="1">
              <a:solidFill>
                <a:schemeClr val="accent6"/>
              </a:solidFill>
            </a:endParaRPr>
          </a:p>
          <a:p>
            <a:pPr lvl="1">
              <a:defRPr/>
            </a:pPr>
            <a:r>
              <a:rPr lang="fr-FR" b="0"/>
              <a:t>Voir </a:t>
            </a:r>
            <a:r>
              <a:rPr lang="fr-FR" b="0" u="sng">
                <a:hlinkClick r:id="rId3" tooltip="https://recherche.data.gouv.fr/fr/categorie/33/guide/dv-uploader"/>
              </a:rPr>
              <a:t>Guide DVU</a:t>
            </a:r>
            <a:endParaRPr lang="fr-FR" b="0"/>
          </a:p>
          <a:p>
            <a:pPr lvl="1">
              <a:defRPr/>
            </a:pPr>
            <a:r>
              <a:rPr lang="fr-FR" b="0"/>
              <a:t>Vu en </a:t>
            </a:r>
            <a:r>
              <a:rPr lang="fr-FR" b="0" u="sng">
                <a:hlinkClick r:id="rId4" tooltip="https://recherche.data.gouv.fr/fr/page/classes-virtuelles"/>
              </a:rPr>
              <a:t>classe Découverte des API</a:t>
            </a:r>
            <a:endParaRPr lang="fr-FR" b="0"/>
          </a:p>
          <a:p>
            <a:pPr marL="514350" indent="-514350">
              <a:buFont typeface="+mj-lt"/>
              <a:buAutoNum type="arabicPeriod"/>
              <a:defRPr/>
            </a:pPr>
            <a:r>
              <a:rPr lang="fr-FR" sz="2400"/>
              <a:t>Regrouper en archive si :</a:t>
            </a:r>
            <a:endParaRPr/>
          </a:p>
          <a:p>
            <a:pPr lvl="1">
              <a:defRPr/>
            </a:pPr>
            <a:r>
              <a:rPr lang="fr-FR" b="0"/>
              <a:t>grand nombre de fichiers </a:t>
            </a:r>
            <a:endParaRPr lang="fr-FR" b="0"/>
          </a:p>
          <a:p>
            <a:pPr lvl="1">
              <a:defRPr/>
            </a:pPr>
            <a:r>
              <a:rPr lang="fr-FR" b="0"/>
              <a:t>total &gt; 50 Go</a:t>
            </a:r>
            <a:endParaRPr lang="fr-FR" b="0"/>
          </a:p>
          <a:p>
            <a:pPr marL="457200" lvl="1" indent="0">
              <a:buFont typeface="Arial"/>
              <a:buNone/>
              <a:defRPr/>
            </a:pPr>
            <a:endParaRPr lang="fr-FR" b="0"/>
          </a:p>
          <a:p>
            <a:pPr marL="457200" lvl="1" indent="0">
              <a:buFont typeface="Arial"/>
              <a:buNone/>
              <a:defRPr/>
            </a:pPr>
            <a:r>
              <a:rPr lang="fr-FR" b="0"/>
              <a:t>Pour plus d’information, voir </a:t>
            </a:r>
            <a:r>
              <a:rPr lang="fr-FR" b="0" u="sng">
                <a:hlinkClick r:id="rId5" tooltip="https://recherche.data.gouv.fr/fr/categorie/33/guide/recommandations-sur-les-jeux-de-donnees-volumineux"/>
              </a:rPr>
              <a:t>« </a:t>
            </a:r>
            <a:r>
              <a:rPr lang="fr-FR" b="0" u="sng">
                <a:hlinkClick r:id="rId5" tooltip="https://recherche.data.gouv.fr/fr/categorie/33/guide/recommandations-sur-les-jeux-de-donnees-volumineux"/>
              </a:rPr>
              <a:t>Recommandations sur les jeux de données volumineux</a:t>
            </a:r>
            <a:r>
              <a:rPr lang="fr-FR" b="0" u="sng">
                <a:hlinkClick r:id="rId5" tooltip="https://recherche.data.gouv.fr/fr/categorie/33/guide/recommandations-sur-les-jeux-de-donnees-volumineux"/>
              </a:rPr>
              <a:t> »</a:t>
            </a:r>
            <a:endParaRPr lang="fr-FR" b="0"/>
          </a:p>
        </p:txBody>
      </p:sp>
      <p:pic>
        <p:nvPicPr>
          <p:cNvPr id="1332561903" name="Image 3">
            <a:hlinkClick r:id="rId6"/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368213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0F4309-1ECE-68D2-6E4C-D822E0F1A1F7}" type="slidenum">
              <a:rPr lang="fr-FR"/>
              <a:t>22</a:t>
            </a:fld>
            <a:endParaRPr lang="fr-FR"/>
          </a:p>
        </p:txBody>
      </p:sp>
      <p:sp>
        <p:nvSpPr>
          <p:cNvPr id="819704780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838198" y="1092942"/>
            <a:ext cx="4929066" cy="36512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Organisation de l’entrepôt</a:t>
            </a:r>
            <a:endParaRPr/>
          </a:p>
        </p:txBody>
      </p:sp>
      <p:pic>
        <p:nvPicPr>
          <p:cNvPr id="691439544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53157" y="1540002"/>
            <a:ext cx="8428220" cy="505693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877066662" name="Image 4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8860610" name="Espace réservé du texte 5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Illustration</a:t>
            </a:r>
            <a:endParaRPr/>
          </a:p>
        </p:txBody>
      </p:sp>
      <p:sp>
        <p:nvSpPr>
          <p:cNvPr id="756826216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10325"/>
            <a:ext cx="592138" cy="365125"/>
          </a:xfrm>
        </p:spPr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23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267725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080F7C-45AB-1415-8604-68AB91430797}" type="slidenum">
              <a:rPr lang="fr-FR"/>
              <a:t>24</a:t>
            </a:fld>
            <a:endParaRPr lang="fr-FR"/>
          </a:p>
        </p:txBody>
      </p:sp>
      <p:sp>
        <p:nvSpPr>
          <p:cNvPr id="418262454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838198" y="1299573"/>
            <a:ext cx="6985992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Une Collection de projet européen</a:t>
            </a:r>
            <a:endParaRPr/>
          </a:p>
        </p:txBody>
      </p:sp>
      <p:pic>
        <p:nvPicPr>
          <p:cNvPr id="691904931" name="Espace réservé du contenu 6"/>
          <p:cNvPicPr>
            <a:picLocks noChangeAspect="1" noGrp="1"/>
          </p:cNvPicPr>
          <p:nvPr>
            <p:ph idx="13"/>
          </p:nvPr>
        </p:nvPicPr>
        <p:blipFill>
          <a:blip r:embed="rId3"/>
          <a:stretch/>
        </p:blipFill>
        <p:spPr bwMode="auto">
          <a:xfrm>
            <a:off x="838198" y="1664698"/>
            <a:ext cx="7044983" cy="4894107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188447494" name="Image 3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135946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25</a:t>
            </a:fld>
            <a:endParaRPr lang="fr-FR"/>
          </a:p>
        </p:txBody>
      </p:sp>
      <p:sp>
        <p:nvSpPr>
          <p:cNvPr id="90282323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164637"/>
            <a:ext cx="8074688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Un jeu de données de cette collection</a:t>
            </a:r>
            <a:endParaRPr lang="fr-FR"/>
          </a:p>
        </p:txBody>
      </p:sp>
      <p:pic>
        <p:nvPicPr>
          <p:cNvPr id="1242348718" name="Image 5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6943781" name="Image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8198" y="1601456"/>
            <a:ext cx="7130008" cy="4922816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218076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BB95ED-0B92-9195-D1D2-07EB22A5B770}" type="slidenum">
              <a:rPr lang="fr-FR"/>
              <a:t>26</a:t>
            </a:fld>
            <a:endParaRPr lang="fr-FR"/>
          </a:p>
        </p:txBody>
      </p:sp>
      <p:sp>
        <p:nvSpPr>
          <p:cNvPr id="1775874137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838198" y="1195363"/>
            <a:ext cx="6193904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fichiers du jeu de données</a:t>
            </a:r>
            <a:endParaRPr/>
          </a:p>
        </p:txBody>
      </p:sp>
      <p:pic>
        <p:nvPicPr>
          <p:cNvPr id="41524134" name="Image 8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994466877" name="Imag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8198" y="1675390"/>
            <a:ext cx="7130008" cy="4922816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sp>
        <p:nvSpPr>
          <p:cNvPr id="2014441631" name="Rectangle à coins arrondis 5"/>
          <p:cNvSpPr/>
          <p:nvPr/>
        </p:nvSpPr>
        <p:spPr bwMode="auto">
          <a:xfrm>
            <a:off x="983431" y="6265513"/>
            <a:ext cx="502114" cy="28803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08398673" name="Imag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919535" y="2214646"/>
            <a:ext cx="7362499" cy="3737404"/>
          </a:xfrm>
          <a:prstGeom prst="rect">
            <a:avLst/>
          </a:prstGeom>
          <a:ln w="57150">
            <a:solidFill>
              <a:srgbClr val="C55B28"/>
            </a:solidFill>
          </a:ln>
          <a:effectLst/>
        </p:spPr>
      </p:pic>
      <p:cxnSp>
        <p:nvCxnSpPr>
          <p:cNvPr id="1758338475" name="Connecteur en arc 9"/>
          <p:cNvCxnSpPr>
            <a:stCxn id="2014441631" idx="0"/>
          </p:cNvCxnSpPr>
          <p:nvPr/>
        </p:nvCxnSpPr>
        <p:spPr bwMode="auto">
          <a:xfrm rot="5400000" flipH="1" flipV="1">
            <a:off x="1275437" y="4712026"/>
            <a:ext cx="1512538" cy="1594437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269256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94DFA4-5859-A283-079C-57195C162416}" type="slidenum">
              <a:rPr lang="fr-FR"/>
              <a:t>27</a:t>
            </a:fld>
            <a:endParaRPr lang="fr-FR"/>
          </a:p>
        </p:txBody>
      </p:sp>
      <p:sp>
        <p:nvSpPr>
          <p:cNvPr id="1967287041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838197" y="1226088"/>
            <a:ext cx="9002165" cy="36512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75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métadonnées qui décrivent le jeu de données</a:t>
            </a:r>
            <a:endParaRPr/>
          </a:p>
        </p:txBody>
      </p:sp>
      <p:pic>
        <p:nvPicPr>
          <p:cNvPr id="1982729801" name="Image 8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1507637912" name="Imag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8197" y="1630236"/>
            <a:ext cx="7130008" cy="4922816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sp>
        <p:nvSpPr>
          <p:cNvPr id="863167046" name="Rectangle à coins arrondis 5"/>
          <p:cNvSpPr/>
          <p:nvPr/>
        </p:nvSpPr>
        <p:spPr bwMode="auto">
          <a:xfrm>
            <a:off x="1487487" y="6275412"/>
            <a:ext cx="720080" cy="20851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27664275" name="Image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360424" y="1924838"/>
            <a:ext cx="6480720" cy="4417920"/>
          </a:xfrm>
          <a:prstGeom prst="rect">
            <a:avLst/>
          </a:prstGeom>
          <a:ln w="57150">
            <a:solidFill>
              <a:srgbClr val="C55B28"/>
            </a:solidFill>
          </a:ln>
          <a:effectLst/>
        </p:spPr>
      </p:pic>
      <p:cxnSp>
        <p:nvCxnSpPr>
          <p:cNvPr id="335680118" name="Connecteur en arc 10"/>
          <p:cNvCxnSpPr>
            <a:stCxn id="863167046" idx="0"/>
          </p:cNvCxnSpPr>
          <p:nvPr/>
        </p:nvCxnSpPr>
        <p:spPr bwMode="auto">
          <a:xfrm rot="5400000" flipH="1" flipV="1">
            <a:off x="2076754" y="5085091"/>
            <a:ext cx="961095" cy="1419548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679392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DFF4B-0BA3-322A-A993-DF417634D692}" type="slidenum">
              <a:rPr lang="fr-FR"/>
              <a:t>28</a:t>
            </a:fld>
            <a:endParaRPr lang="fr-FR"/>
          </a:p>
        </p:txBody>
      </p:sp>
      <p:sp>
        <p:nvSpPr>
          <p:cNvPr id="1593543200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838198" y="1205605"/>
            <a:ext cx="10245132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conditions d’accès et d’utilisation du jeu de données</a:t>
            </a:r>
            <a:endParaRPr/>
          </a:p>
        </p:txBody>
      </p:sp>
      <p:pic>
        <p:nvPicPr>
          <p:cNvPr id="1588030006" name="Image 8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682752152" name="Image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8198" y="1642212"/>
            <a:ext cx="7130008" cy="4922816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sp>
        <p:nvSpPr>
          <p:cNvPr id="2008246208" name="Rectangle à coins arrondis 5"/>
          <p:cNvSpPr/>
          <p:nvPr/>
        </p:nvSpPr>
        <p:spPr bwMode="auto">
          <a:xfrm>
            <a:off x="2207567" y="6240754"/>
            <a:ext cx="648072" cy="23844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66942469" name="Image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360424" y="3236824"/>
            <a:ext cx="8011088" cy="1733591"/>
          </a:xfrm>
          <a:prstGeom prst="rect">
            <a:avLst/>
          </a:prstGeom>
          <a:ln w="57150">
            <a:solidFill>
              <a:srgbClr val="C55B28"/>
            </a:solidFill>
          </a:ln>
          <a:effectLst/>
        </p:spPr>
      </p:pic>
      <p:cxnSp>
        <p:nvCxnSpPr>
          <p:cNvPr id="2064748956" name="Connecteur en arc 10"/>
          <p:cNvCxnSpPr>
            <a:stCxn id="2008246208" idx="0"/>
          </p:cNvCxnSpPr>
          <p:nvPr/>
        </p:nvCxnSpPr>
        <p:spPr bwMode="auto">
          <a:xfrm rot="5400000" flipH="1" flipV="1">
            <a:off x="2545974" y="4519529"/>
            <a:ext cx="1706854" cy="1735597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850053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E5B30DD-B29B-67B1-65E2-116947821206}" type="slidenum">
              <a:rPr lang="fr-FR"/>
              <a:t>29</a:t>
            </a:fld>
            <a:endParaRPr lang="fr-FR"/>
          </a:p>
        </p:txBody>
      </p:sp>
      <p:sp>
        <p:nvSpPr>
          <p:cNvPr id="1215614786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838198" y="1185121"/>
            <a:ext cx="5977880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versions du jeu de données</a:t>
            </a:r>
            <a:endParaRPr/>
          </a:p>
        </p:txBody>
      </p:sp>
      <p:pic>
        <p:nvPicPr>
          <p:cNvPr id="521874959" name="Image 8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1389047555" name="Imag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8198" y="1582347"/>
            <a:ext cx="7130008" cy="4922816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sp>
        <p:nvSpPr>
          <p:cNvPr id="1524435540" name="Rectangle à coins arrondis 5"/>
          <p:cNvSpPr/>
          <p:nvPr/>
        </p:nvSpPr>
        <p:spPr bwMode="auto">
          <a:xfrm>
            <a:off x="2855639" y="6188419"/>
            <a:ext cx="432048" cy="22110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42863185" name="Image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369949" y="2748336"/>
            <a:ext cx="8088638" cy="2590838"/>
          </a:xfrm>
          <a:prstGeom prst="rect">
            <a:avLst/>
          </a:prstGeom>
          <a:ln w="57150">
            <a:solidFill>
              <a:srgbClr val="C55B28"/>
            </a:solidFill>
          </a:ln>
          <a:effectLst/>
        </p:spPr>
      </p:pic>
      <p:cxnSp>
        <p:nvCxnSpPr>
          <p:cNvPr id="1116825691" name="Connecteur en arc 10"/>
          <p:cNvCxnSpPr>
            <a:stCxn id="1524435540" idx="3"/>
          </p:cNvCxnSpPr>
          <p:nvPr/>
        </p:nvCxnSpPr>
        <p:spPr bwMode="auto">
          <a:xfrm flipV="1">
            <a:off x="3287687" y="5029200"/>
            <a:ext cx="484213" cy="1269774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029559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639180-6BA9-4D17-E0FB-96089EA0CD45}" type="slidenum">
              <a:rPr lang="fr-FR"/>
              <a:t>3</a:t>
            </a:fld>
            <a:endParaRPr lang="fr-FR"/>
          </a:p>
        </p:txBody>
      </p:sp>
      <p:sp>
        <p:nvSpPr>
          <p:cNvPr id="1383017314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838200" y="1482136"/>
            <a:ext cx="5632937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cap="small">
                <a:latin typeface="Marianne"/>
              </a:rPr>
              <a:t>Dans cette présentation :</a:t>
            </a:r>
            <a:endParaRPr/>
          </a:p>
        </p:txBody>
      </p:sp>
      <p:sp>
        <p:nvSpPr>
          <p:cNvPr id="754660097" name="Espace réservé du contenu 13"/>
          <p:cNvSpPr>
            <a:spLocks noGrp="1"/>
          </p:cNvSpPr>
          <p:nvPr>
            <p:ph idx="13"/>
          </p:nvPr>
        </p:nvSpPr>
        <p:spPr bwMode="auto">
          <a:xfrm>
            <a:off x="838198" y="2075541"/>
            <a:ext cx="5811077" cy="311674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/>
          </a:bodyPr>
          <a:lstStyle/>
          <a:p>
            <a:pPr marL="571500" indent="-571500">
              <a:lnSpc>
                <a:spcPct val="200000"/>
              </a:lnSpc>
              <a:buFont typeface="+mj-lt"/>
              <a:buAutoNum type="romanUcPeriod"/>
              <a:defRPr/>
            </a:pPr>
            <a:r>
              <a:rPr lang="fr-FR" cap="small">
                <a:latin typeface="Marianne"/>
                <a:cs typeface="Arial"/>
              </a:rPr>
              <a:t>Présentation générale</a:t>
            </a:r>
            <a:endParaRPr lang="fr-FR" sz="2800" b="0" i="1" cap="small">
              <a:latin typeface="Marianne"/>
              <a:cs typeface="Arial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  <a:defRPr/>
            </a:pPr>
            <a:r>
              <a:rPr lang="fr-FR" cap="small">
                <a:latin typeface="Marianne"/>
                <a:cs typeface="Arial"/>
              </a:rPr>
              <a:t> Concepts clés</a:t>
            </a:r>
            <a:endParaRPr/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  <a:defRPr/>
            </a:pPr>
            <a:r>
              <a:rPr lang="fr-FR" cap="small">
                <a:latin typeface="Marianne"/>
                <a:cs typeface="Arial"/>
              </a:rPr>
              <a:t> Utilisation de l’entrepôt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9735125" name="Espace réservé du text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Les métadonnées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607179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31</a:t>
            </a:fld>
            <a:endParaRPr lang="fr-FR"/>
          </a:p>
        </p:txBody>
      </p:sp>
      <p:sp>
        <p:nvSpPr>
          <p:cNvPr id="1229711107" name="Espace réservé du texte 5"/>
          <p:cNvSpPr>
            <a:spLocks noGrp="1"/>
          </p:cNvSpPr>
          <p:nvPr>
            <p:ph type="body" idx="15"/>
          </p:nvPr>
        </p:nvSpPr>
        <p:spPr bwMode="auto">
          <a:xfrm>
            <a:off x="838197" y="1185273"/>
            <a:ext cx="5181600" cy="36512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métadonnées en bref</a:t>
            </a:r>
            <a:endParaRPr/>
          </a:p>
        </p:txBody>
      </p:sp>
      <p:sp>
        <p:nvSpPr>
          <p:cNvPr id="1333589104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8040216" y="2067222"/>
            <a:ext cx="3313584" cy="4063306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Données décrivant les données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Facilite la découverte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Pour </a:t>
            </a: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comprendre</a:t>
            </a:r>
            <a:r>
              <a:rPr lang="fr-FR" sz="2400">
                <a:latin typeface="Arial"/>
                <a:cs typeface="Arial"/>
              </a:rPr>
              <a:t> les données et les </a:t>
            </a: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conditions de production</a:t>
            </a:r>
            <a:endParaRPr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fr-FR"/>
          </a:p>
        </p:txBody>
      </p:sp>
      <p:pic>
        <p:nvPicPr>
          <p:cNvPr id="837976438" name="Image 9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2063258264" name="Image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8197" y="1550397"/>
            <a:ext cx="7202018" cy="4895574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7129108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838200" y="1482138"/>
            <a:ext cx="7130008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solidFill>
                  <a:srgbClr val="12B09D"/>
                </a:solidFill>
                <a:latin typeface="Marianne"/>
              </a:rPr>
              <a:t>Blocs de métadonnées</a:t>
            </a:r>
            <a:endParaRPr>
              <a:solidFill>
                <a:srgbClr val="12B09D"/>
              </a:solidFill>
            </a:endParaRPr>
          </a:p>
        </p:txBody>
      </p:sp>
      <p:sp>
        <p:nvSpPr>
          <p:cNvPr id="547047731" name="Rectangle à coins arrondis 9"/>
          <p:cNvSpPr/>
          <p:nvPr/>
        </p:nvSpPr>
        <p:spPr bwMode="auto">
          <a:xfrm>
            <a:off x="5200358" y="5292436"/>
            <a:ext cx="2009578" cy="1400600"/>
          </a:xfrm>
          <a:prstGeom prst="roundRect">
            <a:avLst>
              <a:gd name="adj" fmla="val 16667"/>
            </a:avLst>
          </a:prstGeom>
          <a:solidFill>
            <a:srgbClr val="12B09D"/>
          </a:solidFill>
          <a:ln>
            <a:solidFill>
              <a:srgbClr val="12B09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>
                <a:latin typeface="Arial"/>
                <a:cs typeface="Arial"/>
              </a:rPr>
              <a:t>Conformes aux </a:t>
            </a:r>
            <a:r>
              <a:rPr lang="fr-FR" sz="1600" b="1">
                <a:latin typeface="Arial"/>
                <a:cs typeface="Arial"/>
              </a:rPr>
              <a:t>standards</a:t>
            </a:r>
            <a:r>
              <a:rPr lang="fr-FR" sz="1600">
                <a:latin typeface="Arial"/>
                <a:cs typeface="Arial"/>
              </a:rPr>
              <a:t> DDI, Dublin </a:t>
            </a:r>
            <a:r>
              <a:rPr lang="fr-FR" sz="1600">
                <a:latin typeface="Arial"/>
                <a:cs typeface="Arial"/>
              </a:rPr>
              <a:t>Core</a:t>
            </a:r>
            <a:r>
              <a:rPr lang="fr-FR" sz="1600">
                <a:latin typeface="Arial"/>
                <a:cs typeface="Arial"/>
              </a:rPr>
              <a:t>, </a:t>
            </a:r>
            <a:r>
              <a:rPr lang="fr-FR" sz="1600">
                <a:latin typeface="Arial"/>
                <a:cs typeface="Arial"/>
              </a:rPr>
              <a:t>DataCite</a:t>
            </a:r>
            <a:r>
              <a:rPr lang="fr-FR" sz="1600">
                <a:latin typeface="Arial"/>
                <a:cs typeface="Arial"/>
              </a:rPr>
              <a:t>, </a:t>
            </a:r>
            <a:r>
              <a:rPr lang="fr-FR" sz="1600">
                <a:latin typeface="Arial"/>
                <a:cs typeface="Arial"/>
              </a:rPr>
              <a:t>ISA-TAB, </a:t>
            </a:r>
            <a:r>
              <a:rPr lang="fr-FR" sz="1600">
                <a:latin typeface="Arial"/>
                <a:cs typeface="Arial"/>
              </a:rPr>
              <a:t>ObsCore</a:t>
            </a:r>
            <a:endParaRPr>
              <a:latin typeface="Arial"/>
              <a:cs typeface="Arial"/>
            </a:endParaRPr>
          </a:p>
        </p:txBody>
      </p:sp>
      <p:pic>
        <p:nvPicPr>
          <p:cNvPr id="774447500" name="Image 8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sp>
        <p:nvSpPr>
          <p:cNvPr id="143317556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1064443" y="2184289"/>
            <a:ext cx="4949860" cy="479840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fr-FR" sz="2400" b="1"/>
              <a:t>Métadonnées générales :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fr-FR" sz="2200"/>
              <a:t> </a:t>
            </a:r>
            <a:r>
              <a:rPr lang="fr-FR" sz="2200">
                <a:solidFill>
                  <a:schemeClr val="accent6"/>
                </a:solidFill>
              </a:rPr>
              <a:t>6 </a:t>
            </a:r>
            <a:r>
              <a:rPr lang="fr-FR" sz="2200">
                <a:solidFill>
                  <a:schemeClr val="accent6"/>
                </a:solidFill>
              </a:rPr>
              <a:t>sont obligatoires</a:t>
            </a:r>
            <a:r>
              <a:rPr lang="fr-FR" sz="2200"/>
              <a:t> :</a:t>
            </a:r>
            <a:endParaRPr/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Titre</a:t>
            </a:r>
            <a:endParaRPr lang="fr-FR" sz="2200">
              <a:solidFill>
                <a:schemeClr val="tx2"/>
              </a:solidFill>
              <a:latin typeface="Arial"/>
              <a:cs typeface="Arial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Auteur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Nom</a:t>
            </a:r>
            <a:endParaRPr/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Point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de contact Courriel</a:t>
            </a:r>
            <a:endParaRPr/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Description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Texte</a:t>
            </a:r>
            <a:endParaRPr/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Sujet</a:t>
            </a:r>
            <a:endParaRPr lang="fr-FR" sz="2200">
              <a:solidFill>
                <a:schemeClr val="tx2"/>
              </a:solidFill>
              <a:latin typeface="Arial"/>
              <a:cs typeface="Arial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Type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de données</a:t>
            </a:r>
            <a:endParaRPr/>
          </a:p>
          <a:p>
            <a:pPr>
              <a:spcBef>
                <a:spcPts val="8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r-FR" sz="2400">
                <a:solidFill>
                  <a:srgbClr val="37635F"/>
                </a:solidFill>
                <a:latin typeface="Arial"/>
                <a:cs typeface="Arial"/>
              </a:rPr>
              <a:t>L</a:t>
            </a:r>
            <a:r>
              <a:rPr lang="fr-FR" sz="2400" b="0">
                <a:solidFill>
                  <a:srgbClr val="37635F"/>
                </a:solidFill>
                <a:latin typeface="Arial"/>
                <a:cs typeface="Arial"/>
              </a:rPr>
              <a:t>iens avec d’autres objets :</a:t>
            </a:r>
            <a:endParaRPr/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Liens vers les données</a:t>
            </a:r>
            <a:endParaRPr lang="fr-FR" sz="2200" b="0">
              <a:solidFill>
                <a:srgbClr val="37635F"/>
              </a:solidFill>
              <a:latin typeface="Arial"/>
              <a:cs typeface="Arial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Autre identifiant</a:t>
            </a:r>
            <a:endParaRPr lang="fr-FR" sz="2200" b="0">
              <a:solidFill>
                <a:srgbClr val="37635F"/>
              </a:solidFill>
              <a:latin typeface="Arial"/>
              <a:cs typeface="Arial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Publication associée</a:t>
            </a:r>
            <a:endParaRPr lang="fr-FR" sz="2200" b="0">
              <a:solidFill>
                <a:srgbClr val="37635F"/>
              </a:solidFill>
              <a:latin typeface="Arial"/>
              <a:cs typeface="Arial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Jeu de données </a:t>
            </a: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associé</a:t>
            </a:r>
            <a:endParaRPr lang="fr-FR" sz="1600">
              <a:solidFill>
                <a:srgbClr val="37635F"/>
              </a:solidFill>
              <a:latin typeface="Arial"/>
              <a:cs typeface="Arial"/>
            </a:endParaRPr>
          </a:p>
          <a:p>
            <a:pPr>
              <a:spcBef>
                <a:spcPts val="800"/>
              </a:spcBef>
              <a:buFont typeface="Arial"/>
              <a:buChar char="•"/>
              <a:defRPr/>
            </a:pPr>
            <a:r>
              <a:rPr lang="fr-FR" sz="2400">
                <a:solidFill>
                  <a:srgbClr val="37635F"/>
                </a:solidFill>
                <a:latin typeface="Arial"/>
                <a:cs typeface="Arial"/>
              </a:rPr>
              <a:t>Etc.</a:t>
            </a:r>
            <a:endParaRPr lang="fr-FR" sz="2400">
              <a:solidFill>
                <a:srgbClr val="37635F"/>
              </a:solidFill>
            </a:endParaRP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endParaRPr lang="fr-FR" sz="2000">
              <a:solidFill>
                <a:srgbClr val="37635F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endParaRPr lang="fr-FR"/>
          </a:p>
        </p:txBody>
      </p:sp>
      <p:sp>
        <p:nvSpPr>
          <p:cNvPr id="561777931" name="Espace réservé du contenu 3"/>
          <p:cNvSpPr txBox="1"/>
          <p:nvPr/>
        </p:nvSpPr>
        <p:spPr bwMode="auto">
          <a:xfrm>
            <a:off x="6817247" y="2184290"/>
            <a:ext cx="4949860" cy="4508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1" u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u="sng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i="1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400" b="1">
                <a:solidFill>
                  <a:srgbClr val="37635F"/>
                </a:solidFill>
                <a:latin typeface="Arial"/>
                <a:cs typeface="Arial"/>
              </a:rPr>
              <a:t>Métadonnées spécifiques </a:t>
            </a:r>
            <a:r>
              <a:rPr lang="fr-FR" sz="2400" b="1">
                <a:solidFill>
                  <a:srgbClr val="37635F"/>
                </a:solidFill>
                <a:latin typeface="Arial"/>
                <a:cs typeface="Arial"/>
              </a:rPr>
              <a:t>:</a:t>
            </a:r>
            <a:endParaRPr lang="fr-FR" sz="2400" i="1">
              <a:solidFill>
                <a:srgbClr val="37635F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fr-FR" sz="2000" b="0">
                <a:solidFill>
                  <a:srgbClr val="37635F"/>
                </a:solidFill>
                <a:latin typeface="Arial"/>
                <a:cs typeface="Arial"/>
              </a:rPr>
              <a:t>Métadonnées géospatiales</a:t>
            </a:r>
            <a:endParaRPr lang="fr-FR" sz="2000" b="0">
              <a:solidFill>
                <a:srgbClr val="37635F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fr-FR" sz="2000" b="0">
                <a:solidFill>
                  <a:srgbClr val="37635F"/>
                </a:solidFill>
                <a:latin typeface="Arial"/>
                <a:cs typeface="Arial"/>
              </a:rPr>
              <a:t>Métadonnées de sciences humaines et sociales</a:t>
            </a:r>
            <a:endParaRPr lang="fr-FR" sz="2000" b="0">
              <a:solidFill>
                <a:srgbClr val="37635F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fr-FR" sz="2000" b="0">
                <a:solidFill>
                  <a:srgbClr val="37635F"/>
                </a:solidFill>
                <a:latin typeface="Arial"/>
                <a:cs typeface="Arial"/>
              </a:rPr>
              <a:t>Métadonnées de science de la vie</a:t>
            </a:r>
            <a:endParaRPr lang="fr-FR" sz="2000" b="0">
              <a:solidFill>
                <a:srgbClr val="37635F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fr-FR" sz="2000" b="0">
                <a:solidFill>
                  <a:srgbClr val="37635F"/>
                </a:solidFill>
                <a:latin typeface="Arial"/>
                <a:cs typeface="Arial"/>
              </a:rPr>
              <a:t>Métadonnées de revue</a:t>
            </a:r>
            <a:endParaRPr lang="fr-FR" sz="2000" b="0">
              <a:solidFill>
                <a:srgbClr val="37635F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fr-FR" sz="2000" b="0">
                <a:solidFill>
                  <a:srgbClr val="37635F"/>
                </a:solidFill>
                <a:latin typeface="Arial"/>
                <a:cs typeface="Arial"/>
              </a:rPr>
              <a:t>Métadonnées de ressources sémantiques</a:t>
            </a:r>
            <a:endParaRPr lang="fr-FR" sz="2000" b="0">
              <a:solidFill>
                <a:srgbClr val="37635F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fr-FR" sz="2000" b="0">
                <a:solidFill>
                  <a:srgbClr val="37635F"/>
                </a:solidFill>
                <a:latin typeface="Arial"/>
                <a:cs typeface="Arial"/>
              </a:rPr>
              <a:t>Métadonnées d’astronomie et astrophysique</a:t>
            </a:r>
            <a:endParaRPr lang="fr-FR" sz="2000" b="0">
              <a:solidFill>
                <a:srgbClr val="37635F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fr-FR" sz="2000" b="0">
                <a:solidFill>
                  <a:srgbClr val="37635F"/>
                </a:solidFill>
                <a:latin typeface="Arial"/>
                <a:cs typeface="Arial"/>
              </a:rPr>
              <a:t>Métadonnées de workflow de calcul</a:t>
            </a:r>
            <a:endParaRPr lang="fr-FR" sz="2000" b="0">
              <a:solidFill>
                <a:srgbClr val="37635F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fr-FR" sz="2000">
              <a:solidFill>
                <a:srgbClr val="37635F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945107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33</a:t>
            </a:fld>
            <a:endParaRPr lang="fr-FR"/>
          </a:p>
        </p:txBody>
      </p:sp>
      <p:sp>
        <p:nvSpPr>
          <p:cNvPr id="1039088759" name="Espace réservé du texte 5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modèles</a:t>
            </a:r>
            <a:endParaRPr/>
          </a:p>
        </p:txBody>
      </p:sp>
      <p:sp>
        <p:nvSpPr>
          <p:cNvPr id="2082888523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7847760" y="1732959"/>
            <a:ext cx="4256260" cy="439756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20000"/>
          </a:bodyPr>
          <a:lstStyle/>
          <a:p>
            <a:pPr marL="0" indent="0">
              <a:buNone/>
              <a:defRPr/>
            </a:pPr>
            <a:endParaRPr lang="fr-FR">
              <a:solidFill>
                <a:srgbClr val="37635F"/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>
                <a:solidFill>
                  <a:srgbClr val="37635F"/>
                </a:solidFill>
                <a:latin typeface="Arial"/>
                <a:cs typeface="Arial"/>
              </a:rPr>
              <a:t>Créés par les </a:t>
            </a:r>
            <a:r>
              <a:rPr lang="fr-FR" b="1">
                <a:solidFill>
                  <a:schemeClr val="accent6"/>
                </a:solidFill>
                <a:latin typeface="Arial"/>
                <a:cs typeface="Arial"/>
              </a:rPr>
              <a:t>administrateurs d’une collection</a:t>
            </a:r>
            <a:endParaRPr lang="fr-FR" b="1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defRPr/>
            </a:pPr>
            <a:endParaRPr lang="fr-FR">
              <a:latin typeface="Arial"/>
              <a:cs typeface="Arial"/>
            </a:endParaRPr>
          </a:p>
          <a:p>
            <a:pPr>
              <a:defRPr/>
            </a:pPr>
            <a:r>
              <a:rPr lang="fr-FR" b="1">
                <a:solidFill>
                  <a:schemeClr val="tx2"/>
                </a:solidFill>
                <a:latin typeface="Arial"/>
                <a:cs typeface="Arial"/>
              </a:rPr>
              <a:t>Pré-saisir</a:t>
            </a:r>
            <a:r>
              <a:rPr lang="fr-FR">
                <a:latin typeface="Arial"/>
                <a:cs typeface="Arial"/>
              </a:rPr>
              <a:t> des métadonnées</a:t>
            </a:r>
            <a:endParaRPr/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>
              <a:defRPr/>
            </a:pPr>
            <a:r>
              <a:rPr lang="fr-FR">
                <a:latin typeface="Arial"/>
                <a:cs typeface="Arial"/>
              </a:rPr>
              <a:t>Dans une </a:t>
            </a:r>
            <a:r>
              <a:rPr lang="fr-FR" b="1">
                <a:solidFill>
                  <a:schemeClr val="accent6"/>
                </a:solidFill>
                <a:latin typeface="Arial"/>
                <a:cs typeface="Arial"/>
              </a:rPr>
              <a:t>collection</a:t>
            </a:r>
            <a:r>
              <a:rPr lang="fr-FR">
                <a:latin typeface="Arial"/>
                <a:cs typeface="Arial"/>
              </a:rPr>
              <a:t> :</a:t>
            </a:r>
            <a:endParaRPr/>
          </a:p>
          <a:p>
            <a:pPr lvl="1">
              <a:lnSpc>
                <a:spcPct val="100000"/>
              </a:lnSpc>
              <a:buClr>
                <a:srgbClr val="143356"/>
              </a:buClr>
              <a:defRPr/>
            </a:pPr>
            <a:r>
              <a:rPr lang="fr-FR" sz="2500" b="0">
                <a:solidFill>
                  <a:srgbClr val="275662"/>
                </a:solidFill>
                <a:latin typeface="Arial"/>
                <a:cs typeface="Arial"/>
              </a:rPr>
              <a:t>Plusieurs modèles possibles</a:t>
            </a:r>
            <a:endParaRPr/>
          </a:p>
          <a:p>
            <a:pPr lvl="1">
              <a:lnSpc>
                <a:spcPct val="100000"/>
              </a:lnSpc>
              <a:buClr>
                <a:srgbClr val="143356"/>
              </a:buClr>
              <a:defRPr/>
            </a:pPr>
            <a:r>
              <a:rPr lang="fr-FR" sz="2500" b="0">
                <a:solidFill>
                  <a:srgbClr val="275662"/>
                </a:solidFill>
                <a:latin typeface="Arial"/>
                <a:cs typeface="Arial"/>
              </a:rPr>
              <a:t>Modèle par défaut possible</a:t>
            </a:r>
            <a:endParaRPr/>
          </a:p>
        </p:txBody>
      </p:sp>
      <p:sp>
        <p:nvSpPr>
          <p:cNvPr id="1005168796" name="ZoneTexte 9"/>
          <p:cNvSpPr txBox="1"/>
          <p:nvPr/>
        </p:nvSpPr>
        <p:spPr bwMode="auto">
          <a:xfrm>
            <a:off x="1343551" y="1760387"/>
            <a:ext cx="3919691" cy="6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C55B28"/>
                </a:solidFill>
                <a:latin typeface="Arial"/>
                <a:cs typeface="Arial"/>
              </a:rPr>
              <a:t>Utilisation du modèle à la </a:t>
            </a:r>
            <a:r>
              <a:rPr lang="fr-FR" b="1" u="sng">
                <a:solidFill>
                  <a:srgbClr val="C55B28"/>
                </a:solidFill>
                <a:latin typeface="Arial"/>
                <a:cs typeface="Arial"/>
              </a:rPr>
              <a:t>création</a:t>
            </a:r>
            <a:r>
              <a:rPr lang="fr-FR" b="1">
                <a:solidFill>
                  <a:srgbClr val="C55B28"/>
                </a:solidFill>
                <a:latin typeface="Arial"/>
                <a:cs typeface="Arial"/>
              </a:rPr>
              <a:t> du jeu de données</a:t>
            </a:r>
            <a:endParaRPr/>
          </a:p>
        </p:txBody>
      </p:sp>
      <p:sp>
        <p:nvSpPr>
          <p:cNvPr id="1809281281" name="Organigramme : Extraire 10"/>
          <p:cNvSpPr/>
          <p:nvPr/>
        </p:nvSpPr>
        <p:spPr bwMode="auto">
          <a:xfrm>
            <a:off x="838198" y="1871437"/>
            <a:ext cx="394477" cy="411756"/>
          </a:xfrm>
          <a:prstGeom prst="flowChartExtract">
            <a:avLst/>
          </a:prstGeom>
          <a:solidFill>
            <a:srgbClr val="C55B28"/>
          </a:solidFill>
          <a:ln>
            <a:solidFill>
              <a:srgbClr val="C55B28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180000" numCol="1" spcCol="0" rtlCol="0" fromWordArt="0" anchor="ctr" anchorCtr="0" forceAA="0" compatLnSpc="0"/>
          <a:lstStyle/>
          <a:p>
            <a:pPr algn="ctr">
              <a:defRPr/>
            </a:pPr>
            <a:r>
              <a:rPr lang="fr-FR" sz="2800" b="1">
                <a:solidFill>
                  <a:schemeClr val="bg1"/>
                </a:solidFill>
              </a:rPr>
              <a:t>!</a:t>
            </a:r>
            <a:endParaRPr lang="fr-FR" sz="2000" b="1">
              <a:solidFill>
                <a:schemeClr val="bg1"/>
              </a:solidFill>
            </a:endParaRPr>
          </a:p>
        </p:txBody>
      </p:sp>
      <p:pic>
        <p:nvPicPr>
          <p:cNvPr id="402261592" name="Image 8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151611069" name="Image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8198" y="2610062"/>
            <a:ext cx="6936974" cy="3957727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4103682" name="Espace réservé du text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Les droits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2820774" name="Espace réservé du contenu 12"/>
          <p:cNvPicPr>
            <a:picLocks noChangeAspect="1" noGrp="1"/>
          </p:cNvPicPr>
          <p:nvPr>
            <p:ph idx="13"/>
          </p:nvPr>
        </p:nvPicPr>
        <p:blipFill>
          <a:blip r:embed="rId3"/>
          <a:stretch/>
        </p:blipFill>
        <p:spPr bwMode="auto">
          <a:xfrm>
            <a:off x="1464556" y="1611698"/>
            <a:ext cx="8035709" cy="5186296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138328673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6AEF5F-05F4-F955-416F-54C23DFAB843}" type="slidenum">
              <a:rPr lang="fr-FR"/>
              <a:t>35</a:t>
            </a:fld>
            <a:endParaRPr lang="fr-FR"/>
          </a:p>
        </p:txBody>
      </p:sp>
      <p:sp>
        <p:nvSpPr>
          <p:cNvPr id="15888165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246573"/>
            <a:ext cx="9290248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droits associés aux jeux de données et fichiers</a:t>
            </a:r>
            <a:endParaRPr/>
          </a:p>
        </p:txBody>
      </p:sp>
      <p:pic>
        <p:nvPicPr>
          <p:cNvPr id="285610077" name="Image 7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sp>
        <p:nvSpPr>
          <p:cNvPr id="726569707" name="Rectangle à coins arrondis 6"/>
          <p:cNvSpPr/>
          <p:nvPr/>
        </p:nvSpPr>
        <p:spPr bwMode="auto">
          <a:xfrm>
            <a:off x="6664326" y="1809750"/>
            <a:ext cx="360219" cy="48958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52118555" name="Rectangle à coins arrondis 1"/>
          <p:cNvSpPr/>
          <p:nvPr/>
        </p:nvSpPr>
        <p:spPr bwMode="auto">
          <a:xfrm>
            <a:off x="7868228" y="1809750"/>
            <a:ext cx="333375" cy="370713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9745111" name="Espace réservé du texte 1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endParaRPr lang="fr-FR"/>
          </a:p>
        </p:txBody>
      </p:sp>
      <p:graphicFrame>
        <p:nvGraphicFramePr>
          <p:cNvPr id="1305826455" name="Espace réservé du contenu 4"/>
          <p:cNvGraphicFramePr>
            <a:graphicFrameLocks xmlns:a="http://schemas.openxmlformats.org/drawingml/2006/main" noGrp="1"/>
          </p:cNvGraphicFramePr>
          <p:nvPr>
            <p:ph idx="13"/>
          </p:nvPr>
        </p:nvGraphicFramePr>
        <p:xfrm>
          <a:off x="163948" y="186892"/>
          <a:ext cx="7962583" cy="5091084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4670743"/>
                <a:gridCol w="457200"/>
                <a:gridCol w="457200"/>
                <a:gridCol w="731520"/>
                <a:gridCol w="457200"/>
                <a:gridCol w="457200"/>
                <a:gridCol w="731520"/>
              </a:tblGrid>
              <a:tr h="1616364">
                <a:tc>
                  <a:txBody>
                    <a:bodyPr/>
                    <a:p>
                      <a:pPr algn="r">
                        <a:defRPr/>
                      </a:pPr>
                      <a:endParaRPr lang="fr-FR" sz="2000">
                        <a:latin typeface="Arial"/>
                        <a:cs typeface="Arial"/>
                      </a:endParaRPr>
                    </a:p>
                    <a:p>
                      <a:pPr algn="r">
                        <a:defRPr/>
                      </a:pPr>
                      <a:r>
                        <a:rPr lang="fr-FR" sz="2000">
                          <a:latin typeface="Arial"/>
                          <a:cs typeface="Arial"/>
                        </a:rPr>
                        <a:t>Rôle</a:t>
                      </a:r>
                      <a:endParaRPr lang="fr-FR" sz="2000" b="0">
                        <a:latin typeface="Arial"/>
                        <a:cs typeface="Arial"/>
                      </a:endParaRPr>
                    </a:p>
                    <a:p>
                      <a:pPr algn="l">
                        <a:defRPr/>
                      </a:pPr>
                      <a:endParaRPr lang="fr-FR" sz="2000" b="0">
                        <a:latin typeface="Arial"/>
                        <a:cs typeface="Arial"/>
                      </a:endParaRPr>
                    </a:p>
                    <a:p>
                      <a:pPr algn="l">
                        <a:defRPr/>
                      </a:pPr>
                      <a:r>
                        <a:rPr lang="fr-FR" sz="2000" b="0">
                          <a:latin typeface="Arial"/>
                          <a:cs typeface="Arial"/>
                        </a:rPr>
                        <a:t> Autorisations associées au rôle</a:t>
                      </a:r>
                      <a:endParaRPr lang="fr-FR" sz="2000" b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Administrateur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Curateur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Curateur</a:t>
                      </a:r>
                      <a:br>
                        <a:rPr lang="fr-FR" b="0">
                          <a:latin typeface="Arial"/>
                          <a:cs typeface="Arial"/>
                        </a:rPr>
                      </a:br>
                      <a:r>
                        <a:rPr lang="fr-FR" b="0">
                          <a:latin typeface="Arial"/>
                          <a:cs typeface="Arial"/>
                        </a:rPr>
                        <a:t>restreint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Contributeur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Membre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Téléchargeur</a:t>
                      </a:r>
                      <a:br>
                        <a:rPr lang="fr-FR" b="0">
                          <a:latin typeface="Arial"/>
                          <a:cs typeface="Arial"/>
                        </a:rPr>
                      </a:br>
                      <a:r>
                        <a:rPr lang="fr-FR" b="0">
                          <a:latin typeface="Arial"/>
                          <a:cs typeface="Arial"/>
                        </a:rPr>
                        <a:t>de fichier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600" b="1">
                          <a:latin typeface="Arial"/>
                          <a:cs typeface="Arial"/>
                        </a:rPr>
                        <a:t>Téléchargement</a:t>
                      </a:r>
                      <a:r>
                        <a:rPr lang="fr-FR" sz="1600" b="1">
                          <a:latin typeface="Arial"/>
                          <a:cs typeface="Arial"/>
                        </a:rPr>
                        <a:t>Fichiers</a:t>
                      </a:r>
                      <a:br>
                        <a:rPr lang="fr-FR" sz="1600">
                          <a:latin typeface="Arial"/>
                          <a:cs typeface="Arial"/>
                        </a:rPr>
                      </a:br>
                      <a:r>
                        <a:rPr lang="fr-FR" sz="1600">
                          <a:latin typeface="Arial"/>
                          <a:cs typeface="Arial"/>
                        </a:rPr>
                        <a:t>DownloadFile</a:t>
                      </a:r>
                      <a:endParaRPr lang="fr-FR"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600" b="1">
                          <a:latin typeface="Arial"/>
                          <a:cs typeface="Arial"/>
                        </a:rPr>
                        <a:t>ConsultationJeuDeDonnéesNonPublié</a:t>
                      </a:r>
                      <a:br>
                        <a:rPr lang="fr-FR" sz="1600">
                          <a:latin typeface="Arial"/>
                          <a:cs typeface="Arial"/>
                        </a:rPr>
                      </a:br>
                      <a:r>
                        <a:rPr lang="fr-FR" sz="1600">
                          <a:latin typeface="Arial"/>
                          <a:cs typeface="Arial"/>
                        </a:rPr>
                        <a:t>ViewUnpublishedDataset</a:t>
                      </a:r>
                      <a:endParaRPr lang="fr-FR"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78760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600" b="1">
                          <a:latin typeface="Arial"/>
                          <a:cs typeface="Arial"/>
                        </a:rPr>
                        <a:t>ÉditionJeuDeDonnées</a:t>
                      </a:r>
                      <a:br>
                        <a:rPr lang="fr-FR" sz="1600">
                          <a:latin typeface="Arial"/>
                          <a:cs typeface="Arial"/>
                        </a:rPr>
                      </a:br>
                      <a:r>
                        <a:rPr lang="fr-FR" sz="1600">
                          <a:latin typeface="Arial"/>
                          <a:cs typeface="Arial"/>
                        </a:rPr>
                        <a:t>EditDataset</a:t>
                      </a:r>
                      <a:endParaRPr lang="fr-FR"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600" b="1">
                          <a:latin typeface="Arial"/>
                          <a:cs typeface="Arial"/>
                        </a:rPr>
                        <a:t>SuppressionVersionProvisoireJeuDeDonnées</a:t>
                      </a:r>
                      <a:br>
                        <a:rPr lang="fr-FR" sz="1600">
                          <a:latin typeface="Arial"/>
                          <a:cs typeface="Arial"/>
                        </a:rPr>
                      </a:br>
                      <a:r>
                        <a:rPr lang="fr-FR" sz="1600">
                          <a:latin typeface="Arial"/>
                          <a:cs typeface="Arial"/>
                        </a:rPr>
                        <a:t>DeleteDatasetDraft</a:t>
                      </a:r>
                      <a:endParaRPr lang="fr-FR"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600" b="1">
                          <a:latin typeface="Arial"/>
                          <a:cs typeface="Arial"/>
                        </a:rPr>
                        <a:t>PublicationJeuDeDonnées</a:t>
                      </a:r>
                      <a:br>
                        <a:rPr lang="fr-FR" sz="1600">
                          <a:latin typeface="Arial"/>
                          <a:cs typeface="Arial"/>
                        </a:rPr>
                      </a:br>
                      <a:r>
                        <a:rPr lang="fr-FR" sz="1600">
                          <a:latin typeface="Arial"/>
                          <a:cs typeface="Arial"/>
                        </a:rPr>
                        <a:t>PublishDataset</a:t>
                      </a:r>
                      <a:endParaRPr lang="fr-FR"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sz="1600" b="1">
                          <a:latin typeface="Arial"/>
                          <a:cs typeface="Arial"/>
                        </a:rPr>
                        <a:t>GestionAutorisationsJeuDeDonnées</a:t>
                      </a:r>
                      <a:br>
                        <a:rPr lang="fr-FR" sz="1600">
                          <a:latin typeface="Arial"/>
                          <a:cs typeface="Arial"/>
                        </a:rPr>
                      </a:br>
                      <a:r>
                        <a:rPr lang="fr-FR" sz="1600">
                          <a:latin typeface="Arial"/>
                          <a:cs typeface="Arial"/>
                        </a:rPr>
                        <a:t>ManageDatasetPermissions</a:t>
                      </a:r>
                      <a:endParaRPr lang="fr-FR" sz="160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0">
                          <a:latin typeface="Arial"/>
                          <a:cs typeface="Arial"/>
                        </a:rPr>
                        <a:t>+</a:t>
                      </a: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fr-FR" b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72498122" name="Image 5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521650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37</a:t>
            </a:fld>
            <a:endParaRPr lang="fr-FR"/>
          </a:p>
        </p:txBody>
      </p:sp>
      <p:sp>
        <p:nvSpPr>
          <p:cNvPr id="785701158" name="Espace réservé du texte 2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Droits dans l’entrepôt</a:t>
            </a:r>
            <a:endParaRPr/>
          </a:p>
        </p:txBody>
      </p:sp>
      <p:sp>
        <p:nvSpPr>
          <p:cNvPr id="2061947715" name="Espace réservé du contenu 3"/>
          <p:cNvSpPr>
            <a:spLocks noGrp="1"/>
          </p:cNvSpPr>
          <p:nvPr>
            <p:ph idx="1"/>
          </p:nvPr>
        </p:nvSpPr>
        <p:spPr bwMode="auto">
          <a:xfrm>
            <a:off x="838198" y="1779189"/>
            <a:ext cx="4381502" cy="224417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sz="21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100">
                <a:latin typeface="Arial"/>
                <a:cs typeface="Arial"/>
              </a:rPr>
              <a:t>Droits définis par le </a:t>
            </a:r>
            <a:br>
              <a:rPr lang="fr-FR" sz="2100">
                <a:latin typeface="Arial"/>
                <a:cs typeface="Arial"/>
              </a:rPr>
            </a:br>
            <a:r>
              <a:rPr lang="fr-FR" sz="2100">
                <a:latin typeface="Arial"/>
                <a:cs typeface="Arial"/>
              </a:rPr>
              <a:t>Centre </a:t>
            </a:r>
            <a:r>
              <a:rPr lang="fr-FR" sz="2100">
                <a:latin typeface="Arial"/>
                <a:cs typeface="Arial"/>
              </a:rPr>
              <a:t>de Ressources </a:t>
            </a:r>
            <a:r>
              <a:rPr lang="fr-FR" sz="2100">
                <a:latin typeface="Arial"/>
                <a:cs typeface="Arial"/>
              </a:rPr>
              <a:t>Plateforme</a:t>
            </a:r>
            <a:endParaRPr/>
          </a:p>
        </p:txBody>
      </p:sp>
      <p:sp>
        <p:nvSpPr>
          <p:cNvPr id="871476315" name="Espace réservé du contenu 4"/>
          <p:cNvSpPr>
            <a:spLocks noGrp="1"/>
          </p:cNvSpPr>
          <p:nvPr>
            <p:ph idx="16"/>
          </p:nvPr>
        </p:nvSpPr>
        <p:spPr bwMode="auto">
          <a:xfrm>
            <a:off x="5994036" y="1779190"/>
            <a:ext cx="5356131" cy="224417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sz="21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100">
                <a:latin typeface="Arial"/>
                <a:cs typeface="Arial"/>
              </a:rPr>
              <a:t>Droits définis par l’institution</a:t>
            </a:r>
            <a:endParaRPr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100">
              <a:latin typeface="Arial"/>
              <a:cs typeface="Arial"/>
            </a:endParaRPr>
          </a:p>
        </p:txBody>
      </p:sp>
      <p:sp>
        <p:nvSpPr>
          <p:cNvPr id="296987303" name="Flèche vers le bas 9"/>
          <p:cNvSpPr/>
          <p:nvPr/>
        </p:nvSpPr>
        <p:spPr bwMode="auto">
          <a:xfrm>
            <a:off x="2209518" y="2879785"/>
            <a:ext cx="369111" cy="6480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55B28"/>
          </a:solidFill>
          <a:ln>
            <a:solidFill>
              <a:srgbClr val="C55B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64621308" name="ZoneTexte 10"/>
          <p:cNvSpPr txBox="1"/>
          <p:nvPr/>
        </p:nvSpPr>
        <p:spPr bwMode="auto">
          <a:xfrm>
            <a:off x="3210305" y="5833236"/>
            <a:ext cx="7147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>
                <a:latin typeface="Arial"/>
                <a:cs typeface="Arial"/>
              </a:rPr>
              <a:t>Si pas accès au bouton </a:t>
            </a:r>
            <a:r>
              <a:rPr lang="fr-FR" sz="1600" b="1">
                <a:solidFill>
                  <a:schemeClr val="tx2"/>
                </a:solidFill>
                <a:latin typeface="Arial"/>
                <a:cs typeface="Arial"/>
              </a:rPr>
              <a:t>Déposer des données</a:t>
            </a:r>
            <a:r>
              <a:rPr lang="fr-FR" sz="1600">
                <a:latin typeface="Arial"/>
                <a:cs typeface="Arial"/>
              </a:rPr>
              <a:t>, contacter un administrateur</a:t>
            </a:r>
            <a:endParaRPr/>
          </a:p>
        </p:txBody>
      </p:sp>
      <p:pic>
        <p:nvPicPr>
          <p:cNvPr id="674682118" name="Imag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09678" y="5809855"/>
            <a:ext cx="1296063" cy="385316"/>
          </a:xfrm>
          <a:prstGeom prst="rect">
            <a:avLst/>
          </a:prstGeom>
        </p:spPr>
      </p:pic>
      <p:sp>
        <p:nvSpPr>
          <p:cNvPr id="2050112443" name="Flèche vers le bas 13"/>
          <p:cNvSpPr/>
          <p:nvPr/>
        </p:nvSpPr>
        <p:spPr bwMode="auto">
          <a:xfrm>
            <a:off x="7248128" y="2889169"/>
            <a:ext cx="369111" cy="6480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55B28"/>
          </a:solidFill>
          <a:ln>
            <a:solidFill>
              <a:srgbClr val="C55B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66739771" name="Rectangle 14"/>
          <p:cNvSpPr/>
          <p:nvPr/>
        </p:nvSpPr>
        <p:spPr bwMode="auto">
          <a:xfrm>
            <a:off x="1747619" y="5736666"/>
            <a:ext cx="8539381" cy="537284"/>
          </a:xfrm>
          <a:prstGeom prst="rect">
            <a:avLst/>
          </a:prstGeom>
          <a:noFill/>
          <a:ln w="38100">
            <a:solidFill>
              <a:srgbClr val="C55B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30800836" name="Image 15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1179576715" name="Image 1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11064" y="3603929"/>
            <a:ext cx="11212490" cy="1838582"/>
          </a:xfrm>
          <a:prstGeom prst="rect">
            <a:avLst/>
          </a:prstGeom>
        </p:spPr>
      </p:pic>
      <p:sp>
        <p:nvSpPr>
          <p:cNvPr id="766729060" name="Rectangle à coins arrondis 6"/>
          <p:cNvSpPr/>
          <p:nvPr/>
        </p:nvSpPr>
        <p:spPr bwMode="auto">
          <a:xfrm>
            <a:off x="1054682" y="3642273"/>
            <a:ext cx="2376264" cy="172819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1583148821" name="Rectangle à coins arrondis 7"/>
          <p:cNvSpPr/>
          <p:nvPr/>
        </p:nvSpPr>
        <p:spPr bwMode="auto">
          <a:xfrm>
            <a:off x="3543644" y="3659124"/>
            <a:ext cx="7778081" cy="172819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1875821734" name="Rectangle à coins arrondis 17"/>
          <p:cNvSpPr/>
          <p:nvPr/>
        </p:nvSpPr>
        <p:spPr bwMode="auto">
          <a:xfrm>
            <a:off x="1083124" y="3644041"/>
            <a:ext cx="2376264" cy="172819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504996270" name="Rectangle à coins arrondis 18"/>
          <p:cNvSpPr/>
          <p:nvPr/>
        </p:nvSpPr>
        <p:spPr bwMode="auto">
          <a:xfrm>
            <a:off x="3572086" y="3660892"/>
            <a:ext cx="7778081" cy="172819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3652348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Connexion à l’entrepôt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7850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39</a:t>
            </a:fld>
            <a:endParaRPr lang="fr-FR"/>
          </a:p>
        </p:txBody>
      </p:sp>
      <p:sp>
        <p:nvSpPr>
          <p:cNvPr id="20063307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146485"/>
            <a:ext cx="4929066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Page d’accueil de l’entrepôt</a:t>
            </a:r>
            <a:endParaRPr/>
          </a:p>
        </p:txBody>
      </p:sp>
      <p:cxnSp>
        <p:nvCxnSpPr>
          <p:cNvPr id="2061077526" name="Connecteur droit 21"/>
          <p:cNvCxnSpPr/>
          <p:nvPr/>
        </p:nvCxnSpPr>
        <p:spPr bwMode="auto">
          <a:xfrm>
            <a:off x="9408368" y="1835541"/>
            <a:ext cx="0" cy="525961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691838" name="Connecteur droit 23"/>
          <p:cNvCxnSpPr/>
          <p:nvPr/>
        </p:nvCxnSpPr>
        <p:spPr bwMode="auto">
          <a:xfrm>
            <a:off x="2927648" y="1847263"/>
            <a:ext cx="0" cy="525961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4419162" name="ZoneTexte 24"/>
          <p:cNvSpPr txBox="1"/>
          <p:nvPr/>
        </p:nvSpPr>
        <p:spPr bwMode="auto">
          <a:xfrm>
            <a:off x="576004" y="4701024"/>
            <a:ext cx="223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Recherche et</a:t>
            </a:r>
            <a:endParaRPr>
              <a:latin typeface="Arial"/>
              <a:cs typeface="Arial"/>
            </a:endParaRPr>
          </a:p>
          <a:p>
            <a:pPr algn="r"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Recherche avancée</a:t>
            </a:r>
            <a:endParaRPr>
              <a:latin typeface="Arial"/>
              <a:cs typeface="Arial"/>
            </a:endParaRPr>
          </a:p>
        </p:txBody>
      </p:sp>
      <p:sp>
        <p:nvSpPr>
          <p:cNvPr id="80313171" name="ZoneTexte 25"/>
          <p:cNvSpPr txBox="1"/>
          <p:nvPr/>
        </p:nvSpPr>
        <p:spPr bwMode="auto">
          <a:xfrm>
            <a:off x="9552384" y="2971590"/>
            <a:ext cx="223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Contact</a:t>
            </a:r>
            <a:endParaRPr>
              <a:latin typeface="Arial"/>
              <a:cs typeface="Arial"/>
            </a:endParaRPr>
          </a:p>
        </p:txBody>
      </p:sp>
      <p:sp>
        <p:nvSpPr>
          <p:cNvPr id="635639962" name="ZoneTexte 26"/>
          <p:cNvSpPr txBox="1"/>
          <p:nvPr/>
        </p:nvSpPr>
        <p:spPr bwMode="auto">
          <a:xfrm>
            <a:off x="9552384" y="5662366"/>
            <a:ext cx="223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Contenus</a:t>
            </a:r>
            <a:endParaRPr>
              <a:latin typeface="Arial"/>
              <a:cs typeface="Arial"/>
            </a:endParaRPr>
          </a:p>
        </p:txBody>
      </p:sp>
      <p:sp>
        <p:nvSpPr>
          <p:cNvPr id="1766220459" name="ZoneTexte 27"/>
          <p:cNvSpPr txBox="1"/>
          <p:nvPr/>
        </p:nvSpPr>
        <p:spPr bwMode="auto">
          <a:xfrm>
            <a:off x="9552384" y="1609026"/>
            <a:ext cx="223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Inscription, connexion</a:t>
            </a:r>
            <a:endParaRPr>
              <a:latin typeface="Arial"/>
              <a:cs typeface="Arial"/>
            </a:endParaRPr>
          </a:p>
        </p:txBody>
      </p:sp>
      <p:sp>
        <p:nvSpPr>
          <p:cNvPr id="1799474767" name="ZoneTexte 28"/>
          <p:cNvSpPr txBox="1"/>
          <p:nvPr/>
        </p:nvSpPr>
        <p:spPr bwMode="auto">
          <a:xfrm>
            <a:off x="576004" y="5829428"/>
            <a:ext cx="223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Facettes</a:t>
            </a:r>
            <a:endParaRPr>
              <a:latin typeface="Arial"/>
              <a:cs typeface="Arial"/>
            </a:endParaRPr>
          </a:p>
        </p:txBody>
      </p:sp>
      <p:sp>
        <p:nvSpPr>
          <p:cNvPr id="1853286450" name="ZoneTexte 29"/>
          <p:cNvSpPr txBox="1"/>
          <p:nvPr/>
        </p:nvSpPr>
        <p:spPr bwMode="auto">
          <a:xfrm>
            <a:off x="576004" y="4275322"/>
            <a:ext cx="223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Carrousel</a:t>
            </a:r>
            <a:endParaRPr>
              <a:latin typeface="Arial"/>
              <a:cs typeface="Arial"/>
            </a:endParaRPr>
          </a:p>
        </p:txBody>
      </p:sp>
      <p:pic>
        <p:nvPicPr>
          <p:cNvPr id="876108580" name="Image 20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994227369" name="Image 2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14953" y="1763533"/>
            <a:ext cx="5031198" cy="6524836"/>
          </a:xfrm>
          <a:prstGeom prst="rect">
            <a:avLst/>
          </a:prstGeom>
        </p:spPr>
      </p:pic>
      <p:sp>
        <p:nvSpPr>
          <p:cNvPr id="245285468" name="Rectangle à coins arrondis 13"/>
          <p:cNvSpPr/>
          <p:nvPr/>
        </p:nvSpPr>
        <p:spPr bwMode="auto">
          <a:xfrm>
            <a:off x="3495991" y="5205396"/>
            <a:ext cx="1231857" cy="165260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C55B28"/>
              </a:solidFill>
              <a:latin typeface="Arial"/>
              <a:cs typeface="Arial"/>
            </a:endParaRPr>
          </a:p>
        </p:txBody>
      </p:sp>
      <p:sp>
        <p:nvSpPr>
          <p:cNvPr id="1326739487" name="Accolade fermante 14"/>
          <p:cNvSpPr/>
          <p:nvPr/>
        </p:nvSpPr>
        <p:spPr bwMode="auto">
          <a:xfrm>
            <a:off x="8462270" y="5454198"/>
            <a:ext cx="227896" cy="1423220"/>
          </a:xfrm>
          <a:prstGeom prst="rightBrace">
            <a:avLst>
              <a:gd name="adj1" fmla="val 8333"/>
              <a:gd name="adj2" fmla="val 28252"/>
            </a:avLst>
          </a:prstGeom>
          <a:ln w="571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C55B28"/>
              </a:solidFill>
              <a:latin typeface="Arial"/>
              <a:cs typeface="Arial"/>
            </a:endParaRPr>
          </a:p>
        </p:txBody>
      </p:sp>
      <p:sp>
        <p:nvSpPr>
          <p:cNvPr id="1168815731" name="Rectangle à coins arrondis 15"/>
          <p:cNvSpPr/>
          <p:nvPr/>
        </p:nvSpPr>
        <p:spPr bwMode="auto">
          <a:xfrm>
            <a:off x="3534177" y="4176041"/>
            <a:ext cx="4928093" cy="666944"/>
          </a:xfrm>
          <a:prstGeom prst="roundRect">
            <a:avLst>
              <a:gd name="adj" fmla="val 16667"/>
            </a:avLst>
          </a:prstGeom>
          <a:blipFill>
            <a:blip r:embed="rId6"/>
            <a:stretch/>
          </a:blipFill>
          <a:ln w="571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C55B28"/>
              </a:solidFill>
              <a:latin typeface="Arial"/>
              <a:cs typeface="Arial"/>
            </a:endParaRPr>
          </a:p>
        </p:txBody>
      </p:sp>
      <p:sp>
        <p:nvSpPr>
          <p:cNvPr id="2048186318" name="Rectangle à coins arrondis 16"/>
          <p:cNvSpPr/>
          <p:nvPr/>
        </p:nvSpPr>
        <p:spPr bwMode="auto">
          <a:xfrm>
            <a:off x="7750306" y="1763533"/>
            <a:ext cx="795846" cy="2148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C55B28"/>
              </a:solidFill>
              <a:latin typeface="Arial"/>
              <a:cs typeface="Arial"/>
            </a:endParaRPr>
          </a:p>
        </p:txBody>
      </p:sp>
      <p:sp>
        <p:nvSpPr>
          <p:cNvPr id="1081015302" name="Rectangle à coins arrondis 18"/>
          <p:cNvSpPr/>
          <p:nvPr/>
        </p:nvSpPr>
        <p:spPr bwMode="auto">
          <a:xfrm>
            <a:off x="3514953" y="4901618"/>
            <a:ext cx="1832255" cy="24514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atin typeface="Arial"/>
              <a:cs typeface="Arial"/>
            </a:endParaRPr>
          </a:p>
        </p:txBody>
      </p:sp>
      <p:sp>
        <p:nvSpPr>
          <p:cNvPr id="1817504877" name="Rectangle à coins arrondis 19"/>
          <p:cNvSpPr/>
          <p:nvPr/>
        </p:nvSpPr>
        <p:spPr bwMode="auto">
          <a:xfrm>
            <a:off x="7824192" y="3068960"/>
            <a:ext cx="288032" cy="174593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0663681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04772" y="5342936"/>
            <a:ext cx="8067491" cy="5276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cap="small">
                <a:latin typeface="Marianne"/>
              </a:rPr>
              <a:t>Présentation de Recherche Data Gouv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21903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fld id="{7B105138-4354-186D-B5C3-AD951D8494DA}" type="slidenum">
              <a:rPr lang="fr-FR"/>
              <a:t>40</a:t>
            </a:fld>
            <a:endParaRPr lang="fr-FR"/>
          </a:p>
        </p:txBody>
      </p:sp>
      <p:sp>
        <p:nvSpPr>
          <p:cNvPr id="41631761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211679"/>
            <a:ext cx="8930208" cy="365125"/>
          </a:xfrm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 connexion avec le LDAP institutionnel</a:t>
            </a:r>
            <a:endParaRPr/>
          </a:p>
        </p:txBody>
      </p:sp>
      <p:pic>
        <p:nvPicPr>
          <p:cNvPr id="1442959427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8197" y="1781853"/>
            <a:ext cx="6801663" cy="1362941"/>
          </a:xfrm>
          <a:prstGeom prst="rect">
            <a:avLst/>
          </a:prstGeom>
          <a:ln w="38100">
            <a:solidFill>
              <a:schemeClr val="accent6"/>
            </a:solidFill>
          </a:ln>
          <a:effectLst/>
        </p:spPr>
      </p:pic>
      <p:sp>
        <p:nvSpPr>
          <p:cNvPr id="1671725350" name="Rectangle à coins arrondis 5"/>
          <p:cNvSpPr/>
          <p:nvPr/>
        </p:nvSpPr>
        <p:spPr bwMode="auto">
          <a:xfrm>
            <a:off x="7032247" y="1786508"/>
            <a:ext cx="607614" cy="27045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86A428"/>
              </a:solidFill>
            </a:endParaRPr>
          </a:p>
        </p:txBody>
      </p:sp>
      <p:pic>
        <p:nvPicPr>
          <p:cNvPr id="11478703" name="Image 8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  <a:effectLst/>
        </p:spPr>
      </p:pic>
      <p:pic>
        <p:nvPicPr>
          <p:cNvPr id="293066336" name="Image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436142" y="2851966"/>
            <a:ext cx="6366256" cy="3680143"/>
          </a:xfrm>
          <a:prstGeom prst="rect">
            <a:avLst/>
          </a:prstGeom>
          <a:ln w="57150">
            <a:solidFill>
              <a:schemeClr val="accent6"/>
            </a:solidFill>
          </a:ln>
          <a:effectLst/>
        </p:spPr>
      </p:pic>
      <p:cxnSp>
        <p:nvCxnSpPr>
          <p:cNvPr id="1486925315" name="Connecteur en arc 9"/>
          <p:cNvCxnSpPr>
            <a:stCxn id="1671725350" idx="1"/>
            <a:endCxn id="293066336" idx="0"/>
          </p:cNvCxnSpPr>
          <p:nvPr/>
        </p:nvCxnSpPr>
        <p:spPr bwMode="auto">
          <a:xfrm rot="10800000" flipV="1">
            <a:off x="6619271" y="1921736"/>
            <a:ext cx="412977" cy="930229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33002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41</a:t>
            </a:fld>
            <a:endParaRPr lang="fr-FR"/>
          </a:p>
        </p:txBody>
      </p:sp>
      <p:sp>
        <p:nvSpPr>
          <p:cNvPr id="640036130" name="Espace réservé du texte 5"/>
          <p:cNvSpPr>
            <a:spLocks noGrp="1"/>
          </p:cNvSpPr>
          <p:nvPr>
            <p:ph type="body" idx="15"/>
          </p:nvPr>
        </p:nvSpPr>
        <p:spPr bwMode="auto">
          <a:xfrm>
            <a:off x="843974" y="1221494"/>
            <a:ext cx="7994103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La connexion avec son identifiant ORCID</a:t>
            </a:r>
            <a:endParaRPr/>
          </a:p>
        </p:txBody>
      </p:sp>
      <p:sp>
        <p:nvSpPr>
          <p:cNvPr id="1789553388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8195697" y="1592088"/>
            <a:ext cx="3323194" cy="4351338"/>
          </a:xfrm>
        </p:spPr>
        <p:txBody>
          <a:bodyPr>
            <a:normAutofit lnSpcReduction="10000"/>
          </a:bodyPr>
          <a:lstStyle/>
          <a:p>
            <a:pPr marL="0" indent="0" defTabSz="457200">
              <a:buClr>
                <a:srgbClr val="C55B28"/>
              </a:buClr>
              <a:buNone/>
              <a:defRPr/>
            </a:pPr>
            <a:endParaRPr lang="fr-FR" sz="2400">
              <a:solidFill>
                <a:srgbClr val="C55B28"/>
              </a:solidFill>
              <a:latin typeface="Arial"/>
              <a:cs typeface="Arial"/>
            </a:endParaRPr>
          </a:p>
          <a:p>
            <a:pPr marL="0" indent="0" defTabSz="457200">
              <a:buClr>
                <a:srgbClr val="C55B28"/>
              </a:buClr>
              <a:buNone/>
              <a:defRPr/>
            </a:pPr>
            <a:endParaRPr lang="fr-FR" sz="2400">
              <a:solidFill>
                <a:srgbClr val="C55B28"/>
              </a:solidFill>
              <a:latin typeface="Arial"/>
              <a:cs typeface="Arial"/>
            </a:endParaRPr>
          </a:p>
          <a:p>
            <a:pPr marL="0" indent="0" defTabSz="457200">
              <a:buClr>
                <a:srgbClr val="C55B28"/>
              </a:buClr>
              <a:buNone/>
              <a:defRPr/>
            </a:pPr>
            <a:endParaRPr lang="fr-FR" sz="2400">
              <a:solidFill>
                <a:srgbClr val="C55B28"/>
              </a:solidFill>
              <a:latin typeface="Arial"/>
              <a:cs typeface="Arial"/>
            </a:endParaRPr>
          </a:p>
          <a:p>
            <a:pPr marL="0" indent="0" defTabSz="457200">
              <a:buClr>
                <a:srgbClr val="C55B28"/>
              </a:buClr>
              <a:buNone/>
              <a:defRPr/>
            </a:pPr>
            <a:endParaRPr lang="fr-FR" sz="2400">
              <a:solidFill>
                <a:srgbClr val="C55B28"/>
              </a:solidFill>
              <a:latin typeface="Arial"/>
              <a:cs typeface="Arial"/>
            </a:endParaRPr>
          </a:p>
          <a:p>
            <a:pPr marL="0" indent="0" defTabSz="457200">
              <a:buClr>
                <a:srgbClr val="C55B28"/>
              </a:buClr>
              <a:buNone/>
              <a:defRPr/>
            </a:pPr>
            <a:r>
              <a:rPr lang="fr-FR" sz="2400" b="1">
                <a:solidFill>
                  <a:srgbClr val="C55B28"/>
                </a:solidFill>
                <a:latin typeface="Arial"/>
                <a:cs typeface="Arial"/>
              </a:rPr>
              <a:t>Pas de droit par défaut</a:t>
            </a:r>
            <a:endParaRPr b="1"/>
          </a:p>
          <a:p>
            <a:pPr marL="0" indent="0" defTabSz="457200">
              <a:buClr>
                <a:srgbClr val="C55B28"/>
              </a:buClr>
              <a:buNone/>
              <a:defRPr/>
            </a:pPr>
            <a:endParaRPr lang="fr-FR" sz="2400">
              <a:solidFill>
                <a:srgbClr val="C55B28"/>
              </a:solidFill>
              <a:latin typeface="Arial"/>
              <a:cs typeface="Arial"/>
            </a:endParaRPr>
          </a:p>
          <a:p>
            <a:pPr marL="0" indent="0" defTabSz="457200">
              <a:buClr>
                <a:srgbClr val="C55B28"/>
              </a:buClr>
              <a:buNone/>
              <a:defRPr/>
            </a:pPr>
            <a:r>
              <a:rPr lang="fr-FR" sz="2400">
                <a:latin typeface="Arial"/>
                <a:cs typeface="Arial"/>
              </a:rPr>
              <a:t>Le compte lié à ORCID sera différent du compte lié à la fédération d’identité</a:t>
            </a:r>
            <a:endParaRPr/>
          </a:p>
          <a:p>
            <a:pPr marL="0" indent="0" defTabSz="457200">
              <a:buClr>
                <a:srgbClr val="C55B28"/>
              </a:buClr>
              <a:buNone/>
              <a:defRPr/>
            </a:pPr>
            <a:endParaRPr lang="fr-FR" sz="2400">
              <a:solidFill>
                <a:srgbClr val="C55B28"/>
              </a:solidFill>
              <a:latin typeface="Arial"/>
              <a:cs typeface="Arial"/>
            </a:endParaRPr>
          </a:p>
          <a:p>
            <a:pPr>
              <a:defRPr/>
            </a:pPr>
            <a:endParaRPr lang="fr-FR" sz="2400"/>
          </a:p>
        </p:txBody>
      </p:sp>
      <p:pic>
        <p:nvPicPr>
          <p:cNvPr id="308299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1294" y="1914928"/>
            <a:ext cx="6222119" cy="1246810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pic>
        <p:nvPicPr>
          <p:cNvPr id="1248789870" name="Imag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41293" y="3355648"/>
            <a:ext cx="4129764" cy="2418268"/>
          </a:xfrm>
          <a:prstGeom prst="rect">
            <a:avLst/>
          </a:prstGeom>
          <a:ln w="57150">
            <a:solidFill>
              <a:srgbClr val="C55B28"/>
            </a:solidFill>
          </a:ln>
          <a:effectLst/>
        </p:spPr>
      </p:pic>
      <p:sp>
        <p:nvSpPr>
          <p:cNvPr id="223890998" name="Rectangle à coins arrondis 9"/>
          <p:cNvSpPr/>
          <p:nvPr/>
        </p:nvSpPr>
        <p:spPr bwMode="auto">
          <a:xfrm>
            <a:off x="2394412" y="5094863"/>
            <a:ext cx="592390" cy="29452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86A428"/>
              </a:solidFill>
            </a:endParaRPr>
          </a:p>
        </p:txBody>
      </p:sp>
      <p:pic>
        <p:nvPicPr>
          <p:cNvPr id="1352821133" name="Imag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359249" y="4265854"/>
            <a:ext cx="3675915" cy="2148341"/>
          </a:xfrm>
          <a:prstGeom prst="rect">
            <a:avLst/>
          </a:prstGeom>
          <a:ln w="57150">
            <a:solidFill>
              <a:srgbClr val="C55B28"/>
            </a:solidFill>
          </a:ln>
          <a:effectLst/>
        </p:spPr>
      </p:pic>
      <p:sp>
        <p:nvSpPr>
          <p:cNvPr id="68622425" name="Rectangle à coins arrondis 11"/>
          <p:cNvSpPr/>
          <p:nvPr/>
        </p:nvSpPr>
        <p:spPr bwMode="auto">
          <a:xfrm>
            <a:off x="4532634" y="4963963"/>
            <a:ext cx="2190575" cy="34960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86A428"/>
              </a:solidFill>
            </a:endParaRPr>
          </a:p>
        </p:txBody>
      </p:sp>
      <p:sp>
        <p:nvSpPr>
          <p:cNvPr id="1619078413" name="Rectangle à coins arrondis 13"/>
          <p:cNvSpPr/>
          <p:nvPr/>
        </p:nvSpPr>
        <p:spPr bwMode="auto">
          <a:xfrm>
            <a:off x="6497771" y="1937028"/>
            <a:ext cx="569197" cy="27045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86A428"/>
              </a:solidFill>
            </a:endParaRPr>
          </a:p>
        </p:txBody>
      </p:sp>
      <p:sp>
        <p:nvSpPr>
          <p:cNvPr id="156027056" name="Organigramme : Extraire 14"/>
          <p:cNvSpPr/>
          <p:nvPr/>
        </p:nvSpPr>
        <p:spPr bwMode="auto">
          <a:xfrm>
            <a:off x="7546844" y="3227307"/>
            <a:ext cx="540000" cy="540000"/>
          </a:xfrm>
          <a:prstGeom prst="flowChartExtract">
            <a:avLst/>
          </a:prstGeom>
          <a:solidFill>
            <a:srgbClr val="C55B28"/>
          </a:solidFill>
          <a:ln>
            <a:solidFill>
              <a:srgbClr val="C55B28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180000" numCol="1" spcCol="0" rtlCol="0" fromWordArt="0" anchor="ctr" anchorCtr="0" forceAA="0" compatLnSpc="0"/>
          <a:lstStyle/>
          <a:p>
            <a:pPr algn="ctr">
              <a:defRPr/>
            </a:pPr>
            <a:r>
              <a:rPr lang="fr-FR" sz="2800" b="1">
                <a:solidFill>
                  <a:schemeClr val="bg1"/>
                </a:solidFill>
              </a:rPr>
              <a:t>!</a:t>
            </a:r>
            <a:endParaRPr lang="fr-FR" sz="2000" b="1">
              <a:solidFill>
                <a:schemeClr val="bg1"/>
              </a:solidFill>
            </a:endParaRPr>
          </a:p>
        </p:txBody>
      </p:sp>
      <p:pic>
        <p:nvPicPr>
          <p:cNvPr id="1378232774" name="Image 16">
            <a:hlinkClick r:id="rId6"/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cxnSp>
        <p:nvCxnSpPr>
          <p:cNvPr id="270201586" name="Connecteur en arc 15"/>
          <p:cNvCxnSpPr>
            <a:stCxn id="1619078413" idx="2"/>
          </p:cNvCxnSpPr>
          <p:nvPr/>
        </p:nvCxnSpPr>
        <p:spPr bwMode="auto">
          <a:xfrm rot="5400000">
            <a:off x="4984833" y="1755288"/>
            <a:ext cx="1345339" cy="2249734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896060" name="Connecteur en arc 27"/>
          <p:cNvCxnSpPr>
            <a:stCxn id="223890998" idx="2"/>
          </p:cNvCxnSpPr>
          <p:nvPr/>
        </p:nvCxnSpPr>
        <p:spPr bwMode="auto">
          <a:xfrm rot="16199998" flipH="1">
            <a:off x="3548977" y="4531017"/>
            <a:ext cx="221806" cy="1938546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632581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42</a:t>
            </a:fld>
            <a:endParaRPr lang="fr-FR"/>
          </a:p>
        </p:txBody>
      </p:sp>
      <p:sp>
        <p:nvSpPr>
          <p:cNvPr id="575512478" name="Espace réservé du texte 5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7922098" cy="365125"/>
          </a:xfrm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La connexion avec un compte externe</a:t>
            </a:r>
            <a:endParaRPr/>
          </a:p>
        </p:txBody>
      </p:sp>
      <p:sp>
        <p:nvSpPr>
          <p:cNvPr id="32418021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7322310" y="1779190"/>
            <a:ext cx="4769399" cy="4351338"/>
          </a:xfrm>
          <a:effectLst/>
        </p:spPr>
        <p:txBody>
          <a:bodyPr/>
          <a:lstStyle/>
          <a:p>
            <a:pPr marL="0" indent="0">
              <a:buNone/>
              <a:defRPr/>
            </a:pPr>
            <a:endParaRPr lang="fr-FR">
              <a:solidFill>
                <a:srgbClr val="C55B28"/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>
              <a:solidFill>
                <a:srgbClr val="C55B28"/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600">
                <a:solidFill>
                  <a:srgbClr val="C55B28"/>
                </a:solidFill>
                <a:latin typeface="Arial"/>
                <a:cs typeface="Arial"/>
              </a:rPr>
              <a:t>	Pas de droit par défaut</a:t>
            </a: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5929792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8200" y="2057808"/>
            <a:ext cx="6222119" cy="1246810"/>
          </a:xfrm>
          <a:prstGeom prst="rect">
            <a:avLst/>
          </a:prstGeom>
          <a:ln w="38100">
            <a:solidFill>
              <a:schemeClr val="accent6"/>
            </a:solidFill>
          </a:ln>
          <a:effectLst/>
        </p:spPr>
      </p:pic>
      <p:pic>
        <p:nvPicPr>
          <p:cNvPr id="2084093628" name="Imag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1384" y="2852936"/>
            <a:ext cx="5207875" cy="3757696"/>
          </a:xfrm>
          <a:prstGeom prst="rect">
            <a:avLst/>
          </a:prstGeom>
          <a:ln w="57150">
            <a:solidFill>
              <a:srgbClr val="C55B28"/>
            </a:solidFill>
          </a:ln>
          <a:effectLst/>
        </p:spPr>
      </p:pic>
      <p:pic>
        <p:nvPicPr>
          <p:cNvPr id="735726344" name="Image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222336" y="3712985"/>
            <a:ext cx="3216860" cy="2207313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sp>
        <p:nvSpPr>
          <p:cNvPr id="357968786" name="Rectangle à coins arrondis 10"/>
          <p:cNvSpPr/>
          <p:nvPr/>
        </p:nvSpPr>
        <p:spPr bwMode="auto">
          <a:xfrm>
            <a:off x="6026210" y="2057808"/>
            <a:ext cx="523983" cy="27045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86A428"/>
              </a:solidFill>
            </a:endParaRPr>
          </a:p>
        </p:txBody>
      </p:sp>
      <p:sp>
        <p:nvSpPr>
          <p:cNvPr id="1372647417" name="Rectangle à coins arrondis 11"/>
          <p:cNvSpPr/>
          <p:nvPr/>
        </p:nvSpPr>
        <p:spPr bwMode="auto">
          <a:xfrm>
            <a:off x="7338855" y="5649841"/>
            <a:ext cx="1721986" cy="27045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86A428"/>
              </a:solidFill>
            </a:endParaRPr>
          </a:p>
        </p:txBody>
      </p:sp>
      <p:sp>
        <p:nvSpPr>
          <p:cNvPr id="1678966902" name="Organigramme : Extraire 14"/>
          <p:cNvSpPr/>
          <p:nvPr/>
        </p:nvSpPr>
        <p:spPr bwMode="auto">
          <a:xfrm>
            <a:off x="7738666" y="2780928"/>
            <a:ext cx="452689" cy="439339"/>
          </a:xfrm>
          <a:prstGeom prst="flowChartExtract">
            <a:avLst/>
          </a:prstGeom>
          <a:solidFill>
            <a:srgbClr val="C55B28"/>
          </a:solidFill>
          <a:ln>
            <a:solidFill>
              <a:srgbClr val="C55B28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180000" numCol="1" spcCol="0" rtlCol="0" fromWordArt="0" anchor="ctr" anchorCtr="0" forceAA="0" compatLnSpc="0"/>
          <a:lstStyle/>
          <a:p>
            <a:pPr algn="ctr">
              <a:defRPr/>
            </a:pPr>
            <a:r>
              <a:rPr lang="fr-FR" sz="2800" b="1">
                <a:solidFill>
                  <a:schemeClr val="bg1"/>
                </a:solidFill>
              </a:rPr>
              <a:t>!</a:t>
            </a:r>
            <a:endParaRPr lang="fr-FR" sz="2000" b="1">
              <a:solidFill>
                <a:schemeClr val="bg1"/>
              </a:solidFill>
            </a:endParaRPr>
          </a:p>
        </p:txBody>
      </p:sp>
      <p:pic>
        <p:nvPicPr>
          <p:cNvPr id="1377566158" name="Image 16">
            <a:hlinkClick r:id="rId6"/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  <a:effectLst/>
        </p:spPr>
      </p:pic>
      <p:sp>
        <p:nvSpPr>
          <p:cNvPr id="126196157" name="Flèche vers le bas 17"/>
          <p:cNvSpPr/>
          <p:nvPr/>
        </p:nvSpPr>
        <p:spPr bwMode="auto">
          <a:xfrm rot="3688978">
            <a:off x="9186619" y="5230960"/>
            <a:ext cx="369111" cy="6480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55B28"/>
          </a:solidFill>
          <a:ln w="57150">
            <a:solidFill>
              <a:srgbClr val="C55B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821740140" name="Connecteur en arc 13"/>
          <p:cNvCxnSpPr>
            <a:stCxn id="357968786" idx="2"/>
          </p:cNvCxnSpPr>
          <p:nvPr/>
        </p:nvCxnSpPr>
        <p:spPr bwMode="auto">
          <a:xfrm rot="5400000">
            <a:off x="5336488" y="2171682"/>
            <a:ext cx="795130" cy="1108299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0829476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404772" y="5342936"/>
            <a:ext cx="9472758" cy="527660"/>
          </a:xfrm>
        </p:spPr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Création et gestion de jeux de données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09442071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1892" y="2027736"/>
            <a:ext cx="2079386" cy="777144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pic>
        <p:nvPicPr>
          <p:cNvPr id="946050430" name="Image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78978" y="2011647"/>
            <a:ext cx="4130847" cy="3514844"/>
          </a:xfrm>
          <a:prstGeom prst="rect">
            <a:avLst/>
          </a:prstGeom>
          <a:ln w="28575">
            <a:solidFill>
              <a:srgbClr val="C55B28"/>
            </a:solidFill>
          </a:ln>
          <a:effectLst/>
        </p:spPr>
      </p:pic>
      <p:sp>
        <p:nvSpPr>
          <p:cNvPr id="28072493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fld id="{6E7B92ED-EB05-D5A0-2DD2-E3C5135C1795}" type="slidenum">
              <a:rPr lang="fr-FR"/>
              <a:t>44</a:t>
            </a:fld>
            <a:endParaRPr lang="fr-FR"/>
          </a:p>
        </p:txBody>
      </p:sp>
      <p:sp>
        <p:nvSpPr>
          <p:cNvPr id="143088646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6"/>
            <a:ext cx="6215743" cy="365125"/>
          </a:xfrm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Créer un jeu de données</a:t>
            </a:r>
            <a:endParaRPr/>
          </a:p>
        </p:txBody>
      </p:sp>
      <p:sp>
        <p:nvSpPr>
          <p:cNvPr id="732803888" name="ZoneTexte 17"/>
          <p:cNvSpPr txBox="1"/>
          <p:nvPr/>
        </p:nvSpPr>
        <p:spPr bwMode="auto">
          <a:xfrm>
            <a:off x="2829608" y="2623475"/>
            <a:ext cx="4756390" cy="872716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 sz="2100">
                <a:solidFill>
                  <a:srgbClr val="37635F"/>
                </a:solidFill>
                <a:latin typeface="Arial"/>
                <a:cs typeface="Arial"/>
              </a:rPr>
              <a:t>Premier lot de métadonnées </a:t>
            </a:r>
            <a:endParaRPr sz="2100">
              <a:solidFill>
                <a:srgbClr val="37635F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2100">
                <a:solidFill>
                  <a:srgbClr val="37635F"/>
                </a:solidFill>
                <a:latin typeface="Arial"/>
                <a:cs typeface="Arial"/>
              </a:rPr>
              <a:t>+ Fichiers ou Lien vers les données </a:t>
            </a:r>
            <a:endParaRPr sz="2100">
              <a:solidFill>
                <a:srgbClr val="37635F"/>
              </a:solidFill>
              <a:latin typeface="Arial"/>
              <a:cs typeface="Arial"/>
            </a:endParaRPr>
          </a:p>
        </p:txBody>
      </p:sp>
      <p:sp>
        <p:nvSpPr>
          <p:cNvPr id="1663769291" name="Edit File"/>
          <p:cNvSpPr>
            <a:spLocks noChangeAspect="1" noEditPoints="1"/>
          </p:cNvSpPr>
          <p:nvPr/>
        </p:nvSpPr>
        <p:spPr bwMode="auto">
          <a:xfrm>
            <a:off x="3857012" y="3496194"/>
            <a:ext cx="884575" cy="959065"/>
          </a:xfrm>
          <a:custGeom>
            <a:avLst/>
            <a:gdLst>
              <a:gd name="T0" fmla="*/ 0 w 623"/>
              <a:gd name="T1" fmla="*/ 0 h 669"/>
              <a:gd name="T2" fmla="*/ 0 w 623"/>
              <a:gd name="T3" fmla="*/ 640 h 669"/>
              <a:gd name="T4" fmla="*/ 226 w 623"/>
              <a:gd name="T5" fmla="*/ 640 h 669"/>
              <a:gd name="T6" fmla="*/ 226 w 623"/>
              <a:gd name="T7" fmla="*/ 613 h 669"/>
              <a:gd name="T8" fmla="*/ 26 w 623"/>
              <a:gd name="T9" fmla="*/ 613 h 669"/>
              <a:gd name="T10" fmla="*/ 26 w 623"/>
              <a:gd name="T11" fmla="*/ 26 h 669"/>
              <a:gd name="T12" fmla="*/ 266 w 623"/>
              <a:gd name="T13" fmla="*/ 26 h 669"/>
              <a:gd name="T14" fmla="*/ 266 w 623"/>
              <a:gd name="T15" fmla="*/ 213 h 669"/>
              <a:gd name="T16" fmla="*/ 453 w 623"/>
              <a:gd name="T17" fmla="*/ 213 h 669"/>
              <a:gd name="T18" fmla="*/ 453 w 623"/>
              <a:gd name="T19" fmla="*/ 360 h 669"/>
              <a:gd name="T20" fmla="*/ 480 w 623"/>
              <a:gd name="T21" fmla="*/ 360 h 669"/>
              <a:gd name="T22" fmla="*/ 480 w 623"/>
              <a:gd name="T23" fmla="*/ 194 h 669"/>
              <a:gd name="T24" fmla="*/ 285 w 623"/>
              <a:gd name="T25" fmla="*/ 0 h 669"/>
              <a:gd name="T26" fmla="*/ 0 w 623"/>
              <a:gd name="T27" fmla="*/ 0 h 669"/>
              <a:gd name="T28" fmla="*/ 293 w 623"/>
              <a:gd name="T29" fmla="*/ 45 h 669"/>
              <a:gd name="T30" fmla="*/ 434 w 623"/>
              <a:gd name="T31" fmla="*/ 186 h 669"/>
              <a:gd name="T32" fmla="*/ 293 w 623"/>
              <a:gd name="T33" fmla="*/ 186 h 669"/>
              <a:gd name="T34" fmla="*/ 293 w 623"/>
              <a:gd name="T35" fmla="*/ 45 h 669"/>
              <a:gd name="T36" fmla="*/ 559 w 623"/>
              <a:gd name="T37" fmla="*/ 332 h 669"/>
              <a:gd name="T38" fmla="*/ 511 w 623"/>
              <a:gd name="T39" fmla="*/ 358 h 669"/>
              <a:gd name="T40" fmla="*/ 305 w 623"/>
              <a:gd name="T41" fmla="*/ 564 h 669"/>
              <a:gd name="T42" fmla="*/ 302 w 623"/>
              <a:gd name="T43" fmla="*/ 569 h 669"/>
              <a:gd name="T44" fmla="*/ 279 w 623"/>
              <a:gd name="T45" fmla="*/ 649 h 669"/>
              <a:gd name="T46" fmla="*/ 295 w 623"/>
              <a:gd name="T47" fmla="*/ 666 h 669"/>
              <a:gd name="T48" fmla="*/ 375 w 623"/>
              <a:gd name="T49" fmla="*/ 645 h 669"/>
              <a:gd name="T50" fmla="*/ 381 w 623"/>
              <a:gd name="T51" fmla="*/ 641 h 669"/>
              <a:gd name="T52" fmla="*/ 592 w 623"/>
              <a:gd name="T53" fmla="*/ 432 h 669"/>
              <a:gd name="T54" fmla="*/ 597 w 623"/>
              <a:gd name="T55" fmla="*/ 348 h 669"/>
              <a:gd name="T56" fmla="*/ 559 w 623"/>
              <a:gd name="T57" fmla="*/ 332 h 669"/>
              <a:gd name="T58" fmla="*/ 530 w 623"/>
              <a:gd name="T59" fmla="*/ 376 h 669"/>
              <a:gd name="T60" fmla="*/ 570 w 623"/>
              <a:gd name="T61" fmla="*/ 416 h 669"/>
              <a:gd name="T62" fmla="*/ 365 w 623"/>
              <a:gd name="T63" fmla="*/ 620 h 669"/>
              <a:gd name="T64" fmla="*/ 326 w 623"/>
              <a:gd name="T65" fmla="*/ 582 h 669"/>
              <a:gd name="T66" fmla="*/ 326 w 623"/>
              <a:gd name="T67" fmla="*/ 580 h 669"/>
              <a:gd name="T68" fmla="*/ 530 w 623"/>
              <a:gd name="T69" fmla="*/ 376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23" h="669" fill="norm" stroke="1" extrusionOk="0">
                <a:moveTo>
                  <a:pt x="0" y="0"/>
                </a:moveTo>
                <a:lnTo>
                  <a:pt x="0" y="640"/>
                </a:lnTo>
                <a:lnTo>
                  <a:pt x="226" y="640"/>
                </a:lnTo>
                <a:cubicBezTo>
                  <a:pt x="245" y="640"/>
                  <a:pt x="245" y="613"/>
                  <a:pt x="226" y="613"/>
                </a:cubicBezTo>
                <a:lnTo>
                  <a:pt x="26" y="613"/>
                </a:lnTo>
                <a:lnTo>
                  <a:pt x="26" y="26"/>
                </a:lnTo>
                <a:lnTo>
                  <a:pt x="266" y="26"/>
                </a:lnTo>
                <a:lnTo>
                  <a:pt x="266" y="213"/>
                </a:lnTo>
                <a:lnTo>
                  <a:pt x="453" y="213"/>
                </a:lnTo>
                <a:lnTo>
                  <a:pt x="453" y="360"/>
                </a:lnTo>
                <a:cubicBezTo>
                  <a:pt x="453" y="378"/>
                  <a:pt x="480" y="378"/>
                  <a:pt x="480" y="360"/>
                </a:cubicBezTo>
                <a:lnTo>
                  <a:pt x="480" y="194"/>
                </a:lnTo>
                <a:lnTo>
                  <a:pt x="285" y="0"/>
                </a:lnTo>
                <a:lnTo>
                  <a:pt x="0" y="0"/>
                </a:lnTo>
                <a:close/>
                <a:moveTo>
                  <a:pt x="293" y="45"/>
                </a:moveTo>
                <a:lnTo>
                  <a:pt x="434" y="186"/>
                </a:lnTo>
                <a:lnTo>
                  <a:pt x="293" y="186"/>
                </a:lnTo>
                <a:lnTo>
                  <a:pt x="293" y="45"/>
                </a:lnTo>
                <a:close/>
                <a:moveTo>
                  <a:pt x="559" y="332"/>
                </a:moveTo>
                <a:cubicBezTo>
                  <a:pt x="536" y="334"/>
                  <a:pt x="524" y="342"/>
                  <a:pt x="511" y="358"/>
                </a:cubicBezTo>
                <a:lnTo>
                  <a:pt x="305" y="564"/>
                </a:lnTo>
                <a:cubicBezTo>
                  <a:pt x="303" y="565"/>
                  <a:pt x="302" y="567"/>
                  <a:pt x="302" y="569"/>
                </a:cubicBezTo>
                <a:lnTo>
                  <a:pt x="279" y="649"/>
                </a:lnTo>
                <a:cubicBezTo>
                  <a:pt x="276" y="659"/>
                  <a:pt x="285" y="669"/>
                  <a:pt x="295" y="666"/>
                </a:cubicBezTo>
                <a:lnTo>
                  <a:pt x="375" y="645"/>
                </a:lnTo>
                <a:cubicBezTo>
                  <a:pt x="378" y="644"/>
                  <a:pt x="380" y="643"/>
                  <a:pt x="381" y="641"/>
                </a:cubicBezTo>
                <a:lnTo>
                  <a:pt x="592" y="432"/>
                </a:lnTo>
                <a:cubicBezTo>
                  <a:pt x="623" y="401"/>
                  <a:pt x="622" y="372"/>
                  <a:pt x="597" y="348"/>
                </a:cubicBezTo>
                <a:cubicBezTo>
                  <a:pt x="587" y="337"/>
                  <a:pt x="573" y="332"/>
                  <a:pt x="559" y="332"/>
                </a:cubicBezTo>
                <a:close/>
                <a:moveTo>
                  <a:pt x="530" y="376"/>
                </a:moveTo>
                <a:lnTo>
                  <a:pt x="570" y="416"/>
                </a:lnTo>
                <a:lnTo>
                  <a:pt x="365" y="620"/>
                </a:lnTo>
                <a:lnTo>
                  <a:pt x="326" y="582"/>
                </a:lnTo>
                <a:lnTo>
                  <a:pt x="326" y="580"/>
                </a:lnTo>
                <a:lnTo>
                  <a:pt x="530" y="37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900">
              <a:latin typeface="Segoe UI"/>
              <a:cs typeface="Segoe UI"/>
            </a:endParaRPr>
          </a:p>
        </p:txBody>
      </p:sp>
      <p:sp>
        <p:nvSpPr>
          <p:cNvPr id="250829551" name="ZoneTexte 15"/>
          <p:cNvSpPr txBox="1"/>
          <p:nvPr/>
        </p:nvSpPr>
        <p:spPr bwMode="auto">
          <a:xfrm>
            <a:off x="1293300" y="4519991"/>
            <a:ext cx="5760640" cy="68987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defTabSz="457200">
              <a:defRPr/>
            </a:pPr>
            <a:r>
              <a:rPr lang="fr-FR" sz="2100">
                <a:solidFill>
                  <a:srgbClr val="37635F"/>
                </a:solidFill>
                <a:latin typeface="Arial"/>
                <a:cs typeface="Arial"/>
              </a:rPr>
              <a:t>Pour renseigner les autres groupes de métadonnées : </a:t>
            </a:r>
            <a:r>
              <a:rPr lang="fr-FR" sz="2100" b="1">
                <a:solidFill>
                  <a:srgbClr val="C55B28"/>
                </a:solidFill>
                <a:latin typeface="Arial"/>
                <a:cs typeface="Arial"/>
              </a:rPr>
              <a:t>Modifier les métadonnées</a:t>
            </a:r>
            <a:endParaRPr sz="2100" b="1">
              <a:solidFill>
                <a:srgbClr val="C55B28"/>
              </a:solidFill>
              <a:latin typeface="Arial"/>
              <a:cs typeface="Arial"/>
            </a:endParaRPr>
          </a:p>
        </p:txBody>
      </p:sp>
      <p:pic>
        <p:nvPicPr>
          <p:cNvPr id="31475840" name="Image 13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  <a:effectLst/>
        </p:spPr>
      </p:pic>
      <p:pic>
        <p:nvPicPr>
          <p:cNvPr id="1688197536" name="Image 68798842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724558" y="5337499"/>
            <a:ext cx="2171700" cy="400050"/>
          </a:xfrm>
          <a:prstGeom prst="rect">
            <a:avLst/>
          </a:prstGeom>
          <a:ln w="38100">
            <a:solidFill>
              <a:srgbClr val="C55B28"/>
            </a:solidFill>
            <a:prstDash val="solid"/>
          </a:ln>
          <a:effectLst/>
        </p:spPr>
      </p:pic>
      <p:pic>
        <p:nvPicPr>
          <p:cNvPr id="73253255" name="Image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78977" y="2011646"/>
            <a:ext cx="4130847" cy="3514843"/>
          </a:xfrm>
          <a:prstGeom prst="rect">
            <a:avLst/>
          </a:prstGeom>
          <a:ln w="57150">
            <a:solidFill>
              <a:srgbClr val="C55B28"/>
            </a:solidFill>
          </a:ln>
          <a:effectLst/>
        </p:spPr>
      </p:pic>
      <p:cxnSp>
        <p:nvCxnSpPr>
          <p:cNvPr id="2055067263" name="Connecteur en arc 14"/>
          <p:cNvCxnSpPr>
            <a:stCxn id="1709442071" idx="2"/>
          </p:cNvCxnSpPr>
          <p:nvPr/>
        </p:nvCxnSpPr>
        <p:spPr bwMode="auto">
          <a:xfrm rot="16199998" flipH="1">
            <a:off x="2164436" y="2312028"/>
            <a:ext cx="1199723" cy="2185427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651006" name="Connecteur en arc 18"/>
          <p:cNvCxnSpPr>
            <a:stCxn id="1663769291" idx="27"/>
            <a:endCxn id="1688197536" idx="0"/>
          </p:cNvCxnSpPr>
          <p:nvPr/>
        </p:nvCxnSpPr>
        <p:spPr bwMode="auto">
          <a:xfrm>
            <a:off x="4704671" y="3995080"/>
            <a:ext cx="2105737" cy="1342419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322795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45</a:t>
            </a:fld>
            <a:endParaRPr lang="fr-FR"/>
          </a:p>
        </p:txBody>
      </p:sp>
      <p:sp>
        <p:nvSpPr>
          <p:cNvPr id="138977646" name="Espace réservé du texte 2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8786194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Modifier le jeu de données (contributeur)</a:t>
            </a:r>
            <a:endParaRPr/>
          </a:p>
        </p:txBody>
      </p:sp>
      <p:sp>
        <p:nvSpPr>
          <p:cNvPr id="1162647154" name="Espace réservé du contenu 4"/>
          <p:cNvSpPr>
            <a:spLocks noGrp="1"/>
          </p:cNvSpPr>
          <p:nvPr>
            <p:ph idx="16"/>
          </p:nvPr>
        </p:nvSpPr>
        <p:spPr bwMode="auto">
          <a:xfrm>
            <a:off x="6096000" y="1996048"/>
            <a:ext cx="5257800" cy="44134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Fichiers (téléverser)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Métadonnées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Conditions d’utilisation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Vignettes + Widgets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Supprimer le jeu de données</a:t>
            </a: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 (1)</a:t>
            </a:r>
            <a:br>
              <a:rPr lang="fr-FR" sz="2400">
                <a:latin typeface="Arial"/>
                <a:cs typeface="Arial"/>
              </a:rPr>
            </a:br>
            <a:r>
              <a:rPr lang="fr-FR" sz="2400">
                <a:latin typeface="Arial"/>
                <a:cs typeface="Arial"/>
              </a:rPr>
              <a:t>ou </a:t>
            </a:r>
            <a:br>
              <a:rPr lang="fr-FR" sz="2400">
                <a:latin typeface="Arial"/>
                <a:cs typeface="Arial"/>
              </a:rPr>
            </a:br>
            <a:r>
              <a:rPr lang="fr-FR" sz="2400">
                <a:latin typeface="Arial"/>
                <a:cs typeface="Arial"/>
              </a:rPr>
              <a:t>Supprimer la version provisoire </a:t>
            </a: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(2)</a:t>
            </a:r>
            <a:endParaRPr/>
          </a:p>
        </p:txBody>
      </p:sp>
      <p:sp>
        <p:nvSpPr>
          <p:cNvPr id="723810426" name="Rectangle 11"/>
          <p:cNvSpPr/>
          <p:nvPr/>
        </p:nvSpPr>
        <p:spPr bwMode="auto">
          <a:xfrm>
            <a:off x="3212040" y="5146749"/>
            <a:ext cx="217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(2)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jeu de données </a:t>
            </a:r>
            <a:br>
              <a:rPr lang="fr-FR">
                <a:solidFill>
                  <a:srgbClr val="275662"/>
                </a:solidFill>
                <a:latin typeface="Arial"/>
                <a:cs typeface="Arial"/>
              </a:rPr>
            </a:br>
            <a:r>
              <a:rPr lang="fr-FR" b="1">
                <a:solidFill>
                  <a:srgbClr val="275662"/>
                </a:solidFill>
                <a:latin typeface="Arial"/>
                <a:cs typeface="Arial"/>
              </a:rPr>
              <a:t>publié</a:t>
            </a:r>
            <a:endParaRPr>
              <a:solidFill>
                <a:srgbClr val="275662"/>
              </a:solidFill>
              <a:latin typeface="Arial"/>
              <a:cs typeface="Arial"/>
            </a:endParaRPr>
          </a:p>
        </p:txBody>
      </p:sp>
      <p:sp>
        <p:nvSpPr>
          <p:cNvPr id="1879031180" name="Rectangle 10"/>
          <p:cNvSpPr/>
          <p:nvPr/>
        </p:nvSpPr>
        <p:spPr bwMode="auto">
          <a:xfrm>
            <a:off x="3172618" y="2650809"/>
            <a:ext cx="2025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(1)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jeu de données </a:t>
            </a:r>
            <a:endParaRPr/>
          </a:p>
          <a:p>
            <a:pPr>
              <a:defRPr/>
            </a:pPr>
            <a:r>
              <a:rPr lang="fr-FR" b="1">
                <a:solidFill>
                  <a:srgbClr val="275662"/>
                </a:solidFill>
                <a:latin typeface="Arial"/>
                <a:cs typeface="Arial"/>
              </a:rPr>
              <a:t>non publié</a:t>
            </a:r>
            <a:endParaRPr>
              <a:solidFill>
                <a:srgbClr val="275662"/>
              </a:solidFill>
              <a:latin typeface="Arial"/>
              <a:cs typeface="Arial"/>
            </a:endParaRPr>
          </a:p>
        </p:txBody>
      </p:sp>
      <p:pic>
        <p:nvPicPr>
          <p:cNvPr id="2119385322" name="Image 10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1605537842" name="Image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4960" y="1996048"/>
            <a:ext cx="2530059" cy="2232853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pic>
        <p:nvPicPr>
          <p:cNvPr id="1589629256" name="Image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74959" y="4359239"/>
            <a:ext cx="2530059" cy="2232853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872985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46</a:t>
            </a:fld>
            <a:endParaRPr lang="fr-FR"/>
          </a:p>
        </p:txBody>
      </p:sp>
      <p:sp>
        <p:nvSpPr>
          <p:cNvPr id="968439364" name="Espace réservé du texte 2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9301490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Modifier le jeu de données (curateur)</a:t>
            </a:r>
            <a:endParaRPr/>
          </a:p>
        </p:txBody>
      </p:sp>
      <p:sp>
        <p:nvSpPr>
          <p:cNvPr id="1218190896" name="Espace réservé du contenu 4"/>
          <p:cNvSpPr>
            <a:spLocks noGrp="1"/>
          </p:cNvSpPr>
          <p:nvPr>
            <p:ph idx="16"/>
          </p:nvPr>
        </p:nvSpPr>
        <p:spPr bwMode="auto">
          <a:xfrm>
            <a:off x="6096000" y="1779190"/>
            <a:ext cx="5257800" cy="46303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Fichiers (</a:t>
            </a:r>
            <a:r>
              <a:rPr lang="fr-FR" sz="2400">
                <a:latin typeface="Arial"/>
                <a:cs typeface="Arial"/>
              </a:rPr>
              <a:t>téléverser</a:t>
            </a:r>
            <a:r>
              <a:rPr lang="fr-FR" sz="2400">
                <a:latin typeface="Arial"/>
                <a:cs typeface="Arial"/>
              </a:rPr>
              <a:t>)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Métadonnées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Conditions d’utilisation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Autorisation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URL privée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Vignettes + Widgets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Supprimer le jeu de données </a:t>
            </a: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(1)</a:t>
            </a:r>
            <a:br>
              <a:rPr lang="fr-FR" sz="2400">
                <a:latin typeface="Arial"/>
                <a:cs typeface="Arial"/>
              </a:rPr>
            </a:br>
            <a:r>
              <a:rPr lang="fr-FR" sz="2400">
                <a:latin typeface="Arial"/>
                <a:cs typeface="Arial"/>
              </a:rPr>
              <a:t>ou </a:t>
            </a:r>
            <a:br>
              <a:rPr lang="fr-FR" sz="2400">
                <a:latin typeface="Arial"/>
                <a:cs typeface="Arial"/>
              </a:rPr>
            </a:br>
            <a:r>
              <a:rPr lang="fr-FR" sz="2400">
                <a:latin typeface="Arial"/>
                <a:cs typeface="Arial"/>
              </a:rPr>
              <a:t>Retirer le jeu de données de la diffusion </a:t>
            </a: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(2)</a:t>
            </a:r>
            <a:endParaRPr/>
          </a:p>
        </p:txBody>
      </p:sp>
      <p:sp>
        <p:nvSpPr>
          <p:cNvPr id="1436915291" name="Rectangle 11"/>
          <p:cNvSpPr/>
          <p:nvPr/>
        </p:nvSpPr>
        <p:spPr bwMode="auto">
          <a:xfrm>
            <a:off x="3267905" y="5294508"/>
            <a:ext cx="217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(2)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jeu de données </a:t>
            </a:r>
            <a:br>
              <a:rPr lang="fr-FR">
                <a:solidFill>
                  <a:srgbClr val="275662"/>
                </a:solidFill>
                <a:latin typeface="Arial"/>
                <a:cs typeface="Arial"/>
              </a:rPr>
            </a:br>
            <a:r>
              <a:rPr lang="fr-FR" b="1">
                <a:solidFill>
                  <a:srgbClr val="275662"/>
                </a:solidFill>
                <a:latin typeface="Arial"/>
                <a:cs typeface="Arial"/>
              </a:rPr>
              <a:t>publié</a:t>
            </a:r>
            <a:endParaRPr>
              <a:solidFill>
                <a:srgbClr val="275662"/>
              </a:solidFill>
              <a:latin typeface="Arial"/>
              <a:cs typeface="Arial"/>
            </a:endParaRPr>
          </a:p>
        </p:txBody>
      </p:sp>
      <p:sp>
        <p:nvSpPr>
          <p:cNvPr id="154640443" name="Rectangle 10"/>
          <p:cNvSpPr/>
          <p:nvPr/>
        </p:nvSpPr>
        <p:spPr bwMode="auto">
          <a:xfrm>
            <a:off x="3287746" y="2742069"/>
            <a:ext cx="2099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(1)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jeu de données </a:t>
            </a:r>
            <a:endParaRPr/>
          </a:p>
          <a:p>
            <a:pPr>
              <a:defRPr/>
            </a:pPr>
            <a:r>
              <a:rPr lang="fr-FR" b="1">
                <a:solidFill>
                  <a:srgbClr val="275662"/>
                </a:solidFill>
                <a:latin typeface="Arial"/>
                <a:cs typeface="Arial"/>
              </a:rPr>
              <a:t>non publié</a:t>
            </a:r>
            <a:endParaRPr>
              <a:solidFill>
                <a:srgbClr val="275662"/>
              </a:solidFill>
              <a:latin typeface="Arial"/>
              <a:cs typeface="Arial"/>
            </a:endParaRPr>
          </a:p>
        </p:txBody>
      </p:sp>
      <p:pic>
        <p:nvPicPr>
          <p:cNvPr id="2094566518" name="Image 10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292545462" name="Image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59718" y="1779190"/>
            <a:ext cx="2373149" cy="2572095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pic>
        <p:nvPicPr>
          <p:cNvPr id="1146864704" name="Image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59718" y="4460694"/>
            <a:ext cx="2655962" cy="2313961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116176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47</a:t>
            </a:fld>
            <a:endParaRPr lang="fr-FR"/>
          </a:p>
        </p:txBody>
      </p:sp>
      <p:sp>
        <p:nvSpPr>
          <p:cNvPr id="1368681411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Téléverser un ou des fichiers</a:t>
            </a:r>
            <a:endParaRPr/>
          </a:p>
        </p:txBody>
      </p:sp>
      <p:sp>
        <p:nvSpPr>
          <p:cNvPr id="992899132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2248595" y="2052312"/>
            <a:ext cx="9114730" cy="45450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>
                <a:latin typeface="Arial"/>
                <a:cs typeface="Arial"/>
              </a:rPr>
              <a:t>Menu </a:t>
            </a:r>
            <a:r>
              <a:rPr lang="fr-FR" sz="2400" b="1">
                <a:solidFill>
                  <a:srgbClr val="C55B28"/>
                </a:solidFill>
                <a:latin typeface="Arial"/>
                <a:cs typeface="Arial"/>
              </a:rPr>
              <a:t>Modifier le jeu de données </a:t>
            </a:r>
            <a:r>
              <a:rPr lang="fr-FR" sz="2400">
                <a:latin typeface="Arial"/>
                <a:cs typeface="Arial"/>
              </a:rPr>
              <a:t>ou onglet </a:t>
            </a:r>
            <a:r>
              <a:rPr lang="fr-FR" sz="2400" b="1">
                <a:solidFill>
                  <a:srgbClr val="C55B28"/>
                </a:solidFill>
                <a:latin typeface="Arial"/>
                <a:cs typeface="Arial"/>
              </a:rPr>
              <a:t>Fichier</a:t>
            </a:r>
            <a:endParaRPr/>
          </a:p>
          <a:p>
            <a:pPr lvl="1">
              <a:defRPr/>
            </a:pPr>
            <a:r>
              <a:rPr lang="fr-FR" sz="2200" b="0">
                <a:solidFill>
                  <a:srgbClr val="275662"/>
                </a:solidFill>
                <a:latin typeface="Arial"/>
                <a:cs typeface="Arial"/>
              </a:rPr>
              <a:t>Si fichiers déposés dans l'entrepôt</a:t>
            </a:r>
            <a:endParaRPr/>
          </a:p>
          <a:p>
            <a:pPr marL="457200" lvl="1" indent="0">
              <a:buNone/>
              <a:defRPr/>
            </a:pPr>
            <a:r>
              <a:rPr lang="fr-FR" sz="2100" b="0"/>
              <a:t>⇒</a:t>
            </a: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 Alors respecter les bonnes pratiques :</a:t>
            </a:r>
            <a:endParaRPr/>
          </a:p>
          <a:p>
            <a:pPr lvl="2">
              <a:defRPr/>
            </a:pPr>
            <a:r>
              <a:rPr lang="fr-FR" sz="2100" u="none">
                <a:solidFill>
                  <a:srgbClr val="275662"/>
                </a:solidFill>
                <a:latin typeface="Arial"/>
                <a:cs typeface="Arial"/>
              </a:rPr>
              <a:t>Formats des fichiers</a:t>
            </a:r>
            <a:endParaRPr/>
          </a:p>
          <a:p>
            <a:pPr lvl="2">
              <a:defRPr/>
            </a:pPr>
            <a:r>
              <a:rPr lang="fr-FR" sz="2100" u="none">
                <a:solidFill>
                  <a:srgbClr val="275662"/>
                </a:solidFill>
                <a:latin typeface="Arial"/>
                <a:cs typeface="Arial"/>
              </a:rPr>
              <a:t>Règles pour l’ingestion (voir «  </a:t>
            </a:r>
            <a:r>
              <a:rPr lang="fr-FR" sz="2100" u="sng">
                <a:solidFill>
                  <a:srgbClr val="275662"/>
                </a:solidFill>
                <a:latin typeface="Arial"/>
                <a:cs typeface="Arial"/>
                <a:hlinkClick r:id="rId3" tooltip="https://recherche.preproduction.inrae.fr/fr/categorie/9/guide/deposer-un-jeu-de-donnees#Cas+des+fichiers+de+donn%C3%A9es+tabul%C3%A9es"/>
              </a:rPr>
              <a:t>Cas des fichiers de données tabulées</a:t>
            </a:r>
            <a:r>
              <a:rPr lang="fr-FR" sz="2100" u="none">
                <a:solidFill>
                  <a:srgbClr val="275662"/>
                </a:solidFill>
                <a:latin typeface="Arial"/>
                <a:cs typeface="Arial"/>
              </a:rPr>
              <a:t> » dans le guide : </a:t>
            </a:r>
            <a:r>
              <a:rPr lang="fr-FR" sz="2100" u="sng">
                <a:solidFill>
                  <a:srgbClr val="0070C0"/>
                </a:solidFill>
                <a:latin typeface="Arial"/>
                <a:cs typeface="Arial"/>
                <a:hlinkClick r:id="rId4" tooltip="https://recherche.preproduction.inrae.fr/fr/categorie/9/guide/deposer-un-jeu-de-donnees"/>
              </a:rPr>
              <a:t>Déposer un jeu de données</a:t>
            </a:r>
            <a:r>
              <a:rPr lang="fr-FR" sz="2100" u="none">
                <a:solidFill>
                  <a:srgbClr val="275662"/>
                </a:solidFill>
                <a:latin typeface="Arial"/>
                <a:cs typeface="Arial"/>
              </a:rPr>
              <a:t>)</a:t>
            </a:r>
            <a:endParaRPr/>
          </a:p>
          <a:p>
            <a:pPr lvl="2">
              <a:defRPr/>
            </a:pPr>
            <a:r>
              <a:rPr lang="fr-FR" sz="2100" u="none">
                <a:solidFill>
                  <a:srgbClr val="275662"/>
                </a:solidFill>
                <a:latin typeface="Arial"/>
                <a:cs typeface="Arial"/>
              </a:rPr>
              <a:t>Autres bonnes pratiques (voir le guide </a:t>
            </a:r>
            <a:r>
              <a:rPr lang="fr-FR" sz="2100" u="sng">
                <a:solidFill>
                  <a:srgbClr val="275662"/>
                </a:solidFill>
                <a:latin typeface="Arial"/>
                <a:cs typeface="Arial"/>
                <a:hlinkClick r:id="rId5" tooltip="https://recherche.preproduction.inrae.fr/fr/categorie/9/guide/avant-de-deposer"/>
              </a:rPr>
              <a:t>Avant de déposer</a:t>
            </a:r>
            <a:r>
              <a:rPr lang="fr-FR" sz="2100" u="none">
                <a:solidFill>
                  <a:srgbClr val="275662"/>
                </a:solidFill>
                <a:latin typeface="Arial"/>
                <a:cs typeface="Arial"/>
              </a:rPr>
              <a:t>)</a:t>
            </a:r>
            <a:endParaRPr u="none"/>
          </a:p>
          <a:p>
            <a:pPr>
              <a:defRPr/>
            </a:pPr>
            <a:endParaRPr lang="fr-FR" sz="2400" b="1">
              <a:solidFill>
                <a:srgbClr val="C55B28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fr-FR" sz="2200" b="0">
                <a:solidFill>
                  <a:srgbClr val="275662"/>
                </a:solidFill>
                <a:latin typeface="Arial"/>
                <a:cs typeface="Arial"/>
              </a:rPr>
              <a:t>Si fichiers pas déposés dans l'entrepôt</a:t>
            </a:r>
            <a:endParaRPr sz="2200"/>
          </a:p>
          <a:p>
            <a:pPr marL="457200" lvl="1" indent="0">
              <a:buNone/>
              <a:defRPr/>
            </a:pPr>
            <a:r>
              <a:rPr lang="fr-FR" sz="2100" b="0"/>
              <a:t>⇒ </a:t>
            </a: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Alors renseigner la métadonnée :</a:t>
            </a:r>
            <a:endParaRPr/>
          </a:p>
          <a:p>
            <a:pPr marL="457200" lvl="1" indent="0">
              <a:buNone/>
              <a:defRPr/>
            </a:pP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	« </a:t>
            </a:r>
            <a:r>
              <a:rPr lang="fr-FR" sz="2100">
                <a:solidFill>
                  <a:schemeClr val="accent6"/>
                </a:solidFill>
                <a:latin typeface="Arial"/>
                <a:cs typeface="Arial"/>
              </a:rPr>
              <a:t>Lien vers les données</a:t>
            </a: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 »</a:t>
            </a:r>
            <a:endParaRPr/>
          </a:p>
        </p:txBody>
      </p:sp>
      <p:grpSp>
        <p:nvGrpSpPr>
          <p:cNvPr id="238178161" name="Groupe 4"/>
          <p:cNvGrpSpPr/>
          <p:nvPr/>
        </p:nvGrpSpPr>
        <p:grpSpPr bwMode="auto">
          <a:xfrm>
            <a:off x="838198" y="2105822"/>
            <a:ext cx="1750982" cy="2288902"/>
            <a:chOff x="864957" y="2152041"/>
            <a:chExt cx="1750982" cy="2288902"/>
          </a:xfrm>
        </p:grpSpPr>
        <p:grpSp>
          <p:nvGrpSpPr>
            <p:cNvPr id="6" name="Groupe 5"/>
            <p:cNvGrpSpPr/>
            <p:nvPr/>
          </p:nvGrpSpPr>
          <p:grpSpPr bwMode="auto">
            <a:xfrm>
              <a:off x="864957" y="2152041"/>
              <a:ext cx="1479409" cy="1972487"/>
              <a:chOff x="5459486" y="1876233"/>
              <a:chExt cx="2017638" cy="2690105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5459486" y="1978413"/>
                <a:ext cx="1880559" cy="2587924"/>
              </a:xfrm>
              <a:prstGeom prst="rect">
                <a:avLst/>
              </a:prstGeom>
              <a:noFill/>
              <a:ln w="7620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" name="Triangle rectangle 9"/>
              <p:cNvSpPr/>
              <p:nvPr/>
            </p:nvSpPr>
            <p:spPr bwMode="auto">
              <a:xfrm>
                <a:off x="6674641" y="2033684"/>
                <a:ext cx="609840" cy="585310"/>
              </a:xfrm>
              <a:prstGeom prst="rtTriangle">
                <a:avLst/>
              </a:prstGeom>
              <a:noFill/>
              <a:ln w="7620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1" name="Triangle rectangle 10"/>
              <p:cNvSpPr/>
              <p:nvPr/>
            </p:nvSpPr>
            <p:spPr bwMode="auto">
              <a:xfrm rot="10800000">
                <a:off x="6557162" y="1876233"/>
                <a:ext cx="919963" cy="87153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12" name="Groupe 11"/>
              <p:cNvGrpSpPr/>
              <p:nvPr/>
            </p:nvGrpSpPr>
            <p:grpSpPr bwMode="auto">
              <a:xfrm>
                <a:off x="5704441" y="3126368"/>
                <a:ext cx="1390650" cy="971551"/>
                <a:chOff x="4367213" y="3138487"/>
                <a:chExt cx="1390650" cy="971551"/>
              </a:xfrm>
            </p:grpSpPr>
            <p:sp>
              <p:nvSpPr>
                <p:cNvPr id="13" name="Rectangle 12"/>
                <p:cNvSpPr/>
                <p:nvPr/>
              </p:nvSpPr>
              <p:spPr bwMode="auto">
                <a:xfrm>
                  <a:off x="4367213" y="3272376"/>
                  <a:ext cx="1390650" cy="837662"/>
                </a:xfrm>
                <a:prstGeom prst="rect">
                  <a:avLst/>
                </a:prstGeom>
                <a:noFill/>
                <a:ln w="57150"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4860961" y="3272376"/>
                  <a:ext cx="461447" cy="837662"/>
                </a:xfrm>
                <a:prstGeom prst="rect">
                  <a:avLst/>
                </a:prstGeom>
                <a:noFill/>
                <a:ln w="57150"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 rot="5400000">
                  <a:off x="4908774" y="2984729"/>
                  <a:ext cx="307527" cy="1390650"/>
                </a:xfrm>
                <a:prstGeom prst="rect">
                  <a:avLst/>
                </a:prstGeom>
                <a:noFill/>
                <a:ln w="57150"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 rot="5400000">
                  <a:off x="5010529" y="2495170"/>
                  <a:ext cx="104015" cy="1390650"/>
                </a:xfrm>
                <a:prstGeom prst="rect">
                  <a:avLst/>
                </a:prstGeom>
                <a:solidFill>
                  <a:srgbClr val="7B7B7B"/>
                </a:solidFill>
                <a:ln w="57150"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  <p:sp>
          <p:nvSpPr>
            <p:cNvPr id="7" name="Ellipse 6"/>
            <p:cNvSpPr/>
            <p:nvPr/>
          </p:nvSpPr>
          <p:spPr bwMode="auto">
            <a:xfrm>
              <a:off x="1956061" y="3781065"/>
              <a:ext cx="659878" cy="65987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Croix 7"/>
            <p:cNvSpPr/>
            <p:nvPr/>
          </p:nvSpPr>
          <p:spPr bwMode="auto">
            <a:xfrm>
              <a:off x="2084425" y="3909428"/>
              <a:ext cx="403150" cy="403150"/>
            </a:xfrm>
            <a:prstGeom prst="plus">
              <a:avLst>
                <a:gd name="adj" fmla="val 33663"/>
              </a:avLst>
            </a:prstGeom>
            <a:solidFill>
              <a:srgbClr val="777777"/>
            </a:solidFill>
            <a:ln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1342086536" name="Image 17">
            <a:hlinkClick r:id="rId6"/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09380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793949-4503-49FD-9F45-E5616BF87CDF}" type="slidenum">
              <a:rPr lang="fr-FR"/>
              <a:t>48</a:t>
            </a:fld>
            <a:endParaRPr lang="fr-FR"/>
          </a:p>
        </p:txBody>
      </p:sp>
      <p:sp>
        <p:nvSpPr>
          <p:cNvPr id="444370845" name="Espace réservé du texte 9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Gérer les fichiers</a:t>
            </a:r>
            <a:endParaRPr/>
          </a:p>
        </p:txBody>
      </p:sp>
      <p:sp>
        <p:nvSpPr>
          <p:cNvPr id="2010892616" name="Espace réservé du contenu 10"/>
          <p:cNvSpPr>
            <a:spLocks noGrp="1"/>
          </p:cNvSpPr>
          <p:nvPr>
            <p:ph idx="13"/>
          </p:nvPr>
        </p:nvSpPr>
        <p:spPr bwMode="auto">
          <a:xfrm>
            <a:off x="838198" y="4437862"/>
            <a:ext cx="10525125" cy="1909186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fr-FR" sz="2600">
                <a:latin typeface="Arial"/>
                <a:cs typeface="Arial"/>
              </a:rPr>
              <a:t>Modifier les fichiers</a:t>
            </a:r>
            <a:endParaRPr/>
          </a:p>
          <a:p>
            <a:pPr lvl="1">
              <a:defRPr/>
            </a:pPr>
            <a:r>
              <a:rPr lang="fr-FR" sz="2300" b="0">
                <a:latin typeface="Arial"/>
                <a:cs typeface="Arial"/>
              </a:rPr>
              <a:t>Métadonnées fichier (nom, chemin d’accès, description, provenance, libellés)</a:t>
            </a:r>
            <a:endParaRPr/>
          </a:p>
          <a:p>
            <a:pPr lvl="1">
              <a:defRPr/>
            </a:pPr>
            <a:r>
              <a:rPr lang="fr-FR" sz="2300" b="0">
                <a:latin typeface="Arial"/>
                <a:cs typeface="Arial"/>
              </a:rPr>
              <a:t>Restreindre accès au fichier</a:t>
            </a:r>
            <a:endParaRPr/>
          </a:p>
          <a:p>
            <a:pPr lvl="1">
              <a:defRPr/>
            </a:pPr>
            <a:r>
              <a:rPr lang="fr-FR" sz="2300" b="0">
                <a:latin typeface="Arial"/>
                <a:cs typeface="Arial"/>
              </a:rPr>
              <a:t>Supprimer</a:t>
            </a:r>
            <a:endParaRPr/>
          </a:p>
          <a:p>
            <a:pPr lvl="1">
              <a:defRPr/>
            </a:pPr>
            <a:r>
              <a:rPr lang="fr-FR" sz="2300" b="0">
                <a:latin typeface="Arial"/>
                <a:cs typeface="Arial"/>
              </a:rPr>
              <a:t>Remplacer </a:t>
            </a:r>
            <a:r>
              <a:rPr lang="fr-FR" sz="2300" b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(présent uniquement sur la page du fichier)</a:t>
            </a:r>
            <a:endParaRPr/>
          </a:p>
        </p:txBody>
      </p:sp>
      <p:sp>
        <p:nvSpPr>
          <p:cNvPr id="1078552304" name="Rectangle à coins arrondis 17"/>
          <p:cNvSpPr/>
          <p:nvPr/>
        </p:nvSpPr>
        <p:spPr bwMode="auto">
          <a:xfrm>
            <a:off x="838198" y="1847263"/>
            <a:ext cx="4321696" cy="28559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Onglet « Fichier » (page du jeu de données)</a:t>
            </a:r>
            <a:endParaRPr/>
          </a:p>
        </p:txBody>
      </p:sp>
      <p:sp>
        <p:nvSpPr>
          <p:cNvPr id="1897223056" name="Rectangle à coins arrondis 18"/>
          <p:cNvSpPr/>
          <p:nvPr/>
        </p:nvSpPr>
        <p:spPr bwMode="auto">
          <a:xfrm>
            <a:off x="5767266" y="1847261"/>
            <a:ext cx="4701477" cy="28559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Menu « Modifier les fichiers » (page du fichier)</a:t>
            </a:r>
            <a:endParaRPr/>
          </a:p>
        </p:txBody>
      </p:sp>
      <p:pic>
        <p:nvPicPr>
          <p:cNvPr id="96263135" name="Image 8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1080797589" name="Image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113222" y="2289996"/>
            <a:ext cx="1771650" cy="1990725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pic>
        <p:nvPicPr>
          <p:cNvPr id="1849721995" name="Image 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836890" y="2289996"/>
            <a:ext cx="2562225" cy="2324100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189881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fld id="{3594B702-EEAD-6F52-80C6-A31C6AE5AF1E}" type="slidenum">
              <a:rPr lang="fr-FR"/>
              <a:t>49</a:t>
            </a:fld>
            <a:endParaRPr lang="fr-FR"/>
          </a:p>
        </p:txBody>
      </p:sp>
      <p:sp>
        <p:nvSpPr>
          <p:cNvPr id="1408116920" name="Espace réservé du texte 5"/>
          <p:cNvSpPr>
            <a:spLocks noGrp="1"/>
          </p:cNvSpPr>
          <p:nvPr>
            <p:ph type="body" idx="15"/>
          </p:nvPr>
        </p:nvSpPr>
        <p:spPr bwMode="auto"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Embargo</a:t>
            </a:r>
            <a:endParaRPr/>
          </a:p>
        </p:txBody>
      </p:sp>
      <p:sp>
        <p:nvSpPr>
          <p:cNvPr id="330949663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9264351" y="1779189"/>
            <a:ext cx="2664294" cy="2611602"/>
          </a:xfrm>
          <a:effectLst/>
        </p:spPr>
        <p:txBody>
          <a:bodyPr/>
          <a:lstStyle/>
          <a:p>
            <a:pPr marL="0" indent="0">
              <a:buNone/>
              <a:defRPr/>
            </a:pPr>
            <a:r>
              <a:rPr lang="fr-FR" sz="2100">
                <a:latin typeface="Arial"/>
                <a:cs typeface="Arial"/>
              </a:rPr>
              <a:t>Permet de </a:t>
            </a:r>
            <a:r>
              <a:rPr lang="fr-FR" sz="2100">
                <a:solidFill>
                  <a:srgbClr val="C55B28"/>
                </a:solidFill>
                <a:latin typeface="Arial"/>
                <a:cs typeface="Arial"/>
              </a:rPr>
              <a:t>restreindre</a:t>
            </a:r>
            <a:r>
              <a:rPr lang="fr-FR" sz="2100">
                <a:latin typeface="Arial"/>
                <a:cs typeface="Arial"/>
              </a:rPr>
              <a:t> l’accès jusqu’à une date définie (</a:t>
            </a:r>
            <a:r>
              <a:rPr lang="fr-FR" sz="2100">
                <a:solidFill>
                  <a:srgbClr val="C55B28"/>
                </a:solidFill>
                <a:latin typeface="Arial"/>
                <a:cs typeface="Arial"/>
              </a:rPr>
              <a:t>max. 18 mois</a:t>
            </a:r>
            <a:r>
              <a:rPr lang="fr-FR" sz="2100">
                <a:latin typeface="Arial"/>
                <a:cs typeface="Arial"/>
              </a:rPr>
              <a:t>).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1844261168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8197" y="1832700"/>
            <a:ext cx="1771650" cy="1990725"/>
          </a:xfrm>
          <a:prstGeom prst="rect">
            <a:avLst/>
          </a:prstGeom>
          <a:ln w="38100">
            <a:solidFill>
              <a:schemeClr val="accent6"/>
            </a:solidFill>
          </a:ln>
          <a:effectLst/>
        </p:spPr>
      </p:pic>
      <p:pic>
        <p:nvPicPr>
          <p:cNvPr id="316941180" name="Imag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8197" y="4130583"/>
            <a:ext cx="2562225" cy="2324100"/>
          </a:xfrm>
          <a:prstGeom prst="rect">
            <a:avLst/>
          </a:prstGeom>
          <a:ln w="38100">
            <a:solidFill>
              <a:schemeClr val="accent6"/>
            </a:solidFill>
          </a:ln>
          <a:effectLst/>
        </p:spPr>
      </p:pic>
      <p:pic>
        <p:nvPicPr>
          <p:cNvPr id="468783004" name="Imag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647727" y="1832700"/>
            <a:ext cx="5505450" cy="3133725"/>
          </a:xfrm>
          <a:prstGeom prst="rect">
            <a:avLst/>
          </a:prstGeom>
          <a:ln w="38100">
            <a:solidFill>
              <a:schemeClr val="accent6"/>
            </a:solidFill>
          </a:ln>
          <a:effectLst/>
        </p:spPr>
      </p:pic>
      <p:sp>
        <p:nvSpPr>
          <p:cNvPr id="1518469617" name="Rectangle 9"/>
          <p:cNvSpPr/>
          <p:nvPr/>
        </p:nvSpPr>
        <p:spPr bwMode="auto">
          <a:xfrm>
            <a:off x="5231904" y="3501008"/>
            <a:ext cx="720080" cy="2160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88515431" name="Image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600055" y="4634638"/>
            <a:ext cx="2247900" cy="2066925"/>
          </a:xfrm>
          <a:prstGeom prst="rect">
            <a:avLst/>
          </a:prstGeom>
          <a:ln w="57150">
            <a:solidFill>
              <a:srgbClr val="C55B28"/>
            </a:solidFill>
          </a:ln>
          <a:effectLst/>
        </p:spPr>
      </p:pic>
      <p:sp>
        <p:nvSpPr>
          <p:cNvPr id="158119853" name="Rectangle à coins arrondis 10"/>
          <p:cNvSpPr/>
          <p:nvPr/>
        </p:nvSpPr>
        <p:spPr bwMode="auto">
          <a:xfrm>
            <a:off x="5159895" y="3482511"/>
            <a:ext cx="1800200" cy="34091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65498369" name="Rectangle à coins arrondis 15"/>
          <p:cNvSpPr/>
          <p:nvPr/>
        </p:nvSpPr>
        <p:spPr bwMode="auto">
          <a:xfrm>
            <a:off x="1166613" y="3266487"/>
            <a:ext cx="752922" cy="21602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34105140" name="Rectangle à coins arrondis 16"/>
          <p:cNvSpPr/>
          <p:nvPr/>
        </p:nvSpPr>
        <p:spPr bwMode="auto">
          <a:xfrm>
            <a:off x="1941602" y="5642751"/>
            <a:ext cx="752922" cy="21602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712129489" name="Connecteur en arc 17"/>
          <p:cNvCxnSpPr>
            <a:stCxn id="1844261168" idx="3"/>
          </p:cNvCxnSpPr>
          <p:nvPr/>
        </p:nvCxnSpPr>
        <p:spPr bwMode="auto">
          <a:xfrm flipV="1">
            <a:off x="2609847" y="2828062"/>
            <a:ext cx="1352377" cy="1"/>
          </a:xfrm>
          <a:prstGeom prst="curvedConnector3">
            <a:avLst>
              <a:gd name="adj1" fmla="val 50000"/>
            </a:avLst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811294" name="Connecteur en arc 20"/>
          <p:cNvCxnSpPr>
            <a:stCxn id="316941180" idx="3"/>
          </p:cNvCxnSpPr>
          <p:nvPr/>
        </p:nvCxnSpPr>
        <p:spPr bwMode="auto">
          <a:xfrm flipV="1">
            <a:off x="3400422" y="4229100"/>
            <a:ext cx="657228" cy="1063533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8408651" name="Connecteur en arc 23"/>
          <p:cNvCxnSpPr>
            <a:stCxn id="158119853" idx="3"/>
            <a:endCxn id="1588515431" idx="0"/>
          </p:cNvCxnSpPr>
          <p:nvPr/>
        </p:nvCxnSpPr>
        <p:spPr bwMode="auto">
          <a:xfrm>
            <a:off x="6960095" y="3652969"/>
            <a:ext cx="763910" cy="981669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8676755" name="Image 18">
            <a:hlinkClick r:id="rId7"/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95896716" name="Picture 2" descr="https://s3.fr-par.scw.cloud/rdg-portal/Schema/EcosystemeFR_entour%C3%A9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1564375"/>
            <a:ext cx="6800352" cy="5232878"/>
          </a:xfrm>
          <a:prstGeom prst="rect">
            <a:avLst/>
          </a:prstGeom>
          <a:noFill/>
        </p:spPr>
      </p:pic>
      <p:sp>
        <p:nvSpPr>
          <p:cNvPr id="86293527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642C70-606F-509B-8004-15F8D445C774}" type="slidenum">
              <a:rPr lang="fr-FR"/>
              <a:t>5</a:t>
            </a:fld>
            <a:endParaRPr lang="fr-FR"/>
          </a:p>
        </p:txBody>
      </p:sp>
      <p:sp>
        <p:nvSpPr>
          <p:cNvPr id="200214648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7"/>
            <a:ext cx="9938319" cy="36512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L’écosystème Recherche Data Gouv</a:t>
            </a:r>
            <a:endParaRPr/>
          </a:p>
        </p:txBody>
      </p:sp>
      <p:sp>
        <p:nvSpPr>
          <p:cNvPr id="1668618051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6559936" y="2052311"/>
            <a:ext cx="5632064" cy="425700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b="1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fr-FR" sz="2400" b="1">
                <a:latin typeface="Arial"/>
                <a:cs typeface="Arial"/>
              </a:rPr>
              <a:t>4</a:t>
            </a:r>
            <a:r>
              <a:rPr lang="fr-FR" sz="2400">
                <a:latin typeface="Arial"/>
                <a:cs typeface="Arial"/>
              </a:rPr>
              <a:t> Modules d’</a:t>
            </a:r>
            <a:r>
              <a:rPr lang="fr-FR" sz="2400" b="1">
                <a:solidFill>
                  <a:srgbClr val="12B09D"/>
                </a:solidFill>
                <a:latin typeface="Arial"/>
                <a:cs typeface="Arial"/>
              </a:rPr>
              <a:t>accompagnement</a:t>
            </a:r>
            <a:r>
              <a:rPr lang="fr-FR" sz="2400">
                <a:latin typeface="Arial"/>
                <a:cs typeface="Arial"/>
              </a:rPr>
              <a:t> :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Ateliers de la </a:t>
            </a:r>
            <a:r>
              <a:rPr lang="fr-FR" sz="2100" b="0">
                <a:latin typeface="Arial"/>
                <a:cs typeface="Arial"/>
              </a:rPr>
              <a:t>donnée </a:t>
            </a:r>
            <a:r>
              <a:rPr lang="fr-FR" sz="2100">
                <a:solidFill>
                  <a:schemeClr val="accent3"/>
                </a:solidFill>
                <a:latin typeface="Arial"/>
                <a:cs typeface="Arial"/>
              </a:rPr>
              <a:t>(20)</a:t>
            </a:r>
            <a:endParaRPr>
              <a:solidFill>
                <a:schemeClr val="accent3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Centres de référence </a:t>
            </a:r>
            <a:r>
              <a:rPr lang="fr-FR" sz="2100" b="0">
                <a:latin typeface="Arial"/>
                <a:cs typeface="Arial"/>
              </a:rPr>
              <a:t>établissement </a:t>
            </a:r>
            <a:r>
              <a:rPr lang="fr-FR" sz="2100">
                <a:solidFill>
                  <a:schemeClr val="accent3"/>
                </a:solidFill>
                <a:latin typeface="Arial"/>
                <a:cs typeface="Arial"/>
              </a:rPr>
              <a:t>(4)</a:t>
            </a:r>
            <a:endParaRPr lang="fr-FR" sz="2000">
              <a:solidFill>
                <a:schemeClr val="accent3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Centres </a:t>
            </a:r>
            <a:r>
              <a:rPr lang="fr-FR" sz="2100" b="0">
                <a:latin typeface="Arial"/>
                <a:cs typeface="Arial"/>
              </a:rPr>
              <a:t>de référence </a:t>
            </a:r>
            <a:r>
              <a:rPr lang="fr-FR" sz="2100" b="0">
                <a:latin typeface="Arial"/>
                <a:cs typeface="Arial"/>
              </a:rPr>
              <a:t>thématiques </a:t>
            </a:r>
            <a:r>
              <a:rPr lang="fr-FR" sz="2100">
                <a:solidFill>
                  <a:schemeClr val="accent3"/>
                </a:solidFill>
                <a:latin typeface="Arial"/>
                <a:cs typeface="Arial"/>
              </a:rPr>
              <a:t>(5)</a:t>
            </a:r>
            <a:endParaRPr>
              <a:solidFill>
                <a:schemeClr val="accent3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Centres </a:t>
            </a:r>
            <a:r>
              <a:rPr lang="fr-FR" sz="2100" b="0">
                <a:latin typeface="Arial"/>
                <a:cs typeface="Arial"/>
              </a:rPr>
              <a:t>de </a:t>
            </a:r>
            <a:r>
              <a:rPr lang="fr-FR" sz="2100" b="0">
                <a:latin typeface="Arial"/>
                <a:cs typeface="Arial"/>
              </a:rPr>
              <a:t>ressources </a:t>
            </a:r>
            <a:r>
              <a:rPr lang="fr-FR" sz="2100">
                <a:solidFill>
                  <a:schemeClr val="accent3"/>
                </a:solidFill>
                <a:latin typeface="Arial"/>
                <a:cs typeface="Arial"/>
              </a:rPr>
              <a:t>(4)</a:t>
            </a:r>
            <a:endParaRPr>
              <a:solidFill>
                <a:schemeClr val="accent3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fr-FR" sz="2400" b="1">
                <a:latin typeface="Arial"/>
                <a:cs typeface="Arial"/>
              </a:rPr>
              <a:t>1</a:t>
            </a:r>
            <a:r>
              <a:rPr lang="fr-FR" sz="2400">
                <a:latin typeface="Arial"/>
                <a:cs typeface="Arial"/>
              </a:rPr>
              <a:t> Module </a:t>
            </a:r>
            <a:r>
              <a:rPr lang="fr-FR" sz="2400">
                <a:latin typeface="Arial"/>
                <a:cs typeface="Arial"/>
              </a:rPr>
              <a:t>de </a:t>
            </a:r>
            <a:r>
              <a:rPr lang="fr-FR" sz="2400" b="1">
                <a:solidFill>
                  <a:srgbClr val="12B09D"/>
                </a:solidFill>
                <a:latin typeface="Arial"/>
                <a:cs typeface="Arial"/>
              </a:rPr>
              <a:t>partage</a:t>
            </a:r>
            <a:r>
              <a:rPr lang="fr-FR" sz="2400">
                <a:latin typeface="Arial"/>
                <a:cs typeface="Arial"/>
              </a:rPr>
              <a:t> :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Plateforme des données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458626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88BEED-A0E2-3E91-BE23-032095DD16DB}" type="slidenum">
              <a:rPr lang="fr-FR"/>
              <a:t>50</a:t>
            </a:fld>
            <a:endParaRPr lang="fr-FR"/>
          </a:p>
        </p:txBody>
      </p:sp>
      <p:sp>
        <p:nvSpPr>
          <p:cNvPr id="158233089" name="Espace réservé du texte 4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Conditions d’utilisation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624471732" name="Espace réservé du contenu 5"/>
          <p:cNvSpPr>
            <a:spLocks noGrp="1"/>
          </p:cNvSpPr>
          <p:nvPr>
            <p:ph idx="16"/>
          </p:nvPr>
        </p:nvSpPr>
        <p:spPr bwMode="auto">
          <a:xfrm>
            <a:off x="1210449" y="4481772"/>
            <a:ext cx="9867471" cy="229288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Licence : La même </a:t>
            </a: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pour tous</a:t>
            </a:r>
            <a:r>
              <a:rPr lang="fr-FR" sz="2400">
                <a:latin typeface="Arial"/>
                <a:cs typeface="Arial"/>
              </a:rPr>
              <a:t> les fichiers d’un même jeu de données</a:t>
            </a:r>
            <a:endParaRPr/>
          </a:p>
          <a:p>
            <a:pPr marL="0" indent="0">
              <a:buNone/>
              <a:defRPr/>
            </a:pPr>
            <a:endParaRPr sz="1600"/>
          </a:p>
          <a:p>
            <a:pPr lvl="1">
              <a:defRPr/>
            </a:pPr>
            <a:r>
              <a:rPr lang="fr-FR" sz="2100" b="0">
                <a:latin typeface="Arial"/>
                <a:cs typeface="Arial"/>
              </a:rPr>
              <a:t>Par défaut licence ouverte </a:t>
            </a:r>
            <a:r>
              <a:rPr lang="fr-FR" sz="2100" b="0">
                <a:latin typeface="Arial"/>
                <a:cs typeface="Arial"/>
              </a:rPr>
              <a:t>etalab</a:t>
            </a:r>
            <a:r>
              <a:rPr lang="fr-FR" sz="2100" b="0">
                <a:latin typeface="Arial"/>
                <a:cs typeface="Arial"/>
              </a:rPr>
              <a:t> 2.0 </a:t>
            </a:r>
            <a:endParaRPr/>
          </a:p>
          <a:p>
            <a:pPr lvl="1">
              <a:defRPr/>
            </a:pPr>
            <a:r>
              <a:rPr lang="fr-FR" sz="2100" b="0">
                <a:latin typeface="Arial"/>
                <a:cs typeface="Arial"/>
              </a:rPr>
              <a:t>Paramétrable </a:t>
            </a:r>
            <a:r>
              <a:rPr lang="fr-FR" sz="2100" b="0" i="1">
                <a:latin typeface="Arial"/>
                <a:cs typeface="Arial"/>
              </a:rPr>
              <a:t>via</a:t>
            </a:r>
            <a:r>
              <a:rPr lang="fr-FR" sz="2100" b="0">
                <a:latin typeface="Arial"/>
                <a:cs typeface="Arial"/>
              </a:rPr>
              <a:t> Modifier / Conditions d’utilisations</a:t>
            </a:r>
            <a:endParaRPr/>
          </a:p>
          <a:p>
            <a:pPr marL="0" indent="0">
              <a:buNone/>
              <a:defRPr/>
            </a:pPr>
            <a:endParaRPr lang="fr-FR"/>
          </a:p>
        </p:txBody>
      </p:sp>
      <p:pic>
        <p:nvPicPr>
          <p:cNvPr id="366659983" name="Image 8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1984411491" name="Image 358082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2792" y="2052312"/>
            <a:ext cx="11582399" cy="2038349"/>
          </a:xfrm>
          <a:prstGeom prst="rect">
            <a:avLst/>
          </a:prstGeom>
          <a:ln w="38100">
            <a:solidFill>
              <a:srgbClr val="C55B28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56699208" name="Image 1537381963"/>
          <p:cNvPicPr>
            <a:picLocks noChangeAspect="1"/>
          </p:cNvPicPr>
          <p:nvPr/>
        </p:nvPicPr>
        <p:blipFill>
          <a:blip r:embed="rId3"/>
          <a:srcRect l="663" t="0" r="846" b="5662"/>
          <a:stretch/>
        </p:blipFill>
        <p:spPr bwMode="auto">
          <a:xfrm>
            <a:off x="386805" y="2052311"/>
            <a:ext cx="7015975" cy="1103521"/>
          </a:xfrm>
          <a:prstGeom prst="rect">
            <a:avLst/>
          </a:prstGeom>
          <a:ln w="38100">
            <a:solidFill>
              <a:srgbClr val="C55B28"/>
            </a:solidFill>
            <a:prstDash val="solid"/>
          </a:ln>
          <a:effectLst/>
        </p:spPr>
      </p:pic>
      <p:sp>
        <p:nvSpPr>
          <p:cNvPr id="4208108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fld id="{1504504C-1104-AB36-0CA1-B2A6D58F84C2}" type="slidenum">
              <a:rPr lang="fr-FR"/>
              <a:t>51</a:t>
            </a:fld>
            <a:endParaRPr lang="fr-FR"/>
          </a:p>
        </p:txBody>
      </p:sp>
      <p:sp>
        <p:nvSpPr>
          <p:cNvPr id="1962380794" name="Espace réservé du texte 5"/>
          <p:cNvSpPr>
            <a:spLocks noGrp="1"/>
          </p:cNvSpPr>
          <p:nvPr>
            <p:ph type="body" idx="15"/>
          </p:nvPr>
        </p:nvSpPr>
        <p:spPr bwMode="auto"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Registre des visiteurs</a:t>
            </a:r>
            <a:endParaRPr/>
          </a:p>
        </p:txBody>
      </p:sp>
      <p:sp>
        <p:nvSpPr>
          <p:cNvPr id="813031879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7659054" y="2139281"/>
            <a:ext cx="4318079" cy="3389864"/>
          </a:xfrm>
          <a:effectLst/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Accessible </a:t>
            </a:r>
            <a:r>
              <a:rPr lang="fr-FR" sz="2400" i="1">
                <a:latin typeface="Arial"/>
                <a:cs typeface="Arial"/>
              </a:rPr>
              <a:t>via</a:t>
            </a:r>
            <a:r>
              <a:rPr lang="fr-FR" sz="2400">
                <a:latin typeface="Arial"/>
                <a:cs typeface="Arial"/>
              </a:rPr>
              <a:t> :</a:t>
            </a:r>
            <a:br>
              <a:rPr lang="fr-FR" sz="2400">
                <a:latin typeface="Arial"/>
                <a:cs typeface="Arial"/>
              </a:rPr>
            </a:br>
            <a:r>
              <a:rPr lang="fr-FR" sz="2400">
                <a:latin typeface="Arial"/>
                <a:cs typeface="Arial"/>
              </a:rPr>
              <a:t>Conditions d’utilisation</a:t>
            </a:r>
            <a:endParaRPr/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Le </a:t>
            </a: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registre des visiteurs</a:t>
            </a:r>
            <a:endParaRPr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(</a:t>
            </a:r>
            <a:r>
              <a:rPr lang="fr-FR" sz="2400" i="1">
                <a:latin typeface="Arial"/>
                <a:cs typeface="Arial"/>
              </a:rPr>
              <a:t>guestbook</a:t>
            </a:r>
            <a:r>
              <a:rPr lang="fr-FR" sz="2400" i="1">
                <a:latin typeface="Arial"/>
                <a:cs typeface="Arial"/>
              </a:rPr>
              <a:t>) </a:t>
            </a:r>
            <a:endParaRPr lang="fr-FR" sz="2400"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>
                <a:latin typeface="Arial"/>
                <a:cs typeface="Arial"/>
              </a:rPr>
              <a:t>Il permet de </a:t>
            </a:r>
            <a:r>
              <a:rPr lang="fr-FR" sz="2100">
                <a:solidFill>
                  <a:srgbClr val="C55B28"/>
                </a:solidFill>
                <a:latin typeface="Arial"/>
                <a:cs typeface="Arial"/>
              </a:rPr>
              <a:t>demander des informations</a:t>
            </a:r>
            <a:r>
              <a:rPr lang="fr-FR" sz="2100">
                <a:latin typeface="Arial"/>
                <a:cs typeface="Arial"/>
              </a:rPr>
              <a:t> aux personnes souhaitant utiliser un fichier</a:t>
            </a:r>
            <a:endParaRPr sz="2100"/>
          </a:p>
        </p:txBody>
      </p:sp>
      <p:pic>
        <p:nvPicPr>
          <p:cNvPr id="1484007011" name="Image 3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  <a:effectLst/>
        </p:spPr>
      </p:pic>
      <p:sp>
        <p:nvSpPr>
          <p:cNvPr id="1331442549" name="Rectangle à coins arrondis 2"/>
          <p:cNvSpPr/>
          <p:nvPr/>
        </p:nvSpPr>
        <p:spPr bwMode="auto">
          <a:xfrm>
            <a:off x="5483707" y="2780447"/>
            <a:ext cx="1812236" cy="30141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92241950" name="Image 16471593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18391" y="3296333"/>
            <a:ext cx="4984390" cy="3189777"/>
          </a:xfrm>
          <a:prstGeom prst="rect">
            <a:avLst/>
          </a:prstGeom>
          <a:ln w="38100">
            <a:solidFill>
              <a:srgbClr val="C55B28"/>
            </a:solidFill>
            <a:prstDash val="solid"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36809695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50505" y="2804733"/>
            <a:ext cx="6068802" cy="3759388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pic>
        <p:nvPicPr>
          <p:cNvPr id="1504151286" name="Image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8406" y="4076826"/>
            <a:ext cx="1626538" cy="482762"/>
          </a:xfrm>
          <a:prstGeom prst="rect">
            <a:avLst/>
          </a:prstGeom>
          <a:effectLst/>
        </p:spPr>
      </p:pic>
      <p:pic>
        <p:nvPicPr>
          <p:cNvPr id="256515416" name="Image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20326" y="2923464"/>
            <a:ext cx="2655962" cy="2313961"/>
          </a:xfrm>
          <a:prstGeom prst="rect">
            <a:avLst/>
          </a:prstGeom>
          <a:ln w="28575">
            <a:noFill/>
          </a:ln>
          <a:effectLst/>
        </p:spPr>
      </p:pic>
      <p:sp>
        <p:nvSpPr>
          <p:cNvPr id="45408370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fld id="{DFADA050-47FD-03DB-1BF6-AC3CEB2ED527}" type="slidenum">
              <a:rPr lang="fr-FR"/>
              <a:t>52</a:t>
            </a:fld>
            <a:endParaRPr lang="fr-FR"/>
          </a:p>
        </p:txBody>
      </p:sp>
      <p:sp>
        <p:nvSpPr>
          <p:cNvPr id="1956407002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838200" y="1482138"/>
            <a:ext cx="9401070" cy="365125"/>
          </a:xfrm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Autorisations accordées sur un jeu de données</a:t>
            </a:r>
            <a:endParaRPr/>
          </a:p>
        </p:txBody>
      </p:sp>
      <p:sp>
        <p:nvSpPr>
          <p:cNvPr id="1061550944" name="Espace réservé du contenu 5"/>
          <p:cNvSpPr>
            <a:spLocks noGrp="1"/>
          </p:cNvSpPr>
          <p:nvPr>
            <p:ph idx="13"/>
          </p:nvPr>
        </p:nvSpPr>
        <p:spPr bwMode="auto">
          <a:effectLst/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Assigner un rôle à des utilisateurs ou à des groupes (réservé au curateur)</a:t>
            </a:r>
            <a:endParaRPr/>
          </a:p>
        </p:txBody>
      </p:sp>
      <p:sp>
        <p:nvSpPr>
          <p:cNvPr id="182263982" name="Rectangle à coins arrondis 13"/>
          <p:cNvSpPr/>
          <p:nvPr/>
        </p:nvSpPr>
        <p:spPr bwMode="auto">
          <a:xfrm>
            <a:off x="8182553" y="3108374"/>
            <a:ext cx="1664357" cy="221028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20240766" name="Image 15">
            <a:hlinkClick r:id="rId6"/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  <a:effectLst/>
        </p:spPr>
      </p:pic>
      <p:sp>
        <p:nvSpPr>
          <p:cNvPr id="2137016659" name="Rectangle 19"/>
          <p:cNvSpPr/>
          <p:nvPr/>
        </p:nvSpPr>
        <p:spPr bwMode="auto">
          <a:xfrm>
            <a:off x="138082" y="2804733"/>
            <a:ext cx="3638206" cy="2740754"/>
          </a:xfrm>
          <a:prstGeom prst="rect">
            <a:avLst/>
          </a:prstGeom>
          <a:noFill/>
          <a:ln w="38100">
            <a:solidFill>
              <a:srgbClr val="C55B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48953072" name="Rectangle à coins arrondis 8"/>
          <p:cNvSpPr/>
          <p:nvPr/>
        </p:nvSpPr>
        <p:spPr bwMode="auto">
          <a:xfrm>
            <a:off x="188406" y="4053311"/>
            <a:ext cx="2513060" cy="230036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793392401" name="Image 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722006" y="3744598"/>
            <a:ext cx="4055656" cy="2531899"/>
          </a:xfrm>
          <a:prstGeom prst="rect">
            <a:avLst/>
          </a:prstGeom>
          <a:ln w="57150">
            <a:solidFill>
              <a:srgbClr val="C55B28"/>
            </a:solidFill>
          </a:ln>
          <a:effectLst/>
        </p:spPr>
      </p:pic>
      <p:cxnSp>
        <p:nvCxnSpPr>
          <p:cNvPr id="927622148" name="Connecteur en arc 17"/>
          <p:cNvCxnSpPr>
            <a:stCxn id="848953072" idx="0"/>
          </p:cNvCxnSpPr>
          <p:nvPr/>
        </p:nvCxnSpPr>
        <p:spPr bwMode="auto">
          <a:xfrm rot="5400000" flipH="1" flipV="1">
            <a:off x="2515244" y="2142475"/>
            <a:ext cx="840528" cy="2981144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988801" name="Connecteur en arc 20"/>
          <p:cNvCxnSpPr>
            <a:stCxn id="182263982" idx="2"/>
          </p:cNvCxnSpPr>
          <p:nvPr/>
        </p:nvCxnSpPr>
        <p:spPr bwMode="auto">
          <a:xfrm rot="16199998" flipH="1">
            <a:off x="9057108" y="3287026"/>
            <a:ext cx="747426" cy="832178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35459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3716" y="3882342"/>
            <a:ext cx="1626538" cy="482762"/>
          </a:xfrm>
          <a:prstGeom prst="rect">
            <a:avLst/>
          </a:prstGeom>
          <a:effectLst/>
        </p:spPr>
      </p:pic>
      <p:pic>
        <p:nvPicPr>
          <p:cNvPr id="905001602" name="Image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21557" y="2742592"/>
            <a:ext cx="2655962" cy="2313961"/>
          </a:xfrm>
          <a:prstGeom prst="rect">
            <a:avLst/>
          </a:prstGeom>
          <a:ln w="28575">
            <a:noFill/>
          </a:ln>
          <a:effectLst/>
        </p:spPr>
      </p:pic>
      <p:sp>
        <p:nvSpPr>
          <p:cNvPr id="184832854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fld id="{4008D912-58F4-0B81-58B7-36FA696363B4}" type="slidenum">
              <a:rPr lang="fr-FR"/>
              <a:t>53</a:t>
            </a:fld>
            <a:endParaRPr lang="fr-FR"/>
          </a:p>
        </p:txBody>
      </p:sp>
      <p:sp>
        <p:nvSpPr>
          <p:cNvPr id="2111593982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838200" y="1482138"/>
            <a:ext cx="7321062" cy="365125"/>
          </a:xfrm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Autorisations accordées sur un fichier</a:t>
            </a:r>
            <a:endParaRPr/>
          </a:p>
        </p:txBody>
      </p:sp>
      <p:sp>
        <p:nvSpPr>
          <p:cNvPr id="868009816" name="Espace réservé du contenu 5"/>
          <p:cNvSpPr>
            <a:spLocks noGrp="1"/>
          </p:cNvSpPr>
          <p:nvPr>
            <p:ph idx="13"/>
          </p:nvPr>
        </p:nvSpPr>
        <p:spPr bwMode="auto">
          <a:effectLst/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Accorder l’accès à un fichier restreint (réservé au curateur)</a:t>
            </a:r>
            <a:endParaRPr/>
          </a:p>
        </p:txBody>
      </p:sp>
      <p:pic>
        <p:nvPicPr>
          <p:cNvPr id="13967473" name="Image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102492" y="2573342"/>
            <a:ext cx="6511396" cy="3449698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sp>
        <p:nvSpPr>
          <p:cNvPr id="564966356" name="Rectangle à coins arrondis 8"/>
          <p:cNvSpPr/>
          <p:nvPr/>
        </p:nvSpPr>
        <p:spPr bwMode="auto">
          <a:xfrm>
            <a:off x="1362588" y="3875856"/>
            <a:ext cx="952383" cy="247867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2246715" name="Rectangle à coins arrondis 13"/>
          <p:cNvSpPr/>
          <p:nvPr/>
        </p:nvSpPr>
        <p:spPr bwMode="auto">
          <a:xfrm>
            <a:off x="8743998" y="2915286"/>
            <a:ext cx="1744854" cy="200722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29430403" name="Image 16">
            <a:hlinkClick r:id="rId6"/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  <a:effectLst/>
        </p:spPr>
      </p:pic>
      <p:sp>
        <p:nvSpPr>
          <p:cNvPr id="360516100" name="Rectangle 17"/>
          <p:cNvSpPr/>
          <p:nvPr/>
        </p:nvSpPr>
        <p:spPr bwMode="auto">
          <a:xfrm>
            <a:off x="263353" y="2562512"/>
            <a:ext cx="3672408" cy="2740754"/>
          </a:xfrm>
          <a:prstGeom prst="rect">
            <a:avLst/>
          </a:prstGeom>
          <a:noFill/>
          <a:ln w="38100">
            <a:solidFill>
              <a:srgbClr val="C55B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367013609" name="Image 1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647771" y="3637038"/>
            <a:ext cx="6372389" cy="2622889"/>
          </a:xfrm>
          <a:prstGeom prst="rect">
            <a:avLst/>
          </a:prstGeom>
          <a:ln w="57150">
            <a:solidFill>
              <a:srgbClr val="C55B28"/>
            </a:solidFill>
          </a:ln>
          <a:effectLst/>
        </p:spPr>
      </p:pic>
      <p:sp>
        <p:nvSpPr>
          <p:cNvPr id="2029917093" name="Rectangle à coins arrondis 8"/>
          <p:cNvSpPr/>
          <p:nvPr/>
        </p:nvSpPr>
        <p:spPr bwMode="auto">
          <a:xfrm>
            <a:off x="388252" y="4123723"/>
            <a:ext cx="684627" cy="229607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956857613" name="Connecteur en arc 19"/>
          <p:cNvCxnSpPr>
            <a:stCxn id="564966356" idx="0"/>
          </p:cNvCxnSpPr>
          <p:nvPr/>
        </p:nvCxnSpPr>
        <p:spPr bwMode="auto">
          <a:xfrm rot="5400000" flipH="1" flipV="1">
            <a:off x="2724788" y="2114367"/>
            <a:ext cx="875481" cy="2647498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3897986" name="Connecteur en arc 20"/>
          <p:cNvCxnSpPr>
            <a:stCxn id="432246715" idx="2"/>
          </p:cNvCxnSpPr>
          <p:nvPr/>
        </p:nvCxnSpPr>
        <p:spPr bwMode="auto">
          <a:xfrm rot="5400000">
            <a:off x="8618880" y="3031529"/>
            <a:ext cx="913067" cy="1082025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552265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fld id="{BF1AA344-EEFF-564E-9292-541231453EBC}" type="slidenum">
              <a:rPr lang="fr-FR"/>
              <a:t>54</a:t>
            </a:fld>
            <a:endParaRPr lang="fr-FR"/>
          </a:p>
        </p:txBody>
      </p:sp>
      <p:sp>
        <p:nvSpPr>
          <p:cNvPr id="320588546" name="Espace réservé du texte 4"/>
          <p:cNvSpPr>
            <a:spLocks noGrp="1"/>
          </p:cNvSpPr>
          <p:nvPr>
            <p:ph type="body" idx="1"/>
          </p:nvPr>
        </p:nvSpPr>
        <p:spPr bwMode="auto"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URL privée</a:t>
            </a:r>
            <a:endParaRPr/>
          </a:p>
        </p:txBody>
      </p:sp>
      <p:sp>
        <p:nvSpPr>
          <p:cNvPr id="988344513" name="Espace réservé du contenu 5"/>
          <p:cNvSpPr>
            <a:spLocks noGrp="1"/>
          </p:cNvSpPr>
          <p:nvPr>
            <p:ph idx="13"/>
          </p:nvPr>
        </p:nvSpPr>
        <p:spPr bwMode="auto">
          <a:effectLst/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Donner accès à un jeu de données non publié (réservé au curateur)</a:t>
            </a:r>
            <a:endParaRPr/>
          </a:p>
        </p:txBody>
      </p:sp>
      <p:pic>
        <p:nvPicPr>
          <p:cNvPr id="188546514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9631" y="3033771"/>
            <a:ext cx="2407831" cy="3260238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sp>
        <p:nvSpPr>
          <p:cNvPr id="1096632975" name="Rectangle à coins arrondis 8"/>
          <p:cNvSpPr/>
          <p:nvPr/>
        </p:nvSpPr>
        <p:spPr bwMode="auto">
          <a:xfrm>
            <a:off x="524746" y="4944244"/>
            <a:ext cx="783771" cy="229567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1376976" name="Image 13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  <a:effectLst/>
        </p:spPr>
      </p:pic>
      <p:pic>
        <p:nvPicPr>
          <p:cNvPr id="679263899" name="Image 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748498" y="2471584"/>
            <a:ext cx="4575952" cy="2129639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sp>
        <p:nvSpPr>
          <p:cNvPr id="399884173" name="Rectangle à coins arrondis 8"/>
          <p:cNvSpPr/>
          <p:nvPr/>
        </p:nvSpPr>
        <p:spPr bwMode="auto">
          <a:xfrm>
            <a:off x="2825885" y="4045528"/>
            <a:ext cx="1619091" cy="251045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42562908" name="Image 2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505486" y="3717032"/>
            <a:ext cx="4591126" cy="2454425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sp>
        <p:nvSpPr>
          <p:cNvPr id="57472661" name="Rectangle 29"/>
          <p:cNvSpPr/>
          <p:nvPr/>
        </p:nvSpPr>
        <p:spPr bwMode="auto">
          <a:xfrm>
            <a:off x="7968208" y="5373216"/>
            <a:ext cx="1368152" cy="144016"/>
          </a:xfrm>
          <a:prstGeom prst="rect">
            <a:avLst/>
          </a:prstGeom>
          <a:solidFill>
            <a:srgbClr val="F7F7F9"/>
          </a:solidFill>
          <a:ln>
            <a:solidFill>
              <a:srgbClr val="F7F7F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54871245" name="Connecteur en arc 14"/>
          <p:cNvCxnSpPr>
            <a:stCxn id="1096632975" idx="0"/>
          </p:cNvCxnSpPr>
          <p:nvPr/>
        </p:nvCxnSpPr>
        <p:spPr bwMode="auto">
          <a:xfrm rot="5400000" flipH="1" flipV="1">
            <a:off x="1010383" y="2782799"/>
            <a:ext cx="2067694" cy="2255196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43979" name="Connecteur en arc 16"/>
          <p:cNvCxnSpPr>
            <a:stCxn id="399884173" idx="2"/>
          </p:cNvCxnSpPr>
          <p:nvPr/>
        </p:nvCxnSpPr>
        <p:spPr bwMode="auto">
          <a:xfrm rot="16199998" flipH="1">
            <a:off x="5470952" y="2461052"/>
            <a:ext cx="561176" cy="4232219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95847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fld id="{182994B0-B9B6-78B6-D2E0-6D8F12DF3BED}" type="slidenum">
              <a:rPr lang="fr-FR"/>
              <a:t>55</a:t>
            </a:fld>
            <a:endParaRPr lang="fr-FR"/>
          </a:p>
        </p:txBody>
      </p:sp>
      <p:sp>
        <p:nvSpPr>
          <p:cNvPr id="905304827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838200" y="1482136"/>
            <a:ext cx="6121895" cy="365125"/>
          </a:xfrm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URL privée pour accès anonyme</a:t>
            </a:r>
            <a:endParaRPr/>
          </a:p>
        </p:txBody>
      </p:sp>
      <p:sp>
        <p:nvSpPr>
          <p:cNvPr id="664253598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838197" y="2052309"/>
            <a:ext cx="10525124" cy="4661427"/>
          </a:xfrm>
          <a:effectLst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Donner accès à un jeu de données non publié (réservé au curateur)</a:t>
            </a:r>
            <a:endParaRPr/>
          </a:p>
          <a:p>
            <a:pPr marL="0" indent="0">
              <a:buNone/>
              <a:defRPr/>
            </a:pPr>
            <a:endParaRPr/>
          </a:p>
          <a:p>
            <a:pPr marL="0" indent="0">
              <a:buNone/>
              <a:defRPr/>
            </a:pPr>
            <a:endParaRPr/>
          </a:p>
          <a:p>
            <a:pPr marL="0" indent="0">
              <a:buNone/>
              <a:defRPr/>
            </a:pPr>
            <a:endParaRPr/>
          </a:p>
          <a:p>
            <a:pPr marL="0" indent="0">
              <a:buNone/>
              <a:defRPr/>
            </a:pPr>
            <a:endParaRPr/>
          </a:p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		</a:t>
            </a:r>
            <a:endParaRPr/>
          </a:p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		Pour une solution </a:t>
            </a:r>
            <a:r>
              <a:rPr lang="fr-FR" sz="2400">
                <a:latin typeface="Arial"/>
                <a:cs typeface="Arial"/>
              </a:rPr>
              <a:t>anonymisée</a:t>
            </a:r>
            <a:r>
              <a:rPr lang="fr-FR" sz="2400">
                <a:latin typeface="Arial"/>
                <a:cs typeface="Arial"/>
              </a:rPr>
              <a:t> par</a:t>
            </a:r>
            <a:endParaRPr/>
          </a:p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		le Centre de ressource :</a:t>
            </a:r>
            <a:endParaRPr/>
          </a:p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			</a:t>
            </a:r>
            <a:r>
              <a:rPr lang="fr-FR" sz="2400" u="sng">
                <a:latin typeface="Arial"/>
                <a:cs typeface="Arial"/>
                <a:hlinkClick r:id="rId3" tooltip="https://recherche.data.gouv.fr/fr/categorie/9/guide/deposer-un-jeu-de-donnees#8"/>
              </a:rPr>
              <a:t>+ d’info</a:t>
            </a:r>
            <a:endParaRPr lang="fr-FR"/>
          </a:p>
        </p:txBody>
      </p:sp>
      <p:pic>
        <p:nvPicPr>
          <p:cNvPr id="1931670604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59631" y="3033771"/>
            <a:ext cx="2407831" cy="3260238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sp>
        <p:nvSpPr>
          <p:cNvPr id="1715751804" name="Rectangle à coins arrondis 8"/>
          <p:cNvSpPr/>
          <p:nvPr/>
        </p:nvSpPr>
        <p:spPr bwMode="auto">
          <a:xfrm>
            <a:off x="517236" y="4959927"/>
            <a:ext cx="803565" cy="249382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97278288" name="Image 13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  <a:effectLst/>
        </p:spPr>
      </p:pic>
      <p:pic>
        <p:nvPicPr>
          <p:cNvPr id="2076908388" name="Image 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748498" y="2471584"/>
            <a:ext cx="4575952" cy="2129639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sp>
        <p:nvSpPr>
          <p:cNvPr id="127563773" name="Rectangle à coins arrondis 8"/>
          <p:cNvSpPr/>
          <p:nvPr/>
        </p:nvSpPr>
        <p:spPr bwMode="auto">
          <a:xfrm>
            <a:off x="4633382" y="4036291"/>
            <a:ext cx="2326713" cy="254677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74507037" name="Image 8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505486" y="3644867"/>
            <a:ext cx="4632915" cy="2476766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cxnSp>
        <p:nvCxnSpPr>
          <p:cNvPr id="480572172" name="Connecteur en arc 2"/>
          <p:cNvCxnSpPr>
            <a:stCxn id="1715751804" idx="0"/>
          </p:cNvCxnSpPr>
          <p:nvPr/>
        </p:nvCxnSpPr>
        <p:spPr bwMode="auto">
          <a:xfrm rot="5400000" flipH="1" flipV="1">
            <a:off x="1018021" y="2806123"/>
            <a:ext cx="2054802" cy="2252806"/>
          </a:xfrm>
          <a:prstGeom prst="curvedConnector2">
            <a:avLst/>
          </a:prstGeom>
          <a:ln w="57150">
            <a:solidFill>
              <a:srgbClr val="C55B28"/>
            </a:solidFill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93245389" name="Connecteur en arc 2"/>
          <p:cNvCxnSpPr/>
          <p:nvPr/>
        </p:nvCxnSpPr>
        <p:spPr bwMode="auto">
          <a:xfrm rot="16199998" flipH="1">
            <a:off x="6596429" y="3491279"/>
            <a:ext cx="519160" cy="2118539"/>
          </a:xfrm>
          <a:prstGeom prst="curvedConnector2">
            <a:avLst/>
          </a:prstGeom>
          <a:ln w="57150">
            <a:solidFill>
              <a:srgbClr val="C55B28"/>
            </a:solidFill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6220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fld id="{590EB037-2535-D12A-4970-AD36F5966F22}" type="slidenum">
              <a:rPr lang="fr-FR"/>
              <a:t>56</a:t>
            </a:fld>
            <a:endParaRPr lang="fr-FR"/>
          </a:p>
        </p:txBody>
      </p:sp>
      <p:sp>
        <p:nvSpPr>
          <p:cNvPr id="277826404" name="Espace réservé du texte 4"/>
          <p:cNvSpPr>
            <a:spLocks noGrp="1"/>
          </p:cNvSpPr>
          <p:nvPr>
            <p:ph type="body" idx="1"/>
          </p:nvPr>
        </p:nvSpPr>
        <p:spPr bwMode="auto"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Vignettes + Widgets</a:t>
            </a:r>
            <a:endParaRPr/>
          </a:p>
        </p:txBody>
      </p:sp>
      <p:sp>
        <p:nvSpPr>
          <p:cNvPr id="1711654632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3195375" y="2052312"/>
            <a:ext cx="8611437" cy="4617048"/>
          </a:xfrm>
          <a:effectLst/>
        </p:spPr>
        <p:txBody>
          <a:bodyPr>
            <a:normAutofit/>
          </a:bodyPr>
          <a:lstStyle/>
          <a:p>
            <a:pPr>
              <a:defRPr/>
            </a:pPr>
            <a:r>
              <a:rPr lang="fr-FR" sz="2400">
                <a:latin typeface="Arial"/>
                <a:cs typeface="Arial"/>
              </a:rPr>
              <a:t>Vignette</a:t>
            </a:r>
            <a:endParaRPr/>
          </a:p>
          <a:p>
            <a:pPr lvl="1">
              <a:defRPr/>
            </a:pP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La vignette est l’image associée à un jeu de données.  </a:t>
            </a:r>
            <a:endParaRPr lang="fr-FR" sz="2100" b="0">
              <a:latin typeface="Arial"/>
              <a:cs typeface="Arial"/>
            </a:endParaRPr>
          </a:p>
          <a:p>
            <a:pPr lvl="1">
              <a:defRPr/>
            </a:pP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Elle reprend par défaut l’image ou l’un des fichiers images contenu dans le jeu de données.</a:t>
            </a:r>
            <a:br>
              <a:rPr lang="fr-FR" sz="2100" b="0">
                <a:solidFill>
                  <a:srgbClr val="275662"/>
                </a:solidFill>
                <a:latin typeface="Arial"/>
                <a:cs typeface="Arial"/>
              </a:rPr>
            </a:b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Pour choisir une autre vignette aller dans le menu </a:t>
            </a:r>
            <a:r>
              <a:rPr lang="fr-FR" sz="2100">
                <a:solidFill>
                  <a:srgbClr val="C55B28"/>
                </a:solidFill>
                <a:latin typeface="Arial"/>
                <a:cs typeface="Arial"/>
              </a:rPr>
              <a:t>Modifier le jeu de données</a:t>
            </a:r>
            <a:r>
              <a:rPr lang="fr-FR" sz="2100" b="0">
                <a:solidFill>
                  <a:srgbClr val="C55B28"/>
                </a:solidFill>
                <a:latin typeface="Arial"/>
                <a:cs typeface="Arial"/>
              </a:rPr>
              <a:t> &gt;</a:t>
            </a: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 </a:t>
            </a:r>
            <a:r>
              <a:rPr lang="fr-FR" sz="2100">
                <a:solidFill>
                  <a:srgbClr val="C55B28"/>
                </a:solidFill>
                <a:latin typeface="Arial"/>
                <a:cs typeface="Arial"/>
              </a:rPr>
              <a:t>Vignettes + Widgets</a:t>
            </a:r>
            <a:endParaRPr/>
          </a:p>
          <a:p>
            <a:pPr marL="0" indent="0">
              <a:buNone/>
              <a:defRPr/>
            </a:pPr>
            <a:endParaRPr lang="fr-FR" sz="2400">
              <a:solidFill>
                <a:srgbClr val="C55B28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Widgets </a:t>
            </a:r>
            <a:r>
              <a:rPr lang="fr-FR" sz="2400">
                <a:solidFill>
                  <a:schemeClr val="accent4"/>
                </a:solidFill>
                <a:latin typeface="Arial"/>
                <a:cs typeface="Arial"/>
              </a:rPr>
              <a:t>(si publié)</a:t>
            </a:r>
            <a:endParaRPr>
              <a:solidFill>
                <a:schemeClr val="accent4"/>
              </a:solidFill>
            </a:endParaRPr>
          </a:p>
          <a:p>
            <a:pPr lvl="1">
              <a:defRPr/>
            </a:pP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Génère deux scripts à intégrer dans le code HTML d’un site Web. Ils permettent d’afficher :</a:t>
            </a:r>
            <a:endParaRPr/>
          </a:p>
          <a:p>
            <a:pPr lvl="2">
              <a:defRPr/>
            </a:pPr>
            <a:r>
              <a:rPr lang="fr-FR" sz="2100">
                <a:solidFill>
                  <a:schemeClr val="tx2"/>
                </a:solidFill>
                <a:latin typeface="Arial"/>
                <a:cs typeface="Arial"/>
              </a:rPr>
              <a:t>la citation du jeu de données</a:t>
            </a:r>
            <a:endParaRPr>
              <a:solidFill>
                <a:schemeClr val="tx2"/>
              </a:solidFill>
            </a:endParaRPr>
          </a:p>
          <a:p>
            <a:pPr lvl="2">
              <a:defRPr/>
            </a:pPr>
            <a:r>
              <a:rPr lang="fr-FR" sz="2100">
                <a:solidFill>
                  <a:schemeClr val="tx2"/>
                </a:solidFill>
                <a:latin typeface="Arial"/>
                <a:cs typeface="Arial"/>
              </a:rPr>
              <a:t>la page du jeu de données</a:t>
            </a:r>
            <a:endParaRPr>
              <a:solidFill>
                <a:schemeClr val="tx2"/>
              </a:solidFill>
            </a:endParaRPr>
          </a:p>
        </p:txBody>
      </p:sp>
      <p:pic>
        <p:nvPicPr>
          <p:cNvPr id="153202660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8200" y="2598020"/>
            <a:ext cx="2160000" cy="2730110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sp>
        <p:nvSpPr>
          <p:cNvPr id="1855781662" name="Rectangle à coins arrondis 8"/>
          <p:cNvSpPr/>
          <p:nvPr/>
        </p:nvSpPr>
        <p:spPr bwMode="auto">
          <a:xfrm>
            <a:off x="1155852" y="4310742"/>
            <a:ext cx="1135172" cy="211015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688828546" name="Imag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013443" y="2919567"/>
            <a:ext cx="304800" cy="428625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pic>
        <p:nvPicPr>
          <p:cNvPr id="1117491329" name="Image 10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10463646" name="Image 87609405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7347" y="2518440"/>
            <a:ext cx="4428546" cy="2488081"/>
          </a:xfrm>
          <a:prstGeom prst="rect">
            <a:avLst/>
          </a:prstGeom>
          <a:ln w="38100">
            <a:solidFill>
              <a:srgbClr val="C55B28"/>
            </a:solidFill>
            <a:prstDash val="solid"/>
          </a:ln>
          <a:effectLst/>
        </p:spPr>
      </p:pic>
      <p:sp>
        <p:nvSpPr>
          <p:cNvPr id="211547022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57</a:t>
            </a:fld>
            <a:endParaRPr lang="fr-FR"/>
          </a:p>
        </p:txBody>
      </p:sp>
      <p:sp>
        <p:nvSpPr>
          <p:cNvPr id="1679989358" name="Espace réservé du texte 5"/>
          <p:cNvSpPr>
            <a:spLocks noGrp="1"/>
          </p:cNvSpPr>
          <p:nvPr>
            <p:ph type="body" idx="15"/>
          </p:nvPr>
        </p:nvSpPr>
        <p:spPr bwMode="auto"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Publier le jeu de données</a:t>
            </a:r>
            <a:endParaRPr/>
          </a:p>
        </p:txBody>
      </p:sp>
      <p:sp>
        <p:nvSpPr>
          <p:cNvPr id="961461762" name="Espace réservé du contenu 6"/>
          <p:cNvSpPr>
            <a:spLocks noGrp="1"/>
          </p:cNvSpPr>
          <p:nvPr>
            <p:ph idx="16"/>
          </p:nvPr>
        </p:nvSpPr>
        <p:spPr bwMode="auto">
          <a:effectLst/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fr-FR">
                <a:latin typeface="Arial"/>
                <a:ea typeface="Arial"/>
                <a:cs typeface="Arial"/>
              </a:rPr>
              <a:t>Réservé au curateur</a:t>
            </a:r>
            <a:endParaRPr lang="fr-FR" sz="2800">
              <a:latin typeface="Arial"/>
              <a:ea typeface="Arial"/>
              <a:cs typeface="Arial"/>
            </a:endParaRPr>
          </a:p>
          <a:p>
            <a:pPr marL="0" indent="0">
              <a:buNone/>
              <a:defRPr/>
            </a:pPr>
            <a:endParaRPr lang="fr-FR" sz="2800">
              <a:solidFill>
                <a:srgbClr val="C55B28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solidFill>
                <a:srgbClr val="C55B28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solidFill>
                  <a:srgbClr val="C55B28"/>
                </a:solidFill>
                <a:latin typeface="Arial"/>
                <a:ea typeface="Arial"/>
                <a:cs typeface="Arial"/>
              </a:rPr>
              <a:t>Un jeu de données publié ne peut pas être supprimé.</a:t>
            </a: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solidFill>
                  <a:srgbClr val="C55B28"/>
                </a:solidFill>
                <a:latin typeface="Arial"/>
                <a:ea typeface="Arial"/>
                <a:cs typeface="Arial"/>
              </a:rPr>
              <a:t>Il peut être « </a:t>
            </a:r>
            <a:r>
              <a:rPr lang="fr-FR" sz="2400" b="1">
                <a:solidFill>
                  <a:srgbClr val="C55B28"/>
                </a:solidFill>
                <a:latin typeface="Arial"/>
                <a:ea typeface="Arial"/>
                <a:cs typeface="Arial"/>
              </a:rPr>
              <a:t>retiré de la diffusion</a:t>
            </a:r>
            <a:r>
              <a:rPr lang="fr-FR" sz="2400">
                <a:solidFill>
                  <a:srgbClr val="C55B28"/>
                </a:solidFill>
                <a:latin typeface="Arial"/>
                <a:ea typeface="Arial"/>
                <a:cs typeface="Arial"/>
              </a:rPr>
              <a:t> ». </a:t>
            </a:r>
            <a:endParaRPr/>
          </a:p>
          <a:p>
            <a:pPr marL="0" indent="0">
              <a:buNone/>
              <a:defRPr/>
            </a:pPr>
            <a:endParaRPr lang="fr-FR">
              <a:solidFill>
                <a:srgbClr val="C55B28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solidFill>
                  <a:schemeClr val="tx2"/>
                </a:solidFill>
                <a:latin typeface="Arial"/>
                <a:ea typeface="Arial"/>
                <a:cs typeface="Arial"/>
              </a:rPr>
              <a:t>Exemple :</a:t>
            </a:r>
            <a:r>
              <a:rPr lang="fr-FR" sz="2400">
                <a:solidFill>
                  <a:srgbClr val="C55B28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400" u="sng">
                <a:solidFill>
                  <a:srgbClr val="AA0A2F"/>
                </a:solidFill>
                <a:latin typeface="Arial"/>
                <a:ea typeface="Arial"/>
                <a:cs typeface="Arial"/>
                <a:hlinkClick r:id="rId4" tooltip="https://doi.org/10.15454/PNBXPK"/>
              </a:rPr>
              <a:t>https://doi.org/10.15454/PNBXPK</a:t>
            </a: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/>
          </a:p>
        </p:txBody>
      </p:sp>
      <p:sp>
        <p:nvSpPr>
          <p:cNvPr id="1366212677" name="Rectangle à coins arrondis 8"/>
          <p:cNvSpPr/>
          <p:nvPr/>
        </p:nvSpPr>
        <p:spPr bwMode="auto">
          <a:xfrm>
            <a:off x="1799869" y="3594819"/>
            <a:ext cx="2803502" cy="360039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55930544" name="Organigramme : Extraire 10"/>
          <p:cNvSpPr/>
          <p:nvPr/>
        </p:nvSpPr>
        <p:spPr bwMode="auto">
          <a:xfrm>
            <a:off x="8490858" y="2564904"/>
            <a:ext cx="470435" cy="441224"/>
          </a:xfrm>
          <a:prstGeom prst="flowChartExtract">
            <a:avLst/>
          </a:prstGeom>
          <a:solidFill>
            <a:srgbClr val="C55B28"/>
          </a:solidFill>
          <a:ln>
            <a:solidFill>
              <a:srgbClr val="C55B28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180000" numCol="1" spcCol="0" rtlCol="0" fromWordArt="0" anchor="ctr" anchorCtr="0" forceAA="0" compatLnSpc="0"/>
          <a:lstStyle/>
          <a:p>
            <a:pPr algn="ctr">
              <a:defRPr/>
            </a:pPr>
            <a:r>
              <a:rPr lang="fr-FR" sz="2800" b="1">
                <a:solidFill>
                  <a:schemeClr val="bg1"/>
                </a:solidFill>
                <a:latin typeface="Arial"/>
                <a:cs typeface="Arial"/>
              </a:rPr>
              <a:t>!</a:t>
            </a:r>
            <a:endParaRPr lang="fr-FR" sz="2000" b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86861321" name="Image 9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643083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58</a:t>
            </a:fld>
            <a:endParaRPr lang="fr-FR"/>
          </a:p>
        </p:txBody>
      </p:sp>
      <p:sp>
        <p:nvSpPr>
          <p:cNvPr id="859995671" name="Espace réservé du texte 5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Versions du jeu de données</a:t>
            </a:r>
            <a:endParaRPr/>
          </a:p>
        </p:txBody>
      </p:sp>
      <p:pic>
        <p:nvPicPr>
          <p:cNvPr id="1258694418" name="Espace réservé du contenu 7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314923" y="2027363"/>
            <a:ext cx="7923388" cy="3854992"/>
          </a:xfrm>
          <a:prstGeom prst="rect">
            <a:avLst/>
          </a:prstGeom>
          <a:ln w="38100">
            <a:solidFill>
              <a:srgbClr val="C55B28"/>
            </a:solidFill>
          </a:ln>
        </p:spPr>
      </p:pic>
      <p:sp>
        <p:nvSpPr>
          <p:cNvPr id="982156642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8238311" y="1779190"/>
            <a:ext cx="3115489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Le DOI redirige vers </a:t>
            </a:r>
            <a:r>
              <a:rPr lang="fr-FR" sz="2400" b="1" u="sng">
                <a:solidFill>
                  <a:schemeClr val="tx2"/>
                </a:solidFill>
                <a:latin typeface="Arial"/>
                <a:cs typeface="Arial"/>
              </a:rPr>
              <a:t>dernière</a:t>
            </a:r>
            <a:r>
              <a:rPr lang="fr-FR" sz="2400">
                <a:latin typeface="Arial"/>
                <a:cs typeface="Arial"/>
              </a:rPr>
              <a:t> version publiée</a:t>
            </a:r>
            <a:endParaRPr/>
          </a:p>
          <a:p>
            <a:pPr marL="0" indent="0">
              <a:buNone/>
              <a:defRPr/>
            </a:pPr>
            <a:endParaRPr lang="fr-FR" sz="2400"/>
          </a:p>
        </p:txBody>
      </p:sp>
      <p:pic>
        <p:nvPicPr>
          <p:cNvPr id="1958773019" name="Image 8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75989759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3453" y="4300821"/>
            <a:ext cx="7572746" cy="1278400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pic>
        <p:nvPicPr>
          <p:cNvPr id="1594791271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23453" y="2052312"/>
            <a:ext cx="7492562" cy="1520703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sp>
        <p:nvSpPr>
          <p:cNvPr id="43695697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143933" y="6409532"/>
            <a:ext cx="541303" cy="328419"/>
          </a:xfrm>
          <a:effectLst/>
        </p:spPr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59</a:t>
            </a:fld>
            <a:endParaRPr lang="fr-FR"/>
          </a:p>
        </p:txBody>
      </p:sp>
      <p:sp>
        <p:nvSpPr>
          <p:cNvPr id="2063335741" name="Espace réservé du texte 5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8215366" cy="365125"/>
          </a:xfrm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Lier un jeu de données à une collection</a:t>
            </a:r>
            <a:endParaRPr/>
          </a:p>
        </p:txBody>
      </p:sp>
      <p:sp>
        <p:nvSpPr>
          <p:cNvPr id="2124060307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7896199" y="1779190"/>
            <a:ext cx="4071387" cy="4351338"/>
          </a:xfrm>
          <a:effectLst/>
        </p:spPr>
        <p:txBody>
          <a:bodyPr>
            <a:noAutofit/>
          </a:bodyPr>
          <a:lstStyle/>
          <a:p>
            <a:pPr>
              <a:buClr>
                <a:schemeClr val="tx1"/>
              </a:buClr>
              <a:defRPr/>
            </a:pP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Seul l’administrateur</a:t>
            </a:r>
            <a:r>
              <a:rPr lang="fr-FR" sz="2400">
                <a:latin typeface="Arial"/>
                <a:cs typeface="Arial"/>
              </a:rPr>
              <a:t> d’une collection peut y lier des jeux de données (publiés)</a:t>
            </a:r>
            <a:endParaRPr/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solidFill>
                  <a:srgbClr val="37635F"/>
                </a:solidFill>
                <a:latin typeface="Arial"/>
                <a:cs typeface="Arial"/>
              </a:rPr>
              <a:t>Apparaît dans Collection cible icône du lien</a:t>
            </a: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Pour supprimer le lien contacter : </a:t>
            </a:r>
            <a:endParaRPr/>
          </a:p>
          <a:p>
            <a:pPr marL="0" indent="0">
              <a:buNone/>
              <a:defRPr/>
            </a:pPr>
            <a:r>
              <a:rPr lang="fr-FR" sz="2100" u="sng">
                <a:latin typeface="Arial"/>
                <a:cs typeface="Arial"/>
              </a:rPr>
              <a:t>support-recherchedatagouv@inrae.fr</a:t>
            </a:r>
            <a:endParaRPr lang="fr-FR" sz="2100">
              <a:latin typeface="Arial"/>
              <a:cs typeface="Arial"/>
            </a:endParaRPr>
          </a:p>
        </p:txBody>
      </p:sp>
      <p:sp>
        <p:nvSpPr>
          <p:cNvPr id="1957289891" name="Rectangle à coins arrondis 8"/>
          <p:cNvSpPr/>
          <p:nvPr/>
        </p:nvSpPr>
        <p:spPr bwMode="auto">
          <a:xfrm>
            <a:off x="6384032" y="3068959"/>
            <a:ext cx="1080120" cy="209949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11335424" name="Rectangle à coins arrondis 8"/>
          <p:cNvSpPr/>
          <p:nvPr/>
        </p:nvSpPr>
        <p:spPr bwMode="auto">
          <a:xfrm>
            <a:off x="7570437" y="4374340"/>
            <a:ext cx="221167" cy="233075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79499881" name="Image 9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  <a:effectLst/>
        </p:spPr>
      </p:pic>
      <p:pic>
        <p:nvPicPr>
          <p:cNvPr id="1127137133" name="Image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182223" y="4951885"/>
            <a:ext cx="1296063" cy="385316"/>
          </a:xfrm>
          <a:prstGeom prst="rect">
            <a:avLst/>
          </a:prstGeom>
          <a:effectLst/>
        </p:spPr>
      </p:pic>
      <p:cxnSp>
        <p:nvCxnSpPr>
          <p:cNvPr id="100046890" name="Connecteur en arc 11"/>
          <p:cNvCxnSpPr>
            <a:endCxn id="1911335424" idx="1"/>
          </p:cNvCxnSpPr>
          <p:nvPr/>
        </p:nvCxnSpPr>
        <p:spPr bwMode="auto">
          <a:xfrm rot="16199998" flipH="1">
            <a:off x="6436786" y="3357227"/>
            <a:ext cx="1211968" cy="1055334"/>
          </a:xfrm>
          <a:prstGeom prst="curvedConnector2">
            <a:avLst/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802158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6</a:t>
            </a:fld>
            <a:endParaRPr lang="fr-FR"/>
          </a:p>
        </p:txBody>
      </p:sp>
      <p:sp>
        <p:nvSpPr>
          <p:cNvPr id="927041138" name="Espace réservé du texte 2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Un projet national</a:t>
            </a:r>
            <a:endParaRPr/>
          </a:p>
        </p:txBody>
      </p:sp>
      <p:pic>
        <p:nvPicPr>
          <p:cNvPr id="1938230251" name="Image 1523320264">
            <a:hlinkClick r:id="rId3"/>
          </p:cNvPr>
          <p:cNvPicPr>
            <a:picLocks noChangeAspect="1" noGrp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2087589" y="1779588"/>
            <a:ext cx="2666948" cy="4351337"/>
          </a:xfrm>
          <a:prstGeom prst="rect">
            <a:avLst/>
          </a:prstGeom>
        </p:spPr>
      </p:pic>
      <p:sp>
        <p:nvSpPr>
          <p:cNvPr id="764951169" name="Espace réservé du contenu 4"/>
          <p:cNvSpPr>
            <a:spLocks noGrp="1"/>
          </p:cNvSpPr>
          <p:nvPr>
            <p:ph idx="16"/>
          </p:nvPr>
        </p:nvSpPr>
        <p:spPr bwMode="auto">
          <a:xfrm>
            <a:off x="6096000" y="1779189"/>
            <a:ext cx="5257800" cy="445812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fr-FR" sz="2000">
                <a:latin typeface="Arial"/>
                <a:cs typeface="Arial"/>
              </a:rPr>
              <a:t>Créer </a:t>
            </a:r>
            <a:r>
              <a:rPr lang="fr-FR" sz="2000" b="1">
                <a:solidFill>
                  <a:srgbClr val="12B09D"/>
                </a:solidFill>
                <a:latin typeface="Arial"/>
                <a:cs typeface="Arial"/>
              </a:rPr>
              <a:t>Recherche Data Gouv</a:t>
            </a:r>
            <a:r>
              <a:rPr lang="fr-FR" sz="2000">
                <a:latin typeface="Arial"/>
                <a:cs typeface="Arial"/>
              </a:rPr>
              <a:t> qui proposera une offre souveraine et certifiée (</a:t>
            </a:r>
            <a:r>
              <a:rPr lang="fr-FR" sz="2000" i="1" u="sng">
                <a:latin typeface="Arial"/>
                <a:cs typeface="Arial"/>
                <a:hlinkClick r:id="rId5" tooltip="https://www.coretrustseal.org/"/>
              </a:rPr>
              <a:t>Core</a:t>
            </a:r>
            <a:r>
              <a:rPr lang="fr-FR" sz="2000" i="1" u="sng">
                <a:latin typeface="Arial"/>
                <a:cs typeface="Arial"/>
                <a:hlinkClick r:id="rId5" tooltip="https://www.coretrustseal.org/"/>
              </a:rPr>
              <a:t> trust </a:t>
            </a:r>
            <a:r>
              <a:rPr lang="fr-FR" sz="2000" i="1" u="sng">
                <a:latin typeface="Arial"/>
                <a:cs typeface="Arial"/>
                <a:hlinkClick r:id="rId5" tooltip="https://www.coretrustseal.org/"/>
              </a:rPr>
              <a:t>seal</a:t>
            </a:r>
            <a:r>
              <a:rPr lang="fr-FR" sz="2000">
                <a:latin typeface="Arial"/>
                <a:cs typeface="Arial"/>
              </a:rPr>
              <a:t>) de dépôt et de signalement des données de recherche ainsi qu’une </a:t>
            </a:r>
            <a:r>
              <a:rPr lang="fr-FR" sz="2000" b="1">
                <a:latin typeface="Arial"/>
                <a:cs typeface="Arial"/>
              </a:rPr>
              <a:t>offre d’accompagnement des chercheurs</a:t>
            </a:r>
            <a:r>
              <a:rPr lang="fr-FR" sz="2000">
                <a:latin typeface="Arial"/>
                <a:cs typeface="Arial"/>
              </a:rPr>
              <a:t>, à travers:</a:t>
            </a:r>
            <a:endParaRPr sz="2000"/>
          </a:p>
          <a:p>
            <a:pPr algn="just">
              <a:defRPr/>
            </a:pPr>
            <a:r>
              <a:rPr lang="fr-FR" sz="2000">
                <a:latin typeface="Arial"/>
                <a:cs typeface="Arial"/>
              </a:rPr>
              <a:t>un réseau territorial d’« </a:t>
            </a:r>
            <a:r>
              <a:rPr lang="fr-FR" sz="2000" b="1">
                <a:solidFill>
                  <a:srgbClr val="12B09D"/>
                </a:solidFill>
                <a:latin typeface="Arial"/>
                <a:cs typeface="Arial"/>
              </a:rPr>
              <a:t>ateliers de la donnée</a:t>
            </a:r>
            <a:r>
              <a:rPr lang="fr-FR" sz="2000">
                <a:latin typeface="Arial"/>
                <a:cs typeface="Arial"/>
              </a:rPr>
              <a:t> » labellisés, mobilisant une large palette de compétences et de métiers pour un accompagnement de proximité ;</a:t>
            </a:r>
            <a:endParaRPr sz="2000"/>
          </a:p>
          <a:p>
            <a:pPr algn="just">
              <a:defRPr/>
            </a:pPr>
            <a:r>
              <a:rPr lang="fr-FR" sz="2000">
                <a:latin typeface="Arial"/>
                <a:cs typeface="Arial"/>
              </a:rPr>
              <a:t>des </a:t>
            </a:r>
            <a:r>
              <a:rPr lang="fr-FR" sz="2000" b="1">
                <a:solidFill>
                  <a:srgbClr val="12B09D"/>
                </a:solidFill>
                <a:latin typeface="Arial"/>
                <a:cs typeface="Arial"/>
              </a:rPr>
              <a:t>centres de référence thématiques</a:t>
            </a:r>
            <a:r>
              <a:rPr lang="fr-FR" sz="2000">
                <a:latin typeface="Arial"/>
                <a:cs typeface="Arial"/>
              </a:rPr>
              <a:t> qui définissent les pratiques de gestion, de description et d’ouverture des données propres à une discipline ou un domaine de recherche.</a:t>
            </a:r>
            <a:endParaRPr sz="2000"/>
          </a:p>
        </p:txBody>
      </p:sp>
      <p:sp>
        <p:nvSpPr>
          <p:cNvPr id="136126047" name="Rectangle 983753775"/>
          <p:cNvSpPr/>
          <p:nvPr/>
        </p:nvSpPr>
        <p:spPr bwMode="auto">
          <a:xfrm>
            <a:off x="2423591" y="4787007"/>
            <a:ext cx="1005409" cy="795913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29029177" name="Rectangle 983753775"/>
          <p:cNvSpPr/>
          <p:nvPr/>
        </p:nvSpPr>
        <p:spPr bwMode="auto">
          <a:xfrm>
            <a:off x="6096000" y="1779189"/>
            <a:ext cx="5257800" cy="4458123"/>
          </a:xfrm>
          <a:prstGeom prst="rect">
            <a:avLst/>
          </a:prstGeom>
          <a:noFill/>
          <a:ln w="5715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04047560" name="Connecteur en arc 3"/>
          <p:cNvCxnSpPr>
            <a:stCxn id="136126047" idx="0"/>
            <a:endCxn id="1329029177" idx="1"/>
          </p:cNvCxnSpPr>
          <p:nvPr/>
        </p:nvCxnSpPr>
        <p:spPr bwMode="auto">
          <a:xfrm rot="16199969">
            <a:off x="4116696" y="2817849"/>
            <a:ext cx="788902" cy="3169704"/>
          </a:xfrm>
          <a:prstGeom prst="curvedConnector2">
            <a:avLst/>
          </a:prstGeom>
          <a:ln w="57150" cap="flat" cmpd="sng" algn="ctr">
            <a:solidFill>
              <a:schemeClr val="tx2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962729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fld id="{8F901D6E-CC1E-7AF4-C022-E4FE7658E482}" type="slidenum">
              <a:rPr lang="fr-FR"/>
              <a:t>60</a:t>
            </a:fld>
            <a:endParaRPr lang="fr-FR"/>
          </a:p>
        </p:txBody>
      </p:sp>
      <p:sp>
        <p:nvSpPr>
          <p:cNvPr id="4574095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482138"/>
            <a:ext cx="5689848" cy="365125"/>
          </a:xfrm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Générer une ébauche de Data Paper</a:t>
            </a:r>
            <a:endParaRPr/>
          </a:p>
        </p:txBody>
      </p:sp>
      <p:sp>
        <p:nvSpPr>
          <p:cNvPr id="2109307659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1" y="4783014"/>
            <a:ext cx="4876303" cy="1868993"/>
          </a:xfrm>
          <a:effectLst/>
        </p:spPr>
        <p:txBody>
          <a:bodyPr>
            <a:noAutofit/>
          </a:bodyPr>
          <a:lstStyle/>
          <a:p>
            <a:pPr>
              <a:buClr>
                <a:schemeClr val="tx1"/>
              </a:buClr>
              <a:defRPr/>
            </a:pPr>
            <a:r>
              <a:rPr lang="fr-FR" sz="2400">
                <a:solidFill>
                  <a:schemeClr val="tx2"/>
                </a:solidFill>
                <a:latin typeface="Arial"/>
                <a:cs typeface="Arial"/>
              </a:rPr>
              <a:t>Fonctionnalité spécifique à l’entrepôt Recherche Data Gouv</a:t>
            </a:r>
            <a:endParaRPr>
              <a:solidFill>
                <a:schemeClr val="tx2"/>
              </a:solidFill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2 modèles disponibles</a:t>
            </a:r>
            <a:endParaRPr/>
          </a:p>
          <a:p>
            <a:pPr lvl="1">
              <a:defRPr/>
            </a:pPr>
            <a:r>
              <a:rPr lang="fr-FR" sz="2100" b="0">
                <a:latin typeface="Arial"/>
                <a:cs typeface="Arial"/>
              </a:rPr>
              <a:t>Recherche Data Gouv</a:t>
            </a:r>
            <a:endParaRPr/>
          </a:p>
          <a:p>
            <a:pPr lvl="1">
              <a:defRPr/>
            </a:pPr>
            <a:r>
              <a:rPr lang="fr-FR" sz="2100" b="0">
                <a:latin typeface="Arial"/>
                <a:cs typeface="Arial"/>
              </a:rPr>
              <a:t>Data in </a:t>
            </a:r>
            <a:r>
              <a:rPr lang="fr-FR" sz="2100" b="0">
                <a:latin typeface="Arial"/>
                <a:cs typeface="Arial"/>
              </a:rPr>
              <a:t>Brief</a:t>
            </a:r>
            <a:endParaRPr/>
          </a:p>
        </p:txBody>
      </p:sp>
      <p:pic>
        <p:nvPicPr>
          <p:cNvPr id="1738491519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976320" y="1846374"/>
            <a:ext cx="2966098" cy="4509607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pic>
        <p:nvPicPr>
          <p:cNvPr id="703179032" name="Imag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711624" y="2132855"/>
            <a:ext cx="5447166" cy="2574012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pic>
        <p:nvPicPr>
          <p:cNvPr id="987928399" name="Image 8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  <a:effectLst/>
        </p:spPr>
      </p:pic>
      <p:sp>
        <p:nvSpPr>
          <p:cNvPr id="518014795" name="ZoneTexte 9"/>
          <p:cNvSpPr txBox="1"/>
          <p:nvPr/>
        </p:nvSpPr>
        <p:spPr bwMode="auto">
          <a:xfrm>
            <a:off x="119335" y="2132855"/>
            <a:ext cx="2520855" cy="15545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>
                <a:latin typeface="Arial"/>
                <a:cs typeface="Arial"/>
              </a:rPr>
              <a:t>Depuis la </a:t>
            </a:r>
            <a:r>
              <a:rPr lang="fr-FR" sz="2400" u="sng">
                <a:latin typeface="Arial"/>
                <a:cs typeface="Arial"/>
                <a:hlinkClick r:id="rId7" tooltip="https://entrepot.recherche.data.gouv.fr/dataverse/root"/>
              </a:rPr>
              <a:t>page d’accueil de l’entrepôt</a:t>
            </a:r>
            <a:r>
              <a:rPr lang="fr-FR" sz="2400">
                <a:latin typeface="Arial"/>
                <a:cs typeface="Arial"/>
              </a:rPr>
              <a:t>, bouton :</a:t>
            </a:r>
            <a:endParaRPr>
              <a:latin typeface="Arial"/>
              <a:cs typeface="Arial"/>
            </a:endParaRPr>
          </a:p>
        </p:txBody>
      </p:sp>
      <p:pic>
        <p:nvPicPr>
          <p:cNvPr id="1638394844" name="Image 1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9335" y="3710652"/>
            <a:ext cx="1514475" cy="390525"/>
          </a:xfrm>
          <a:prstGeom prst="rect">
            <a:avLst/>
          </a:prstGeom>
          <a:effectLst/>
        </p:spPr>
      </p:pic>
      <p:sp>
        <p:nvSpPr>
          <p:cNvPr id="1188248198" name="Rectangle à coins arrondis 9"/>
          <p:cNvSpPr/>
          <p:nvPr/>
        </p:nvSpPr>
        <p:spPr bwMode="auto">
          <a:xfrm flipV="1">
            <a:off x="184727" y="3755383"/>
            <a:ext cx="1425114" cy="301057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75649865" name="Connecteur en arc 12"/>
          <p:cNvCxnSpPr>
            <a:stCxn id="1188248198" idx="3"/>
          </p:cNvCxnSpPr>
          <p:nvPr/>
        </p:nvCxnSpPr>
        <p:spPr bwMode="auto">
          <a:xfrm flipV="1">
            <a:off x="1609841" y="3905250"/>
            <a:ext cx="1609609" cy="661"/>
          </a:xfrm>
          <a:prstGeom prst="curvedConnector3">
            <a:avLst>
              <a:gd name="adj1" fmla="val 50000"/>
            </a:avLst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7451707" name="Rectangle à coins arrondis 9"/>
          <p:cNvSpPr/>
          <p:nvPr/>
        </p:nvSpPr>
        <p:spPr bwMode="auto">
          <a:xfrm flipV="1">
            <a:off x="5522266" y="4381499"/>
            <a:ext cx="869009" cy="285748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867768827" name="Connecteur en arc 17"/>
          <p:cNvCxnSpPr>
            <a:stCxn id="1777451707" idx="3"/>
          </p:cNvCxnSpPr>
          <p:nvPr/>
        </p:nvCxnSpPr>
        <p:spPr bwMode="auto">
          <a:xfrm>
            <a:off x="6391275" y="4524373"/>
            <a:ext cx="3143250" cy="2"/>
          </a:xfrm>
          <a:prstGeom prst="curvedConnector3">
            <a:avLst>
              <a:gd name="adj1" fmla="val 50000"/>
            </a:avLst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7290101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lang="fr-FR" cap="small">
                <a:latin typeface="Marianne"/>
              </a:rPr>
              <a:t>Recherche et exploration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128842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fld id="{601731C5-EEF2-E66C-1C91-7CDFE5022732}" type="slidenum">
              <a:rPr lang="fr-FR"/>
              <a:t>62</a:t>
            </a:fld>
            <a:endParaRPr lang="fr-FR"/>
          </a:p>
        </p:txBody>
      </p:sp>
      <p:sp>
        <p:nvSpPr>
          <p:cNvPr id="1391630426" name="Espace réservé du texte 2"/>
          <p:cNvSpPr>
            <a:spLocks noGrp="1"/>
          </p:cNvSpPr>
          <p:nvPr>
            <p:ph type="body" idx="1"/>
          </p:nvPr>
        </p:nvSpPr>
        <p:spPr bwMode="auto"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Recherche</a:t>
            </a:r>
            <a:endParaRPr/>
          </a:p>
        </p:txBody>
      </p:sp>
      <p:grpSp>
        <p:nvGrpSpPr>
          <p:cNvPr id="1108085448" name="Groupe 13"/>
          <p:cNvGrpSpPr/>
          <p:nvPr/>
        </p:nvGrpSpPr>
        <p:grpSpPr bwMode="auto">
          <a:xfrm>
            <a:off x="838198" y="1914734"/>
            <a:ext cx="6801663" cy="5345409"/>
            <a:chOff x="416543" y="1375285"/>
            <a:chExt cx="6801663" cy="5345409"/>
          </a:xfrm>
        </p:grpSpPr>
        <p:pic>
          <p:nvPicPr>
            <p:cNvPr id="15" name="Image 3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57199" y="1445829"/>
              <a:ext cx="6720353" cy="527486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416543" y="1375285"/>
              <a:ext cx="6801663" cy="1362941"/>
            </a:xfrm>
            <a:prstGeom prst="rect">
              <a:avLst/>
            </a:prstGeom>
          </p:spPr>
        </p:pic>
      </p:grpSp>
      <p:sp>
        <p:nvSpPr>
          <p:cNvPr id="1372347790" name="ZoneTexte 5"/>
          <p:cNvSpPr txBox="1"/>
          <p:nvPr/>
        </p:nvSpPr>
        <p:spPr bwMode="auto">
          <a:xfrm>
            <a:off x="530752" y="5257228"/>
            <a:ext cx="331106" cy="3657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C55B28"/>
                </a:solidFill>
                <a:latin typeface="Arial"/>
                <a:cs typeface="Arial"/>
              </a:rPr>
              <a:t>1</a:t>
            </a:r>
            <a:endParaRPr>
              <a:solidFill>
                <a:srgbClr val="C55B28"/>
              </a:solidFill>
            </a:endParaRPr>
          </a:p>
        </p:txBody>
      </p:sp>
      <p:sp>
        <p:nvSpPr>
          <p:cNvPr id="630130806" name="ZoneTexte 6"/>
          <p:cNvSpPr txBox="1"/>
          <p:nvPr/>
        </p:nvSpPr>
        <p:spPr bwMode="auto">
          <a:xfrm>
            <a:off x="4162380" y="5240655"/>
            <a:ext cx="317606" cy="3657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C55B28"/>
                </a:solidFill>
                <a:latin typeface="Arial"/>
                <a:cs typeface="Arial"/>
              </a:rPr>
              <a:t>2</a:t>
            </a:r>
            <a:endParaRPr>
              <a:solidFill>
                <a:srgbClr val="C55B28"/>
              </a:solidFill>
            </a:endParaRPr>
          </a:p>
        </p:txBody>
      </p:sp>
      <p:sp>
        <p:nvSpPr>
          <p:cNvPr id="1629326951" name="ZoneTexte 7"/>
          <p:cNvSpPr txBox="1"/>
          <p:nvPr/>
        </p:nvSpPr>
        <p:spPr bwMode="auto">
          <a:xfrm>
            <a:off x="507093" y="5937591"/>
            <a:ext cx="331106" cy="3657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C55B28"/>
                </a:solidFill>
                <a:latin typeface="Arial"/>
                <a:cs typeface="Arial"/>
              </a:rPr>
              <a:t>3</a:t>
            </a:r>
            <a:endParaRPr>
              <a:solidFill>
                <a:srgbClr val="C55B28"/>
              </a:solidFill>
            </a:endParaRPr>
          </a:p>
        </p:txBody>
      </p:sp>
      <p:sp>
        <p:nvSpPr>
          <p:cNvPr id="215916080" name="ZoneTexte 12"/>
          <p:cNvSpPr txBox="1"/>
          <p:nvPr/>
        </p:nvSpPr>
        <p:spPr bwMode="auto">
          <a:xfrm>
            <a:off x="3574782" y="1549609"/>
            <a:ext cx="310087" cy="36579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C55B28"/>
                </a:solidFill>
                <a:latin typeface="Arial"/>
                <a:cs typeface="Arial"/>
              </a:rPr>
              <a:t>1</a:t>
            </a:r>
            <a:endParaRPr>
              <a:solidFill>
                <a:srgbClr val="C55B28"/>
              </a:solidFill>
            </a:endParaRPr>
          </a:p>
        </p:txBody>
      </p:sp>
      <p:sp>
        <p:nvSpPr>
          <p:cNvPr id="1225877918" name="Rectangle à coins arrondis 8"/>
          <p:cNvSpPr/>
          <p:nvPr/>
        </p:nvSpPr>
        <p:spPr bwMode="auto">
          <a:xfrm>
            <a:off x="3391742" y="1915404"/>
            <a:ext cx="676168" cy="346597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C55B28"/>
              </a:solidFill>
            </a:endParaRPr>
          </a:p>
        </p:txBody>
      </p:sp>
      <p:sp>
        <p:nvSpPr>
          <p:cNvPr id="474311616" name="Rectangle à coins arrondis 8"/>
          <p:cNvSpPr/>
          <p:nvPr/>
        </p:nvSpPr>
        <p:spPr bwMode="auto">
          <a:xfrm>
            <a:off x="858797" y="5307330"/>
            <a:ext cx="1751122" cy="277552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C55B28"/>
              </a:solidFill>
            </a:endParaRPr>
          </a:p>
        </p:txBody>
      </p:sp>
      <p:sp>
        <p:nvSpPr>
          <p:cNvPr id="1825797070" name="Rectangle à coins arrondis 8"/>
          <p:cNvSpPr/>
          <p:nvPr/>
        </p:nvSpPr>
        <p:spPr bwMode="auto">
          <a:xfrm>
            <a:off x="3267517" y="5301453"/>
            <a:ext cx="892193" cy="277552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C55B28"/>
              </a:solidFill>
            </a:endParaRPr>
          </a:p>
        </p:txBody>
      </p:sp>
      <p:sp>
        <p:nvSpPr>
          <p:cNvPr id="326971956" name="Rectangle à coins arrondis 8"/>
          <p:cNvSpPr/>
          <p:nvPr/>
        </p:nvSpPr>
        <p:spPr bwMode="auto">
          <a:xfrm>
            <a:off x="845896" y="5628282"/>
            <a:ext cx="1250443" cy="1111211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C55B28"/>
              </a:solidFill>
            </a:endParaRPr>
          </a:p>
        </p:txBody>
      </p:sp>
      <p:sp>
        <p:nvSpPr>
          <p:cNvPr id="1255189957" name="Espace réservé du contenu 4"/>
          <p:cNvSpPr txBox="1"/>
          <p:nvPr/>
        </p:nvSpPr>
        <p:spPr bwMode="auto">
          <a:xfrm>
            <a:off x="8253964" y="2052311"/>
            <a:ext cx="3113087" cy="39088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latin typeface="Arial"/>
                <a:cs typeface="Arial"/>
              </a:rPr>
              <a:t>Recherche simple</a:t>
            </a:r>
            <a:endParaRPr/>
          </a:p>
          <a:p>
            <a:pPr marL="457200" lvl="1" indent="0">
              <a:buClr>
                <a:srgbClr val="275662"/>
              </a:buClr>
              <a:buFont typeface="Arial"/>
              <a:buNone/>
              <a:defRPr/>
            </a:pPr>
            <a:r>
              <a:rPr lang="fr-FR" sz="2100">
                <a:solidFill>
                  <a:schemeClr val="tx2"/>
                </a:solidFill>
                <a:latin typeface="Arial"/>
                <a:cs typeface="Arial"/>
              </a:rPr>
              <a:t>Utiliser les guillemets pour les expressions et les </a:t>
            </a:r>
            <a:r>
              <a:rPr lang="fr-FR" sz="2100">
                <a:solidFill>
                  <a:schemeClr val="tx2"/>
                </a:solidFill>
                <a:latin typeface="Arial"/>
                <a:cs typeface="Arial"/>
              </a:rPr>
              <a:t>DOIs</a:t>
            </a:r>
            <a:endParaRPr>
              <a:solidFill>
                <a:schemeClr val="tx2"/>
              </a:solidFill>
            </a:endParaRPr>
          </a:p>
          <a:p>
            <a:pPr marL="342900" indent="-34290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latin typeface="Arial"/>
                <a:cs typeface="Arial"/>
              </a:rPr>
              <a:t>Recherche avancée</a:t>
            </a:r>
            <a:endParaRPr/>
          </a:p>
          <a:p>
            <a:pPr marL="342900" indent="-342900">
              <a:lnSpc>
                <a:spcPct val="200000"/>
              </a:lnSpc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latin typeface="Arial"/>
                <a:cs typeface="Arial"/>
              </a:rPr>
              <a:t>Facettes</a:t>
            </a:r>
            <a:endParaRPr/>
          </a:p>
        </p:txBody>
      </p:sp>
      <p:pic>
        <p:nvPicPr>
          <p:cNvPr id="559556295" name="Image 25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  <a:effectLst/>
        </p:spPr>
      </p:pic>
      <p:sp>
        <p:nvSpPr>
          <p:cNvPr id="1611698888" name="Rectangle 1"/>
          <p:cNvSpPr/>
          <p:nvPr/>
        </p:nvSpPr>
        <p:spPr bwMode="auto">
          <a:xfrm>
            <a:off x="763674" y="1844082"/>
            <a:ext cx="6963508" cy="5416061"/>
          </a:xfrm>
          <a:prstGeom prst="rect">
            <a:avLst/>
          </a:prstGeom>
          <a:noFill/>
          <a:ln w="38100">
            <a:solidFill>
              <a:srgbClr val="C55B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21328524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9125" y="1779190"/>
            <a:ext cx="7027015" cy="2607392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pic>
        <p:nvPicPr>
          <p:cNvPr id="2023549817" name="Image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72090" y="4248322"/>
            <a:ext cx="2770963" cy="2310415"/>
          </a:xfrm>
          <a:prstGeom prst="rect">
            <a:avLst/>
          </a:prstGeom>
          <a:ln w="57150">
            <a:solidFill>
              <a:srgbClr val="C55B28"/>
            </a:solidFill>
          </a:ln>
          <a:effectLst/>
        </p:spPr>
      </p:pic>
      <p:sp>
        <p:nvSpPr>
          <p:cNvPr id="138510217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fld id="{BE7B8B09-85FD-DA7F-E319-67F9A60B31D0}" type="slidenum">
              <a:rPr lang="fr-FR"/>
              <a:t>63</a:t>
            </a:fld>
            <a:endParaRPr lang="fr-FR"/>
          </a:p>
        </p:txBody>
      </p:sp>
      <p:sp>
        <p:nvSpPr>
          <p:cNvPr id="1422396167" name="Espace réservé du texte 4"/>
          <p:cNvSpPr>
            <a:spLocks noGrp="1"/>
          </p:cNvSpPr>
          <p:nvPr>
            <p:ph type="body" idx="15"/>
          </p:nvPr>
        </p:nvSpPr>
        <p:spPr bwMode="auto"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Prévisualisation d’un fichier</a:t>
            </a:r>
            <a:endParaRPr/>
          </a:p>
        </p:txBody>
      </p:sp>
      <p:sp>
        <p:nvSpPr>
          <p:cNvPr id="823814256" name="Espace réservé du contenu 5"/>
          <p:cNvSpPr>
            <a:spLocks noGrp="1"/>
          </p:cNvSpPr>
          <p:nvPr>
            <p:ph idx="16"/>
          </p:nvPr>
        </p:nvSpPr>
        <p:spPr bwMode="auto">
          <a:xfrm>
            <a:off x="7839714" y="1779190"/>
            <a:ext cx="4021109" cy="4351338"/>
          </a:xfrm>
          <a:effectLst/>
        </p:spPr>
        <p:txBody>
          <a:bodyPr/>
          <a:lstStyle/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Certains fichiers peuvent être prévisualisés à partir de la page du fichier ou de la page du jeu de données </a:t>
            </a:r>
            <a:endParaRPr/>
          </a:p>
          <a:p>
            <a:pPr>
              <a:defRPr/>
            </a:pPr>
            <a:r>
              <a:rPr lang="fr-FR" sz="2400" i="1">
                <a:latin typeface="Arial"/>
                <a:cs typeface="Arial"/>
              </a:rPr>
              <a:t>via</a:t>
            </a:r>
            <a:r>
              <a:rPr lang="fr-FR" sz="2400">
                <a:latin typeface="Arial"/>
                <a:cs typeface="Arial"/>
              </a:rPr>
              <a:t> le bouton </a:t>
            </a:r>
            <a:r>
              <a:rPr lang="fr-FR" sz="2400" b="1">
                <a:solidFill>
                  <a:srgbClr val="C55B28"/>
                </a:solidFill>
                <a:latin typeface="Arial"/>
                <a:cs typeface="Arial"/>
              </a:rPr>
              <a:t>Aperçu</a:t>
            </a:r>
            <a:r>
              <a:rPr lang="fr-FR" sz="2400">
                <a:latin typeface="Arial"/>
                <a:cs typeface="Arial"/>
              </a:rPr>
              <a:t> </a:t>
            </a:r>
            <a:endParaRPr/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ou le bouton </a:t>
            </a:r>
            <a:br>
              <a:rPr lang="fr-FR" sz="2400">
                <a:latin typeface="Arial"/>
                <a:cs typeface="Arial"/>
              </a:rPr>
            </a:br>
            <a:r>
              <a:rPr lang="fr-FR" sz="2400" b="1">
                <a:solidFill>
                  <a:srgbClr val="C55B28"/>
                </a:solidFill>
                <a:latin typeface="Arial"/>
                <a:cs typeface="Arial"/>
              </a:rPr>
              <a:t>Modalité d’accès/View data</a:t>
            </a:r>
            <a:endParaRPr lang="fr-FR" sz="2400">
              <a:solidFill>
                <a:srgbClr val="C55B28"/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/>
              <a:t>Impossible si le fichier est en accès restreint</a:t>
            </a:r>
            <a:endParaRPr/>
          </a:p>
        </p:txBody>
      </p:sp>
      <p:sp>
        <p:nvSpPr>
          <p:cNvPr id="109840174" name="Rectangle à coins arrondis 9"/>
          <p:cNvSpPr/>
          <p:nvPr/>
        </p:nvSpPr>
        <p:spPr bwMode="auto">
          <a:xfrm flipV="1">
            <a:off x="6296711" y="3153771"/>
            <a:ext cx="271801" cy="301057"/>
          </a:xfrm>
          <a:prstGeom prst="roundRect">
            <a:avLst>
              <a:gd name="adj" fmla="val 16667"/>
            </a:avLst>
          </a:prstGeom>
          <a:noFill/>
          <a:ln w="28575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3769204" name="Rectangle à coins arrondis 10"/>
          <p:cNvSpPr/>
          <p:nvPr/>
        </p:nvSpPr>
        <p:spPr bwMode="auto">
          <a:xfrm flipV="1">
            <a:off x="6612682" y="3153773"/>
            <a:ext cx="267978" cy="301057"/>
          </a:xfrm>
          <a:prstGeom prst="roundRect">
            <a:avLst>
              <a:gd name="adj" fmla="val 16667"/>
            </a:avLst>
          </a:prstGeom>
          <a:noFill/>
          <a:ln w="28575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27999283" name="Rectangle 3"/>
          <p:cNvSpPr/>
          <p:nvPr/>
        </p:nvSpPr>
        <p:spPr bwMode="auto">
          <a:xfrm>
            <a:off x="838197" y="4495588"/>
            <a:ext cx="4141638" cy="1981559"/>
          </a:xfrm>
          <a:prstGeom prst="rect">
            <a:avLst/>
          </a:prstGeom>
          <a:solidFill>
            <a:schemeClr val="bg1"/>
          </a:solidFill>
          <a:ln w="38100">
            <a:solidFill>
              <a:srgbClr val="C55B28"/>
            </a:solidFill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>
                <a:solidFill>
                  <a:srgbClr val="00A3A6"/>
                </a:solidFill>
              </a:rPr>
              <a:t>Formats pris en compte :</a:t>
            </a:r>
            <a:endParaRPr sz="1200" b="1" i="0" u="none">
              <a:solidFill>
                <a:srgbClr val="212529"/>
              </a:solidFill>
              <a:latin typeface="Marianne"/>
              <a:ea typeface="Marianne"/>
              <a:cs typeface="Marianne"/>
            </a:endParaRPr>
          </a:p>
          <a:p>
            <a:pPr>
              <a:defRPr/>
            </a:pPr>
            <a:r>
              <a:rPr sz="12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Texte brut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: fasta, fastq, tab, tsv, txt </a:t>
            </a:r>
            <a:endParaRPr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2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Markdown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: md </a:t>
            </a:r>
            <a:endParaRPr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2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Pages web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: html </a:t>
            </a:r>
            <a:endParaRPr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2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Images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: gif, jpeg, png </a:t>
            </a:r>
            <a:endParaRPr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2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Audio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: ogg, mp3, mpeg, wav </a:t>
            </a:r>
            <a:endParaRPr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2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Vidéo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: mp4, ogg, quicktime</a:t>
            </a:r>
            <a:endParaRPr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2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PDF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: pdf </a:t>
            </a:r>
            <a:endParaRPr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2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Archives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: zip </a:t>
            </a:r>
            <a:endParaRPr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2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Cahier de laboratoire électronique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: eln</a:t>
            </a:r>
            <a:endParaRPr sz="1600"/>
          </a:p>
        </p:txBody>
      </p:sp>
      <p:sp>
        <p:nvSpPr>
          <p:cNvPr id="770706476" name="Rectangle à coins arrondis 8"/>
          <p:cNvSpPr/>
          <p:nvPr/>
        </p:nvSpPr>
        <p:spPr bwMode="auto">
          <a:xfrm flipV="1">
            <a:off x="5159896" y="6144633"/>
            <a:ext cx="576064" cy="236694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51173399" name="Image 13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  <a:effectLst/>
        </p:spPr>
      </p:pic>
      <p:sp>
        <p:nvSpPr>
          <p:cNvPr id="1312005934" name="Rectangle à coins arrondis 9"/>
          <p:cNvSpPr/>
          <p:nvPr/>
        </p:nvSpPr>
        <p:spPr bwMode="auto">
          <a:xfrm flipV="1">
            <a:off x="6296711" y="3153772"/>
            <a:ext cx="271801" cy="301057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59553306" name="Rectangle à coins arrondis 10"/>
          <p:cNvSpPr/>
          <p:nvPr/>
        </p:nvSpPr>
        <p:spPr bwMode="auto">
          <a:xfrm flipV="1">
            <a:off x="6612682" y="3153774"/>
            <a:ext cx="267978" cy="301057"/>
          </a:xfrm>
          <a:prstGeom prst="roundRect">
            <a:avLst>
              <a:gd name="adj" fmla="val 16667"/>
            </a:avLst>
          </a:prstGeom>
          <a:noFill/>
          <a:ln w="57150" cap="flat" cmpd="sng" algn="ctr">
            <a:solidFill>
              <a:srgbClr val="C55B28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53779764" name="Connecteur en arc 18"/>
          <p:cNvCxnSpPr>
            <a:stCxn id="1859553306" idx="0"/>
            <a:endCxn id="770706476" idx="2"/>
          </p:cNvCxnSpPr>
          <p:nvPr/>
        </p:nvCxnSpPr>
        <p:spPr bwMode="auto">
          <a:xfrm rot="5400000">
            <a:off x="4752399" y="4150361"/>
            <a:ext cx="2689802" cy="1298743"/>
          </a:xfrm>
          <a:prstGeom prst="curvedConnector3">
            <a:avLst>
              <a:gd name="adj1" fmla="val 50000"/>
            </a:avLst>
          </a:prstGeom>
          <a:ln w="57150" cap="flat" cmpd="sng" algn="ctr">
            <a:solidFill>
              <a:schemeClr val="accent6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57729002" name="Image 2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9125" y="1779191"/>
            <a:ext cx="7027015" cy="2607392"/>
          </a:xfrm>
          <a:prstGeom prst="rect">
            <a:avLst/>
          </a:prstGeom>
          <a:ln w="38100">
            <a:solidFill>
              <a:schemeClr val="accent6"/>
            </a:solidFill>
          </a:ln>
          <a:effectLst/>
        </p:spPr>
      </p:pic>
      <p:pic>
        <p:nvPicPr>
          <p:cNvPr id="1588264111" name="Image 2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72090" y="4248322"/>
            <a:ext cx="2770963" cy="2310415"/>
          </a:xfrm>
          <a:prstGeom prst="rect">
            <a:avLst/>
          </a:prstGeom>
          <a:ln w="57150">
            <a:solidFill>
              <a:srgbClr val="C55B28"/>
            </a:solidFill>
          </a:ln>
          <a:effectLst/>
        </p:spPr>
      </p:pic>
      <p:sp>
        <p:nvSpPr>
          <p:cNvPr id="98707117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fld id="{044E5EBD-CE2C-DCBC-9D88-70E6F7C0B80F}" type="slidenum">
              <a:rPr lang="fr-FR"/>
              <a:t>64</a:t>
            </a:fld>
            <a:endParaRPr lang="fr-FR"/>
          </a:p>
        </p:txBody>
      </p:sp>
      <p:sp>
        <p:nvSpPr>
          <p:cNvPr id="1708961965" name="Espace réservé du texte 7"/>
          <p:cNvSpPr>
            <a:spLocks noGrp="1"/>
          </p:cNvSpPr>
          <p:nvPr>
            <p:ph type="body" idx="15"/>
          </p:nvPr>
        </p:nvSpPr>
        <p:spPr bwMode="auto"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Exploration de fichiers tabulés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1064780971" name="Espace réservé du contenu 8"/>
          <p:cNvSpPr>
            <a:spLocks noGrp="1"/>
          </p:cNvSpPr>
          <p:nvPr>
            <p:ph idx="16"/>
          </p:nvPr>
        </p:nvSpPr>
        <p:spPr bwMode="auto">
          <a:xfrm>
            <a:off x="7763607" y="1779190"/>
            <a:ext cx="3648808" cy="4351338"/>
          </a:xfrm>
          <a:effectLst/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	Le fichier doit avoir été bien ingéré</a:t>
            </a:r>
            <a:endParaRPr/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</p:txBody>
      </p:sp>
      <p:sp>
        <p:nvSpPr>
          <p:cNvPr id="1084472527" name="Rectangle à coins arrondis 11"/>
          <p:cNvSpPr/>
          <p:nvPr/>
        </p:nvSpPr>
        <p:spPr bwMode="auto">
          <a:xfrm flipV="1">
            <a:off x="5159896" y="6345379"/>
            <a:ext cx="720080" cy="21690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4485272" name="Rectangle à coins arrondis 12"/>
          <p:cNvSpPr/>
          <p:nvPr/>
        </p:nvSpPr>
        <p:spPr bwMode="auto">
          <a:xfrm flipV="1">
            <a:off x="6590820" y="3131731"/>
            <a:ext cx="290271" cy="31343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01308132" name="Picture 4" descr="https://i.imgur.com/HmPDCoT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138789" y="2674191"/>
            <a:ext cx="2839830" cy="3291962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/>
        </p:spPr>
      </p:pic>
      <p:sp>
        <p:nvSpPr>
          <p:cNvPr id="347492150" name="Organigramme : Extraire 15"/>
          <p:cNvSpPr/>
          <p:nvPr/>
        </p:nvSpPr>
        <p:spPr bwMode="auto">
          <a:xfrm>
            <a:off x="8138789" y="1732961"/>
            <a:ext cx="452689" cy="439339"/>
          </a:xfrm>
          <a:prstGeom prst="flowChartExtract">
            <a:avLst/>
          </a:prstGeom>
          <a:solidFill>
            <a:srgbClr val="C55B28"/>
          </a:solidFill>
          <a:ln>
            <a:solidFill>
              <a:srgbClr val="C55B28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180000" numCol="1" spcCol="0" rtlCol="0" fromWordArt="0" anchor="ctr" anchorCtr="0" forceAA="0" compatLnSpc="0"/>
          <a:lstStyle/>
          <a:p>
            <a:pPr algn="ctr">
              <a:defRPr/>
            </a:pPr>
            <a:r>
              <a:rPr lang="fr-FR" sz="2800" b="1">
                <a:solidFill>
                  <a:schemeClr val="bg1"/>
                </a:solidFill>
              </a:rPr>
              <a:t>!</a:t>
            </a:r>
            <a:endParaRPr lang="fr-FR" sz="2000" b="1">
              <a:solidFill>
                <a:schemeClr val="bg1"/>
              </a:solidFill>
            </a:endParaRPr>
          </a:p>
        </p:txBody>
      </p:sp>
      <p:pic>
        <p:nvPicPr>
          <p:cNvPr id="548639529" name="Image 16">
            <a:hlinkClick r:id="rId6"/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  <a:effectLst/>
        </p:spPr>
      </p:pic>
      <p:cxnSp>
        <p:nvCxnSpPr>
          <p:cNvPr id="1734866538" name="Connecteur en arc 2"/>
          <p:cNvCxnSpPr>
            <a:stCxn id="344485272" idx="0"/>
            <a:endCxn id="1084472527" idx="3"/>
          </p:cNvCxnSpPr>
          <p:nvPr/>
        </p:nvCxnSpPr>
        <p:spPr bwMode="auto">
          <a:xfrm rot="5400000">
            <a:off x="4803632" y="4521507"/>
            <a:ext cx="3008668" cy="855980"/>
          </a:xfrm>
          <a:prstGeom prst="curvedConnector2">
            <a:avLst/>
          </a:prstGeom>
          <a:ln w="57150">
            <a:solidFill>
              <a:srgbClr val="C55B28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4217761" name="Espace réservé du texte 2"/>
          <p:cNvSpPr>
            <a:spLocks noGrp="1"/>
          </p:cNvSpPr>
          <p:nvPr>
            <p:ph type="body" idx="15" hasCustomPrompt="1"/>
          </p:nvPr>
        </p:nvSpPr>
        <p:spPr bwMode="auto">
          <a:xfrm>
            <a:off x="838197" y="1367835"/>
            <a:ext cx="5181600" cy="36512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 sz="2800" b="1" i="0" u="none" strike="noStrike" cap="none" spc="0">
                <a:solidFill>
                  <a:schemeClr val="tx2"/>
                </a:solidFill>
                <a:latin typeface="Marianne"/>
                <a:ea typeface="Marianne"/>
                <a:cs typeface="Marianne"/>
              </a:rPr>
              <a:t>Pour approfondir</a:t>
            </a:r>
            <a:endParaRPr sz="2800"/>
          </a:p>
        </p:txBody>
      </p:sp>
      <p:sp>
        <p:nvSpPr>
          <p:cNvPr id="1765529022" name="Espace réservé du contenu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829732" y="1779189"/>
            <a:ext cx="5498028" cy="5513832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2pPr>
              <a:defRPr/>
            </a:lvl2pPr>
          </a:lstStyle>
          <a:p>
            <a:pPr marL="0" indent="0">
              <a:buFont typeface="Arial"/>
              <a:buNone/>
              <a:defRPr/>
            </a:pPr>
            <a:r>
              <a:rPr lang="fr-FR" sz="2400" b="0" i="0" u="none" strike="noStrike" cap="none" spc="0">
                <a:solidFill>
                  <a:schemeClr val="tx1"/>
                </a:solidFill>
                <a:latin typeface="Arial"/>
                <a:ea typeface="+mn-ea"/>
                <a:cs typeface="Arial"/>
              </a:rPr>
              <a:t>Quelques liens utiles :</a:t>
            </a:r>
            <a:endParaRPr sz="2400"/>
          </a:p>
          <a:p>
            <a:pPr>
              <a:defRPr/>
            </a:pPr>
            <a:r>
              <a:rPr lang="fr-FR" sz="2400" b="0" i="0" u="sng" strike="noStrike" cap="none" spc="0">
                <a:solidFill>
                  <a:schemeClr val="tx1"/>
                </a:solidFill>
                <a:latin typeface="Arial"/>
                <a:ea typeface="+mn-ea"/>
                <a:cs typeface="Arial"/>
                <a:hlinkClick r:id="rId3" tooltip="https://recherche.data.gouv.fr/fr/entrepots"/>
              </a:rPr>
              <a:t>Liste des entrepôts de confiance</a:t>
            </a:r>
            <a:endParaRPr sz="2400"/>
          </a:p>
          <a:p>
            <a:pPr>
              <a:defRPr/>
            </a:pPr>
            <a:r>
              <a:rPr sz="2400" u="sng">
                <a:hlinkClick r:id="rId4" tooltip="https://entrepot.recherche.data.gouv.fr"/>
              </a:rPr>
              <a:t>Entrepôt</a:t>
            </a:r>
            <a:r>
              <a:rPr sz="2400"/>
              <a:t> et </a:t>
            </a:r>
            <a:r>
              <a:rPr sz="2400" u="sng">
                <a:hlinkClick r:id="rId5" tooltip="https://demo.recherche.data.gouv.fr"/>
              </a:rPr>
              <a:t>Bac-à-sable</a:t>
            </a:r>
            <a:endParaRPr sz="2400"/>
          </a:p>
          <a:p>
            <a:pPr>
              <a:defRPr/>
            </a:pPr>
            <a:r>
              <a:rPr sz="2400" u="sng">
                <a:hlinkClick r:id="rId6" tooltip="https://recherche.data.gouv.fr/fr/categorie/9/guide/avant-de-deposer"/>
              </a:rPr>
              <a:t>Avant de déposer</a:t>
            </a:r>
            <a:endParaRPr sz="2400"/>
          </a:p>
          <a:p>
            <a:pPr>
              <a:defRPr/>
            </a:pPr>
            <a:r>
              <a:rPr lang="fr-FR" sz="24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7" tooltip="https://recherche.data.gouv.fr/fr/categorie/9/guide/deposer-un-jeu-de-donnees"/>
              </a:rPr>
              <a:t>Guide du déposant</a:t>
            </a:r>
            <a:endParaRPr sz="2400"/>
          </a:p>
          <a:p>
            <a:pPr>
              <a:defRPr/>
            </a:pPr>
            <a:r>
              <a:rPr lang="fr-FR" sz="2400" b="0" i="0" u="sng" strike="noStrike" cap="none" spc="0">
                <a:solidFill>
                  <a:schemeClr val="tx1"/>
                </a:solidFill>
                <a:latin typeface="Arial"/>
                <a:ea typeface="+mn-ea"/>
                <a:cs typeface="Arial"/>
                <a:hlinkClick r:id="rId8" tooltip="https://recherche.data.gouv.fr/fr/categorie/39/guide/guide-de-saisie-des-metadonnees-generales"/>
              </a:rPr>
              <a:t>Guide de saisie de métadonnées</a:t>
            </a:r>
            <a:endParaRPr sz="2400"/>
          </a:p>
          <a:p>
            <a:pPr>
              <a:defRPr/>
            </a:pPr>
            <a:r>
              <a:rPr lang="fr-FR" sz="2400" b="0" i="0" u="sng" strike="noStrike" cap="none" spc="0">
                <a:solidFill>
                  <a:schemeClr val="tx1"/>
                </a:solidFill>
                <a:latin typeface="Arial"/>
                <a:ea typeface="+mn-ea"/>
                <a:cs typeface="Arial"/>
                <a:hlinkClick r:id="rId9" tooltip="https://recherche.data.gouv.fr/fr/categorie/33/guide/fiche-chrono-depot"/>
              </a:rPr>
              <a:t>Fiche Chrono-dépôt</a:t>
            </a:r>
            <a:endParaRPr sz="2400"/>
          </a:p>
          <a:p>
            <a:pPr>
              <a:defRPr/>
            </a:pPr>
            <a:r>
              <a:rPr sz="2400" u="sng">
                <a:hlinkClick r:id="rId10" tooltip="https://recherche.data.gouv.fr/fr/categorie/9/guide/deposer-un-jeu-de-donnees#Cas+des+fichiers+de+donn%C3%A9es+tabul%C3%A9es"/>
              </a:rPr>
              <a:t>Données tabulées</a:t>
            </a:r>
            <a:endParaRPr sz="2400"/>
          </a:p>
          <a:p>
            <a:pPr>
              <a:defRPr/>
            </a:pPr>
            <a:r>
              <a:rPr sz="2400" u="sng">
                <a:hlinkClick r:id="rId11" tooltip="https://recherche.data.gouv.fr/fr/categorie/33/guide/ingestion-de-fichiers-csv"/>
              </a:rPr>
              <a:t>Ingestion des fichiers CSV</a:t>
            </a:r>
            <a:endParaRPr sz="2400"/>
          </a:p>
          <a:p>
            <a:pPr>
              <a:defRPr/>
            </a:pPr>
            <a:r>
              <a:rPr sz="2400" u="sng">
                <a:hlinkClick r:id="rId12" tooltip="https://recherche.data.gouv.fr/fr/categorie/33/guide/modele-de-readme"/>
              </a:rPr>
              <a:t>Modèle de README</a:t>
            </a:r>
            <a:endParaRPr sz="2400"/>
          </a:p>
          <a:p>
            <a:pPr>
              <a:defRPr/>
            </a:pPr>
            <a:r>
              <a:rPr sz="2400" u="sng">
                <a:hlinkClick r:id="rId13" tooltip="https://recherche.data.gouv.fr/fr/categorie/33/guide/dv-uploader"/>
              </a:rPr>
              <a:t>Guide DVUploader</a:t>
            </a:r>
            <a:endParaRPr sz="2400"/>
          </a:p>
        </p:txBody>
      </p:sp>
      <p:sp>
        <p:nvSpPr>
          <p:cNvPr id="1287606859" name="Espace réservé du contenu 2"/>
          <p:cNvSpPr>
            <a:spLocks noGrp="1"/>
          </p:cNvSpPr>
          <p:nvPr>
            <p:ph idx="16" hasCustomPrompt="1"/>
          </p:nvPr>
        </p:nvSpPr>
        <p:spPr bwMode="auto">
          <a:xfrm flipH="0" flipV="0">
            <a:off x="6384626" y="1779189"/>
            <a:ext cx="5643917" cy="5201070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marL="0" indent="0">
              <a:buFont typeface="Arial"/>
              <a:buNone/>
              <a:defRPr/>
            </a:pPr>
            <a:endParaRPr sz="2400"/>
          </a:p>
          <a:p>
            <a:pPr>
              <a:defRPr/>
            </a:pPr>
            <a:r>
              <a:rPr sz="2400" u="sng">
                <a:hlinkClick r:id="rId14" tooltip="https://doranum.fr/stockage-archivage/comment-nommer-fichiers_10_13143_wgqw-aa59/"/>
              </a:rPr>
              <a:t>Comment nommer les </a:t>
            </a:r>
            <a:r>
              <a:rPr sz="2400" u="sng">
                <a:hlinkClick r:id="rId14" tooltip="https://doranum.fr/stockage-archivage/comment-nommer-fichiers_10_13143_wgqw-aa59/"/>
              </a:rPr>
              <a:t>fichiers</a:t>
            </a:r>
            <a:endParaRPr sz="2400"/>
          </a:p>
          <a:p>
            <a:pPr>
              <a:defRPr/>
            </a:pPr>
            <a:r>
              <a:rPr sz="2400" u="sng">
                <a:hlinkClick r:id="rId15" tooltip="https://doranum.fr/wp-content/uploads/FS2_liste_indicative_formats_V1.pdf"/>
              </a:rPr>
              <a:t>Formats ouverts </a:t>
            </a:r>
            <a:r>
              <a:rPr sz="2400" u="sng">
                <a:hlinkClick r:id="rId15" tooltip="https://doranum.fr/wp-content/uploads/FS2_liste_indicative_formats_V1.pdf"/>
              </a:rPr>
              <a:t>ou fermés</a:t>
            </a:r>
            <a:endParaRPr sz="2400"/>
          </a:p>
          <a:p>
            <a:pPr>
              <a:defRPr/>
            </a:pPr>
            <a:r>
              <a:rPr sz="2400" u="sng">
                <a:hlinkClick r:id="rId16" tooltip="https://facile.cines.fr/"/>
              </a:rPr>
              <a:t>Facile CINES</a:t>
            </a:r>
            <a:endParaRPr sz="2400"/>
          </a:p>
          <a:p>
            <a:pPr>
              <a:defRPr/>
            </a:pPr>
            <a:r>
              <a:rPr sz="2400" u="sng">
                <a:hlinkClick r:id="rId17" tooltip="https://www.data.gouv.fr/fr/pages/legal/licences/"/>
              </a:rPr>
              <a:t>Liste recommandée de licences </a:t>
            </a:r>
            <a:endParaRPr sz="2400"/>
          </a:p>
          <a:p>
            <a:pPr>
              <a:defRPr/>
            </a:pPr>
            <a:r>
              <a:rPr sz="2400" u="sng">
                <a:hlinkClick r:id="rId18" tooltip="https://chooser-beta.creativecommons.org/"/>
              </a:rPr>
              <a:t>CC Licence chooser</a:t>
            </a:r>
            <a:endParaRPr sz="2400"/>
          </a:p>
          <a:p>
            <a:pPr>
              <a:defRPr/>
            </a:pPr>
            <a:r>
              <a:rPr sz="2400" u="sng">
                <a:hlinkClick r:id="rId19" tooltip="https://www.ouvrirlascience.fr/guide-dapplication-de-la-loi-pour-une-republique-numerique-pour-les-donnees-de-la-recherche/"/>
              </a:rPr>
              <a:t>Guide juridique 2022</a:t>
            </a:r>
            <a:endParaRPr sz="2400"/>
          </a:p>
          <a:p>
            <a:pPr>
              <a:defRPr/>
            </a:pPr>
            <a:r>
              <a:rPr sz="2400" u="sng">
                <a:hlinkClick r:id="rId20" tooltip="https://loterre.istex.fr/fr/"/>
              </a:rPr>
              <a:t>ISTEX Loterre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3007252" name="Espace réservé du contenu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fr-FR" sz="4800" b="1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  <a:defRPr/>
            </a:pPr>
            <a:r>
              <a:rPr lang="fr-FR" sz="5400" b="1">
                <a:solidFill>
                  <a:schemeClr val="bg1"/>
                </a:solidFill>
                <a:latin typeface="Arial"/>
                <a:cs typeface="Arial"/>
              </a:rPr>
              <a:t>Merci</a:t>
            </a:r>
            <a:endParaRPr/>
          </a:p>
          <a:p>
            <a:pPr marL="0" indent="0" algn="ctr">
              <a:buNone/>
              <a:defRPr/>
            </a:pPr>
            <a:r>
              <a:rPr lang="fr-FR" sz="5400" b="1">
                <a:solidFill>
                  <a:schemeClr val="bg1"/>
                </a:solidFill>
                <a:latin typeface="Arial"/>
                <a:cs typeface="Arial"/>
              </a:rPr>
              <a:t>pour votre écoute</a:t>
            </a:r>
            <a:endParaRPr/>
          </a:p>
        </p:txBody>
      </p:sp>
      <p:sp>
        <p:nvSpPr>
          <p:cNvPr id="16129505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1038A7-758B-D188-6413-C180E141531A}" type="slidenum">
              <a:rPr lang="fr-FR"/>
              <a:t>65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8122584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0266" y="3482755"/>
            <a:ext cx="3455459" cy="869165"/>
          </a:xfrm>
          <a:prstGeom prst="rect">
            <a:avLst/>
          </a:prstGeom>
        </p:spPr>
      </p:pic>
      <p:sp>
        <p:nvSpPr>
          <p:cNvPr id="131874699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66</a:t>
            </a:fld>
            <a:endParaRPr lang="fr-FR"/>
          </a:p>
        </p:txBody>
      </p:sp>
      <p:sp>
        <p:nvSpPr>
          <p:cNvPr id="764520825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447392" y="3051466"/>
            <a:ext cx="7841329" cy="477590"/>
          </a:xfrm>
        </p:spPr>
        <p:txBody>
          <a:bodyPr/>
          <a:lstStyle/>
          <a:p>
            <a:pPr>
              <a:defRPr/>
            </a:pPr>
            <a:r>
              <a:rPr lang="fr-FR" sz="2800" i="1">
                <a:latin typeface="Marianne"/>
              </a:rPr>
              <a:t>Classe Virtuelle : Déposer des données</a:t>
            </a:r>
            <a:endParaRPr/>
          </a:p>
        </p:txBody>
      </p:sp>
      <p:sp>
        <p:nvSpPr>
          <p:cNvPr id="1974873791" name="Espace réservé du texte 5"/>
          <p:cNvSpPr>
            <a:spLocks noGrp="1"/>
          </p:cNvSpPr>
          <p:nvPr>
            <p:ph type="body" sz="quarter" idx="13"/>
          </p:nvPr>
        </p:nvSpPr>
        <p:spPr bwMode="auto">
          <a:xfrm>
            <a:off x="440266" y="4275512"/>
            <a:ext cx="6989234" cy="360039"/>
          </a:xfrm>
        </p:spPr>
        <p:txBody>
          <a:bodyPr/>
          <a:lstStyle/>
          <a:p>
            <a:pPr>
              <a:defRPr/>
            </a:pPr>
            <a:r>
              <a:rPr lang="fr-FR" sz="2000" u="sng">
                <a:latin typeface="Arial"/>
                <a:cs typeface="Arial"/>
                <a:hlinkClick r:id="rId4" tooltip="mailto:support-recherchedatagouv@inrae.fr"/>
              </a:rPr>
              <a:t>support-recherchedatagouv@inrae.fr</a:t>
            </a:r>
            <a:endParaRPr lang="fr-FR" sz="2000">
              <a:latin typeface="Arial"/>
              <a:cs typeface="Arial"/>
            </a:endParaRPr>
          </a:p>
        </p:txBody>
      </p:sp>
      <p:pic>
        <p:nvPicPr>
          <p:cNvPr id="1865306766" name="Image 6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024385" y="0"/>
            <a:ext cx="3167615" cy="3167615"/>
          </a:xfrm>
          <a:prstGeom prst="rect">
            <a:avLst/>
          </a:prstGeom>
        </p:spPr>
      </p:pic>
      <p:sp>
        <p:nvSpPr>
          <p:cNvPr id="1774656060" name="ZoneTexte 1653559795"/>
          <p:cNvSpPr txBox="1"/>
          <p:nvPr/>
        </p:nvSpPr>
        <p:spPr bwMode="auto">
          <a:xfrm>
            <a:off x="495046" y="5459305"/>
            <a:ext cx="11308250" cy="103618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Support réalisé par 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Alexis Arnaud (UGA) ; Sonia Bravo (INRAE) ; 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Noémi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Cobolet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(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Unistra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) ; Sylvie Cocaud (INRAE) ; Cécile Delay-Artous (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Univ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. Paris-Nanterre) ; Amélie Fiocca (INRAE) ; Marie-Christine Jacquemot-Perbal (CNRS-INIST) ; Thomas Jouneau (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Univ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. de Lorraine) ; Damien Sans (INRAE) ; Claire 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Sowinski</a:t>
            </a:r>
            <a:r>
              <a:rPr lang="fr-FR" sz="1600" b="0" i="0" u="none" strike="noStrike" cap="none" spc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(CNRS-INIST) ; Dimitri Szabo (INRAE) ; Cathy Tang (INRAE) ; Françoise Tisserand (CNRS-INIST)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415126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67</a:t>
            </a:fld>
            <a:endParaRPr lang="fr-FR"/>
          </a:p>
        </p:txBody>
      </p:sp>
      <p:sp>
        <p:nvSpPr>
          <p:cNvPr id="424312646" name="Espace réservé du texte 5"/>
          <p:cNvSpPr>
            <a:spLocks noGrp="1"/>
          </p:cNvSpPr>
          <p:nvPr>
            <p:ph type="body" idx="1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En partenariat avec :</a:t>
            </a:r>
            <a:endParaRPr/>
          </a:p>
        </p:txBody>
      </p:sp>
      <p:sp>
        <p:nvSpPr>
          <p:cNvPr id="1783708733" name="Espace réservé du texte 6"/>
          <p:cNvSpPr>
            <a:spLocks noGrp="1"/>
          </p:cNvSpPr>
          <p:nvPr>
            <p:ph type="body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11322729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Les institutions membres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10716785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72121" y="3753766"/>
            <a:ext cx="2764104" cy="2760155"/>
          </a:xfrm>
          <a:prstGeom prst="rect">
            <a:avLst/>
          </a:prstGeom>
        </p:spPr>
      </p:pic>
      <p:pic>
        <p:nvPicPr>
          <p:cNvPr id="1396446398" name="Image 7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431313" y="1428161"/>
            <a:ext cx="2764104" cy="2764104"/>
          </a:xfrm>
          <a:prstGeom prst="rect">
            <a:avLst/>
          </a:prstGeom>
        </p:spPr>
      </p:pic>
      <p:sp>
        <p:nvSpPr>
          <p:cNvPr id="157375781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6AAEFC-6034-4455-3E6C-9B5B3A2435E0}" type="slidenum">
              <a:rPr lang="fr-FR"/>
              <a:t>7</a:t>
            </a:fld>
            <a:endParaRPr lang="fr-FR"/>
          </a:p>
        </p:txBody>
      </p:sp>
      <p:sp>
        <p:nvSpPr>
          <p:cNvPr id="1685633757" name="Espace réservé du texte 4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10277477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modules entrepôt et catalogue de données</a:t>
            </a:r>
            <a:endParaRPr/>
          </a:p>
        </p:txBody>
      </p:sp>
      <p:sp>
        <p:nvSpPr>
          <p:cNvPr id="672428695" name="Espace réservé du contenu 3"/>
          <p:cNvSpPr>
            <a:spLocks noGrp="1"/>
          </p:cNvSpPr>
          <p:nvPr>
            <p:ph idx="1"/>
          </p:nvPr>
        </p:nvSpPr>
        <p:spPr bwMode="auto">
          <a:xfrm>
            <a:off x="829733" y="1779190"/>
            <a:ext cx="6442388" cy="45301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400" b="1">
                <a:latin typeface="Arial"/>
                <a:cs typeface="Arial"/>
              </a:rPr>
              <a:t>Datacenters</a:t>
            </a:r>
            <a:r>
              <a:rPr lang="fr-FR" sz="2400" b="1">
                <a:latin typeface="Arial"/>
                <a:cs typeface="Arial"/>
              </a:rPr>
              <a:t> nationaux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 i="0" u="none" strike="noStrike" cap="none" spc="0">
                <a:solidFill>
                  <a:srgbClr val="275662"/>
                </a:solidFill>
                <a:latin typeface="Arial"/>
                <a:cs typeface="Arial"/>
              </a:rPr>
              <a:t>Ile de France, Toulouse 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 i="0" u="none" strike="noStrike" cap="none" spc="0">
                <a:solidFill>
                  <a:srgbClr val="275662"/>
                </a:solidFill>
                <a:latin typeface="Arial"/>
                <a:cs typeface="Arial"/>
              </a:rPr>
              <a:t>(Sauvegarde à </a:t>
            </a:r>
            <a:r>
              <a:rPr lang="fr-FR" sz="2100" b="0" i="0" u="none" strike="noStrike" cap="none" spc="0">
                <a:solidFill>
                  <a:srgbClr val="275662"/>
                </a:solidFill>
                <a:latin typeface="Arial"/>
                <a:cs typeface="Arial"/>
              </a:rPr>
              <a:t>UniStra</a:t>
            </a:r>
            <a:r>
              <a:rPr lang="fr-FR" sz="2100" b="0" i="0" u="none" strike="noStrike" cap="none" spc="0">
                <a:solidFill>
                  <a:srgbClr val="275662"/>
                </a:solidFill>
                <a:latin typeface="Arial"/>
                <a:cs typeface="Arial"/>
              </a:rPr>
              <a:t>)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endParaRPr lang="fr-FR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 sz="2400" b="1">
                <a:latin typeface="Arial"/>
                <a:cs typeface="Arial"/>
              </a:rPr>
              <a:t>Calendrier </a:t>
            </a:r>
            <a:r>
              <a:rPr lang="fr-FR" sz="2400">
                <a:latin typeface="Arial"/>
                <a:cs typeface="Arial"/>
              </a:rPr>
              <a:t>de </a:t>
            </a:r>
            <a:r>
              <a:rPr lang="fr-FR" sz="2400">
                <a:latin typeface="Arial"/>
                <a:cs typeface="Arial"/>
              </a:rPr>
              <a:t>mise en place de </a:t>
            </a:r>
            <a:r>
              <a:rPr lang="fr-FR" sz="2400">
                <a:latin typeface="Arial"/>
                <a:cs typeface="Arial"/>
              </a:rPr>
              <a:t>la plateforme des données de recherche </a:t>
            </a:r>
            <a:r>
              <a:rPr lang="fr-FR" sz="2400">
                <a:latin typeface="Arial"/>
                <a:cs typeface="Arial"/>
              </a:rPr>
              <a:t>: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Lancement du projet</a:t>
            </a: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 : mai 2021 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Inauguration </a:t>
            </a: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de l’entrepôt : </a:t>
            </a: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juillet </a:t>
            </a: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2022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Début campagne d’alimentation : 2022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Création de l’UMS : septembre 2024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151519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157D3A-533B-477D-A3D1-A2E809B6FE82}" type="slidenum">
              <a:rPr lang="fr-FR"/>
              <a:t>8</a:t>
            </a:fld>
            <a:endParaRPr lang="fr-FR"/>
          </a:p>
        </p:txBody>
      </p:sp>
      <p:sp>
        <p:nvSpPr>
          <p:cNvPr id="1394186716" name="Espace réservé du texte 4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L’entrepôt</a:t>
            </a:r>
            <a:endParaRPr/>
          </a:p>
        </p:txBody>
      </p:sp>
      <p:pic>
        <p:nvPicPr>
          <p:cNvPr id="91391755" name="Espace réservé du contenu 6">
            <a:hlinkClick r:id="rId3"/>
          </p:cNvPr>
          <p:cNvPicPr>
            <a:picLocks noChangeAspect="1" noGrp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1395978" y="1190266"/>
            <a:ext cx="4066040" cy="4066040"/>
          </a:xfrm>
          <a:prstGeom prst="rect">
            <a:avLst/>
          </a:prstGeom>
        </p:spPr>
      </p:pic>
      <p:sp>
        <p:nvSpPr>
          <p:cNvPr id="905828610" name="Espace réservé du contenu 5"/>
          <p:cNvSpPr>
            <a:spLocks noGrp="1"/>
          </p:cNvSpPr>
          <p:nvPr>
            <p:ph idx="16"/>
          </p:nvPr>
        </p:nvSpPr>
        <p:spPr bwMode="auto">
          <a:xfrm>
            <a:off x="6096000" y="1779189"/>
            <a:ext cx="5257800" cy="45311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endParaRPr lang="fr-FR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Documenter et partager </a:t>
            </a: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tout type</a:t>
            </a:r>
            <a:r>
              <a:rPr lang="fr-FR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2400">
                <a:latin typeface="Arial"/>
                <a:cs typeface="Arial"/>
              </a:rPr>
              <a:t>de données de recherche ;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Rechercher, découvrir, accéder et réutiliser ;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Toutes fonctionnalités accessibles </a:t>
            </a:r>
            <a:r>
              <a:rPr lang="fr-FR" sz="2400" i="1">
                <a:latin typeface="Arial"/>
                <a:cs typeface="Arial"/>
              </a:rPr>
              <a:t>via</a:t>
            </a:r>
            <a:r>
              <a:rPr lang="fr-FR" sz="2400">
                <a:latin typeface="Arial"/>
                <a:cs typeface="Arial"/>
              </a:rPr>
              <a:t> </a:t>
            </a: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interface web</a:t>
            </a:r>
            <a:r>
              <a:rPr lang="fr-FR" sz="2400">
                <a:latin typeface="Arial"/>
                <a:cs typeface="Arial"/>
              </a:rPr>
              <a:t> ou </a:t>
            </a: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API</a:t>
            </a:r>
            <a:r>
              <a:rPr lang="fr-FR" sz="2400">
                <a:latin typeface="Arial"/>
                <a:cs typeface="Arial"/>
              </a:rPr>
              <a:t>.</a:t>
            </a:r>
            <a:endParaRPr/>
          </a:p>
        </p:txBody>
      </p:sp>
      <p:sp>
        <p:nvSpPr>
          <p:cNvPr id="1525748770" name="Rectangle à coins arrondis 10"/>
          <p:cNvSpPr/>
          <p:nvPr/>
        </p:nvSpPr>
        <p:spPr bwMode="auto">
          <a:xfrm>
            <a:off x="1474440" y="4801531"/>
            <a:ext cx="3856381" cy="9095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52375140" name="Rectangle à coins arrondis 10"/>
          <p:cNvSpPr/>
          <p:nvPr/>
        </p:nvSpPr>
        <p:spPr bwMode="auto">
          <a:xfrm>
            <a:off x="1474440" y="5814232"/>
            <a:ext cx="3856381" cy="9095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66318700" name="ZoneTexte 6"/>
          <p:cNvSpPr txBox="1"/>
          <p:nvPr/>
        </p:nvSpPr>
        <p:spPr bwMode="auto">
          <a:xfrm>
            <a:off x="1562934" y="4904682"/>
            <a:ext cx="3679392" cy="689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 b="1">
                <a:solidFill>
                  <a:srgbClr val="12B09D"/>
                </a:solidFill>
                <a:latin typeface="Arial"/>
                <a:cs typeface="Arial"/>
              </a:rPr>
              <a:t>Environnement de production</a:t>
            </a:r>
            <a:endParaRPr b="1">
              <a:solidFill>
                <a:srgbClr val="12B09D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1600" u="sng">
                <a:latin typeface="Arial"/>
                <a:cs typeface="Arial"/>
                <a:hlinkClick r:id="rId5" tooltip="https://entrepot.recherche.data.gouv.fr"/>
              </a:rPr>
              <a:t>https://entrepot.recherche.data.gouv.fr </a:t>
            </a:r>
            <a:endParaRPr lang="fr-FR">
              <a:latin typeface="Arial"/>
              <a:cs typeface="Arial"/>
            </a:endParaRPr>
          </a:p>
          <a:p>
            <a:pPr>
              <a:defRPr/>
            </a:pPr>
            <a:endParaRPr lang="fr-FR">
              <a:latin typeface="Arial"/>
              <a:cs typeface="Arial"/>
            </a:endParaRPr>
          </a:p>
        </p:txBody>
      </p:sp>
      <p:sp>
        <p:nvSpPr>
          <p:cNvPr id="7018285" name="ZoneTexte 6"/>
          <p:cNvSpPr txBox="1"/>
          <p:nvPr/>
        </p:nvSpPr>
        <p:spPr bwMode="auto">
          <a:xfrm>
            <a:off x="1562934" y="5917383"/>
            <a:ext cx="3679392" cy="689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 b="1">
                <a:solidFill>
                  <a:srgbClr val="12B09D"/>
                </a:solidFill>
                <a:latin typeface="Arial"/>
                <a:cs typeface="Arial"/>
              </a:rPr>
              <a:t>Environnement </a:t>
            </a:r>
            <a:r>
              <a:rPr lang="fr-FR" b="1">
                <a:solidFill>
                  <a:srgbClr val="12B09D"/>
                </a:solidFill>
                <a:latin typeface="Arial"/>
                <a:cs typeface="Arial"/>
              </a:rPr>
              <a:t>bac-à-sable</a:t>
            </a:r>
            <a:endParaRPr b="1">
              <a:solidFill>
                <a:srgbClr val="12B09D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1600" u="sng">
                <a:latin typeface="Arial"/>
                <a:cs typeface="Arial"/>
                <a:hlinkClick r:id="rId6" tooltip="https://entrepot.recherche.data.gouv.fr"/>
              </a:rPr>
              <a:t>https</a:t>
            </a:r>
            <a:r>
              <a:rPr lang="fr-FR" sz="1600" u="sng">
                <a:latin typeface="Arial"/>
                <a:cs typeface="Arial"/>
                <a:hlinkClick r:id="rId6" tooltip="https://entrepot.recherche.data.gouv.fr"/>
              </a:rPr>
              <a:t>://demo.recherche.data.gouv.fr</a:t>
            </a:r>
            <a:r>
              <a:rPr lang="fr-FR" sz="1600" u="sng">
                <a:latin typeface="Arial"/>
                <a:cs typeface="Arial"/>
                <a:hlinkClick r:id="rId5" tooltip="https://entrepot.recherche.data.gouv.fr"/>
              </a:rPr>
              <a:t> </a:t>
            </a:r>
            <a:endParaRPr lang="fr-FR">
              <a:latin typeface="Arial"/>
              <a:cs typeface="Arial"/>
            </a:endParaRPr>
          </a:p>
          <a:p>
            <a:pPr>
              <a:defRPr/>
            </a:pPr>
            <a:endParaRPr lang="fr-FR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08456521" name="Espace réservé du contenu 12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220674" y="2426146"/>
            <a:ext cx="5181600" cy="1303347"/>
          </a:xfrm>
          <a:prstGeom prst="rect">
            <a:avLst/>
          </a:prstGeom>
        </p:spPr>
      </p:pic>
      <p:sp>
        <p:nvSpPr>
          <p:cNvPr id="131913338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4FC39E7-80F9-4491-AF76-48AAE0C9B579}" type="slidenum">
              <a:rPr lang="fr-FR"/>
              <a:t>9</a:t>
            </a:fld>
            <a:endParaRPr lang="fr-FR"/>
          </a:p>
        </p:txBody>
      </p:sp>
      <p:sp>
        <p:nvSpPr>
          <p:cNvPr id="1610351119" name="Espace réservé du texte 4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11268458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 Centre de ressources entrepôt-catalogue Recherche Data Gouv</a:t>
            </a:r>
            <a:endParaRPr/>
          </a:p>
        </p:txBody>
      </p:sp>
      <p:sp>
        <p:nvSpPr>
          <p:cNvPr id="67381709" name="Espace réservé du contenu 5"/>
          <p:cNvSpPr>
            <a:spLocks noGrp="1"/>
          </p:cNvSpPr>
          <p:nvPr>
            <p:ph idx="16"/>
          </p:nvPr>
        </p:nvSpPr>
        <p:spPr bwMode="auto">
          <a:xfrm>
            <a:off x="5380892" y="1916722"/>
            <a:ext cx="6559061" cy="485793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defRPr/>
            </a:pPr>
            <a:r>
              <a:rPr lang="fr-FR" sz="2400">
                <a:latin typeface="Arial"/>
              </a:rPr>
              <a:t>Accompagnement et formation</a:t>
            </a:r>
            <a:endParaRPr lang="fr-FR" sz="2400"/>
          </a:p>
          <a:p>
            <a:pPr>
              <a:lnSpc>
                <a:spcPct val="170000"/>
              </a:lnSpc>
              <a:defRPr/>
            </a:pPr>
            <a:r>
              <a:rPr lang="fr-FR" sz="2400">
                <a:latin typeface="Arial"/>
              </a:rPr>
              <a:t>Administration</a:t>
            </a:r>
            <a:r>
              <a:rPr lang="fr-FR" sz="2400">
                <a:latin typeface="Arial"/>
              </a:rPr>
              <a:t> fonctionnelle de </a:t>
            </a:r>
            <a:r>
              <a:rPr lang="fr-FR" sz="2400">
                <a:latin typeface="Arial"/>
              </a:rPr>
              <a:t>l’Entrepôt</a:t>
            </a:r>
            <a:endParaRPr lang="fr-FR" sz="2400"/>
          </a:p>
          <a:p>
            <a:pPr>
              <a:lnSpc>
                <a:spcPct val="170000"/>
              </a:lnSpc>
              <a:defRPr/>
            </a:pPr>
            <a:r>
              <a:rPr lang="fr-FR" sz="2400">
                <a:latin typeface="Arial"/>
              </a:rPr>
              <a:t>Gestion de l’Espace </a:t>
            </a:r>
            <a:r>
              <a:rPr lang="fr-FR" sz="2400">
                <a:latin typeface="Arial"/>
              </a:rPr>
              <a:t>Générique</a:t>
            </a:r>
            <a:endParaRPr lang="fr-FR" sz="2400"/>
          </a:p>
          <a:p>
            <a:pPr>
              <a:lnSpc>
                <a:spcPct val="170000"/>
              </a:lnSpc>
              <a:defRPr/>
            </a:pPr>
            <a:r>
              <a:rPr lang="fr-FR" sz="2400">
                <a:latin typeface="Arial"/>
              </a:rPr>
              <a:t>Animation </a:t>
            </a:r>
            <a:r>
              <a:rPr lang="fr-FR" sz="2400">
                <a:latin typeface="Arial"/>
              </a:rPr>
              <a:t>du réseau des </a:t>
            </a:r>
            <a:r>
              <a:rPr lang="fr-FR" sz="2400">
                <a:latin typeface="Arial"/>
              </a:rPr>
              <a:t>admins</a:t>
            </a:r>
            <a:r>
              <a:rPr lang="fr-FR" sz="2400">
                <a:latin typeface="Arial"/>
              </a:rPr>
              <a:t>-curateurs</a:t>
            </a:r>
            <a:endParaRPr/>
          </a:p>
          <a:p>
            <a:pPr>
              <a:lnSpc>
                <a:spcPct val="170000"/>
              </a:lnSpc>
              <a:defRPr/>
            </a:pPr>
            <a:r>
              <a:rPr lang="fr-FR" sz="2400">
                <a:latin typeface="Arial"/>
              </a:rPr>
              <a:t>Rédaction de guides utilisateurs sur le portail</a:t>
            </a:r>
            <a:endParaRPr/>
          </a:p>
          <a:p>
            <a:pPr>
              <a:lnSpc>
                <a:spcPct val="170000"/>
              </a:lnSpc>
              <a:defRPr/>
            </a:pPr>
            <a:r>
              <a:rPr lang="fr-FR" sz="2400"/>
              <a:t>Représentation dans </a:t>
            </a:r>
            <a:r>
              <a:rPr lang="fr-FR" sz="2400"/>
              <a:t>certains séminaires</a:t>
            </a:r>
            <a:endParaRPr/>
          </a:p>
        </p:txBody>
      </p:sp>
      <p:sp>
        <p:nvSpPr>
          <p:cNvPr id="174150963" name="Rectangle 8"/>
          <p:cNvSpPr/>
          <p:nvPr/>
        </p:nvSpPr>
        <p:spPr bwMode="auto">
          <a:xfrm>
            <a:off x="52752" y="4408035"/>
            <a:ext cx="5380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12B09D"/>
                </a:solidFill>
                <a:latin typeface="Arial"/>
                <a:cs typeface="Arial"/>
              </a:rPr>
              <a:t>Pour plus </a:t>
            </a:r>
            <a:r>
              <a:rPr lang="en-US" b="1">
                <a:solidFill>
                  <a:srgbClr val="12B09D"/>
                </a:solidFill>
                <a:latin typeface="Arial"/>
                <a:cs typeface="Arial"/>
              </a:rPr>
              <a:t>d’info</a:t>
            </a:r>
            <a:r>
              <a:rPr lang="en-US" b="1">
                <a:solidFill>
                  <a:srgbClr val="12B09D"/>
                </a:solidFill>
                <a:latin typeface="Arial"/>
                <a:cs typeface="Arial"/>
              </a:rPr>
              <a:t> sur les formations</a:t>
            </a:r>
            <a:endParaRPr>
              <a:solidFill>
                <a:srgbClr val="12B09D"/>
              </a:solidFill>
            </a:endParaRPr>
          </a:p>
          <a:p>
            <a:pPr algn="ctr">
              <a:defRPr/>
            </a:pPr>
            <a:r>
              <a:rPr lang="fr-FR" b="0" u="sng">
                <a:solidFill>
                  <a:schemeClr val="tx1"/>
                </a:solidFill>
                <a:latin typeface="Arial"/>
                <a:cs typeface="Arial"/>
                <a:hlinkClick r:id="rId4" tooltip="https://recherche.data.gouv.fr/fr/page/classes-virtuelles"/>
              </a:rPr>
              <a:t>Suivre ce lien</a:t>
            </a:r>
            <a:endParaRPr b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5563886" name="Rectangle à coins arrondis 10"/>
          <p:cNvSpPr/>
          <p:nvPr/>
        </p:nvSpPr>
        <p:spPr bwMode="auto">
          <a:xfrm>
            <a:off x="750401" y="4276425"/>
            <a:ext cx="3985593" cy="9095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16160429" name="Rectangle 9"/>
          <p:cNvSpPr/>
          <p:nvPr/>
        </p:nvSpPr>
        <p:spPr bwMode="auto">
          <a:xfrm>
            <a:off x="52752" y="5433700"/>
            <a:ext cx="5380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12B09D"/>
                </a:solidFill>
                <a:latin typeface="Arial"/>
                <a:cs typeface="Arial"/>
              </a:rPr>
              <a:t>Pour nous </a:t>
            </a:r>
            <a:r>
              <a:rPr lang="en-US" b="1">
                <a:solidFill>
                  <a:srgbClr val="12B09D"/>
                </a:solidFill>
                <a:latin typeface="Arial"/>
                <a:cs typeface="Arial"/>
              </a:rPr>
              <a:t>contacter</a:t>
            </a:r>
            <a:r>
              <a:rPr lang="en-US" b="1">
                <a:solidFill>
                  <a:srgbClr val="12B09D"/>
                </a:solidFill>
                <a:latin typeface="Arial"/>
                <a:cs typeface="Arial"/>
              </a:rPr>
              <a:t> </a:t>
            </a:r>
            <a:r>
              <a:rPr lang="en-US" b="1">
                <a:solidFill>
                  <a:srgbClr val="12B09D"/>
                </a:solidFill>
                <a:latin typeface="Arial"/>
                <a:cs typeface="Arial"/>
              </a:rPr>
              <a:t>:</a:t>
            </a:r>
            <a:endParaRPr>
              <a:solidFill>
                <a:srgbClr val="12B09D"/>
              </a:solidFill>
            </a:endParaRPr>
          </a:p>
          <a:p>
            <a:pPr algn="ctr">
              <a:defRPr/>
            </a:pPr>
            <a:r>
              <a:rPr lang="en-US" b="0" u="sng">
                <a:solidFill>
                  <a:schemeClr val="tx1"/>
                </a:solidFill>
                <a:latin typeface="Arial"/>
                <a:cs typeface="Arial"/>
                <a:hlinkClick r:id="rId5" tooltip="mailto:support-recherchedatagouv@inrae.fr"/>
              </a:rPr>
              <a:t>support-recherchedatagouv@inrae.fr</a:t>
            </a:r>
            <a:endParaRPr b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6452126" name="Rectangle à coins arrondis 10"/>
          <p:cNvSpPr/>
          <p:nvPr/>
        </p:nvSpPr>
        <p:spPr bwMode="auto">
          <a:xfrm>
            <a:off x="750400" y="5302090"/>
            <a:ext cx="3985593" cy="9095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RechercheDataGouv">
  <a:themeElements>
    <a:clrScheme name="Personnalisé 2">
      <a:dk1>
        <a:srgbClr val="37635F"/>
      </a:dk1>
      <a:lt1>
        <a:srgbClr val="FFFFFF"/>
      </a:lt1>
      <a:dk2>
        <a:srgbClr val="12B09D"/>
      </a:dk2>
      <a:lt2>
        <a:srgbClr val="FFFFFF"/>
      </a:lt2>
      <a:accent1>
        <a:srgbClr val="37635F"/>
      </a:accent1>
      <a:accent2>
        <a:srgbClr val="21AB88"/>
      </a:accent2>
      <a:accent3>
        <a:srgbClr val="A5A5A5"/>
      </a:accent3>
      <a:accent4>
        <a:srgbClr val="7F7F7F"/>
      </a:accent4>
      <a:accent5>
        <a:srgbClr val="337AB7"/>
      </a:accent5>
      <a:accent6>
        <a:srgbClr val="C55B28"/>
      </a:accent6>
      <a:hlink>
        <a:srgbClr val="0000FF"/>
      </a:hlink>
      <a:folHlink>
        <a:srgbClr val="002060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RDG_RF_DV</Template>
  <TotalTime>0</TotalTime>
  <Words>0</Words>
  <Application>onlyoffice/8.3.3.18</Application>
  <DocSecurity>0</DocSecurity>
  <PresentationFormat>On-screen Show (4:3)</PresentationFormat>
  <Paragraphs>0</Paragraphs>
  <Slides>68</Slides>
  <Notes>68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Manager/>
  <Company>IRSTEA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Damien Sans</dc:creator>
  <cp:keywords/>
  <dc:description/>
  <dc:identifier/>
  <dc:language/>
  <cp:lastModifiedBy>Cathy Tang (cathy.tang@inrae.fr)</cp:lastModifiedBy>
  <cp:revision>66</cp:revision>
  <dcterms:created xsi:type="dcterms:W3CDTF">2023-10-06T07:21:26Z</dcterms:created>
  <dcterms:modified xsi:type="dcterms:W3CDTF">2025-05-22T07:29:05Z</dcterms:modified>
  <cp:category/>
  <cp:contentStatus/>
  <cp:version/>
</cp:coreProperties>
</file>